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1374100" cy="30276800"/>
  <p:notesSz cx="6858000" cy="9144000"/>
  <p:embeddedFontLst>
    <p:embeddedFont>
      <p:font typeface="Calibri (MS)" panose="020B0604020202020204" charset="0"/>
      <p:regular r:id="rId17"/>
    </p:embeddedFont>
    <p:embeddedFont>
      <p:font typeface="Open Sans" panose="020B0606030504020204" pitchFamily="34" charset="0"/>
      <p:regular r:id="rId18"/>
      <p:bold r:id="rId19"/>
    </p:embeddedFont>
    <p:embeddedFont>
      <p:font typeface="Open Sans Bold" panose="020B0806030504020204" pitchFamily="34" charset="0"/>
      <p:regular r:id="rId20"/>
      <p:bold r:id="rId21"/>
    </p:embeddedFont>
    <p:embeddedFont>
      <p:font typeface="Open Sans Bold Italics" panose="020B0604020202020204" charset="0"/>
      <p:regular r:id="rId22"/>
    </p:embeddedFont>
    <p:embeddedFont>
      <p:font typeface="Open Sans Italics"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5" d="100"/>
          <a:sy n="25" d="100"/>
        </p:scale>
        <p:origin x="2146" y="-102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65538" y="512763"/>
            <a:ext cx="18129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t>
            </a:r>
          </a:p>
          <a:p>
            <a:r>
              <a:rPr lang="en-US"/>
              <a:t>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65538" y="512763"/>
            <a:ext cx="18129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7</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65538" y="512763"/>
            <a:ext cx="18129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8</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65538" y="512763"/>
            <a:ext cx="18129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9</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3665538" y="512763"/>
            <a:ext cx="181292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11</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http://www.canva.com/" TargetMode="External"/><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youtu.be/r-iETptU7JY?si=_PblyoG032Ab5y87" TargetMode="External"/><Relationship Id="rId5" Type="http://schemas.openxmlformats.org/officeDocument/2006/relationships/hyperlink" Target="http://www.powtoon.com/" TargetMode="External"/><Relationship Id="rId10" Type="http://schemas.openxmlformats.org/officeDocument/2006/relationships/image" Target="../media/image12.svg"/><Relationship Id="rId4" Type="http://schemas.openxmlformats.org/officeDocument/2006/relationships/hyperlink" Target="http://www.prezi.com/" TargetMode="Externa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https://www.innovatingdigitally.eu/audit/" TargetMode="External"/><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innovating4earth.eu/starter-kit-and-good-practice-compendiu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hyperlink" Target="https://www.innovatingdigitally.eu/audit/" TargetMode="External"/><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hyperlink" Target="https://innovating4earth.eu/starter-kit-and-good-practice-compendium/" TargetMode="External"/><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grpSp>
        <p:nvGrpSpPr>
          <p:cNvPr id="6" name="Group 6"/>
          <p:cNvGrpSpPr>
            <a:grpSpLocks noChangeAspect="1"/>
          </p:cNvGrpSpPr>
          <p:nvPr/>
        </p:nvGrpSpPr>
        <p:grpSpPr>
          <a:xfrm>
            <a:off x="1654462" y="28302335"/>
            <a:ext cx="4327465" cy="963604"/>
            <a:chOff x="0" y="0"/>
            <a:chExt cx="5769953" cy="1284806"/>
          </a:xfrm>
        </p:grpSpPr>
        <p:sp>
          <p:nvSpPr>
            <p:cNvPr id="7" name="Freeform 7"/>
            <p:cNvSpPr/>
            <p:nvPr/>
          </p:nvSpPr>
          <p:spPr>
            <a:xfrm>
              <a:off x="0" y="0"/>
              <a:ext cx="5769991" cy="1284859"/>
            </a:xfrm>
            <a:custGeom>
              <a:avLst/>
              <a:gdLst/>
              <a:ahLst/>
              <a:cxnLst/>
              <a:rect l="l" t="t" r="r" b="b"/>
              <a:pathLst>
                <a:path w="5769991" h="1284859">
                  <a:moveTo>
                    <a:pt x="0" y="0"/>
                  </a:moveTo>
                  <a:lnTo>
                    <a:pt x="5769991" y="0"/>
                  </a:lnTo>
                  <a:lnTo>
                    <a:pt x="5769991" y="1284859"/>
                  </a:lnTo>
                  <a:lnTo>
                    <a:pt x="0" y="1284859"/>
                  </a:lnTo>
                  <a:lnTo>
                    <a:pt x="0" y="0"/>
                  </a:lnTo>
                  <a:close/>
                </a:path>
              </a:pathLst>
            </a:custGeom>
            <a:blipFill>
              <a:blip r:embed="rId3"/>
              <a:stretch>
                <a:fillRect t="-98" b="-94"/>
              </a:stretch>
            </a:blipFill>
          </p:spPr>
          <p:txBody>
            <a:bodyPr/>
            <a:lstStyle/>
            <a:p>
              <a:endParaRPr lang="pl-PL" noProof="0" dirty="0"/>
            </a:p>
          </p:txBody>
        </p:sp>
      </p:grpSp>
      <p:grpSp>
        <p:nvGrpSpPr>
          <p:cNvPr id="8" name="Group 8"/>
          <p:cNvGrpSpPr/>
          <p:nvPr/>
        </p:nvGrpSpPr>
        <p:grpSpPr>
          <a:xfrm>
            <a:off x="-61375" y="17687584"/>
            <a:ext cx="11867650" cy="8430501"/>
            <a:chOff x="0" y="0"/>
            <a:chExt cx="15823533" cy="11240669"/>
          </a:xfrm>
        </p:grpSpPr>
        <p:sp>
          <p:nvSpPr>
            <p:cNvPr id="9" name="Freeform 9"/>
            <p:cNvSpPr/>
            <p:nvPr/>
          </p:nvSpPr>
          <p:spPr>
            <a:xfrm>
              <a:off x="0" y="0"/>
              <a:ext cx="15823564" cy="11240643"/>
            </a:xfrm>
            <a:custGeom>
              <a:avLst/>
              <a:gdLst/>
              <a:ahLst/>
              <a:cxnLst/>
              <a:rect l="l" t="t" r="r" b="b"/>
              <a:pathLst>
                <a:path w="15823564" h="11240643">
                  <a:moveTo>
                    <a:pt x="0" y="0"/>
                  </a:moveTo>
                  <a:lnTo>
                    <a:pt x="15823564" y="0"/>
                  </a:lnTo>
                  <a:lnTo>
                    <a:pt x="15823564" y="11240643"/>
                  </a:lnTo>
                  <a:lnTo>
                    <a:pt x="0" y="11240643"/>
                  </a:lnTo>
                  <a:close/>
                </a:path>
              </a:pathLst>
            </a:custGeom>
            <a:solidFill>
              <a:srgbClr val="0B1430"/>
            </a:solidFill>
          </p:spPr>
          <p:txBody>
            <a:bodyPr/>
            <a:lstStyle/>
            <a:p>
              <a:endParaRPr lang="pl-PL" noProof="0" dirty="0"/>
            </a:p>
          </p:txBody>
        </p:sp>
      </p:grpSp>
      <p:grpSp>
        <p:nvGrpSpPr>
          <p:cNvPr id="10" name="Group 10"/>
          <p:cNvGrpSpPr>
            <a:grpSpLocks noChangeAspect="1"/>
          </p:cNvGrpSpPr>
          <p:nvPr/>
        </p:nvGrpSpPr>
        <p:grpSpPr>
          <a:xfrm>
            <a:off x="11897057" y="875831"/>
            <a:ext cx="8898708" cy="4622705"/>
            <a:chOff x="0" y="0"/>
            <a:chExt cx="11864944" cy="6163607"/>
          </a:xfrm>
        </p:grpSpPr>
        <p:sp>
          <p:nvSpPr>
            <p:cNvPr id="11" name="Freeform 11"/>
            <p:cNvSpPr/>
            <p:nvPr/>
          </p:nvSpPr>
          <p:spPr>
            <a:xfrm>
              <a:off x="0" y="0"/>
              <a:ext cx="11864975" cy="6163564"/>
            </a:xfrm>
            <a:custGeom>
              <a:avLst/>
              <a:gdLst/>
              <a:ahLst/>
              <a:cxnLst/>
              <a:rect l="l" t="t" r="r" b="b"/>
              <a:pathLst>
                <a:path w="11864975" h="6163564">
                  <a:moveTo>
                    <a:pt x="0" y="0"/>
                  </a:moveTo>
                  <a:lnTo>
                    <a:pt x="11864975" y="0"/>
                  </a:lnTo>
                  <a:lnTo>
                    <a:pt x="11864975" y="6163564"/>
                  </a:lnTo>
                  <a:lnTo>
                    <a:pt x="0" y="6163564"/>
                  </a:lnTo>
                  <a:lnTo>
                    <a:pt x="0" y="0"/>
                  </a:lnTo>
                  <a:close/>
                </a:path>
              </a:pathLst>
            </a:custGeom>
            <a:blipFill>
              <a:blip r:embed="rId2"/>
              <a:stretch>
                <a:fillRect t="-117" b="-118"/>
              </a:stretch>
            </a:blipFill>
          </p:spPr>
          <p:txBody>
            <a:bodyPr/>
            <a:lstStyle/>
            <a:p>
              <a:endParaRPr lang="pl-PL" noProof="0" dirty="0"/>
            </a:p>
          </p:txBody>
        </p:sp>
      </p:grpSp>
      <p:sp>
        <p:nvSpPr>
          <p:cNvPr id="12" name="TextBox 12"/>
          <p:cNvSpPr txBox="1"/>
          <p:nvPr/>
        </p:nvSpPr>
        <p:spPr>
          <a:xfrm>
            <a:off x="6277916" y="27857477"/>
            <a:ext cx="13368251" cy="771525"/>
          </a:xfrm>
          <a:prstGeom prst="rect">
            <a:avLst/>
          </a:prstGeom>
        </p:spPr>
        <p:txBody>
          <a:bodyPr lIns="0" tIns="0" rIns="0" bIns="0" rtlCol="0" anchor="t">
            <a:spAutoFit/>
          </a:bodyPr>
          <a:lstStyle/>
          <a:p>
            <a:pPr marL="0" lvl="0" indent="0" algn="just">
              <a:lnSpc>
                <a:spcPts val="2037"/>
              </a:lnSpc>
            </a:pPr>
            <a:r>
              <a:rPr lang="pl-PL" sz="1697" noProof="0" dirty="0">
                <a:solidFill>
                  <a:srgbClr val="0B3A5B"/>
                </a:solidFill>
                <a:latin typeface="Open Sans"/>
                <a:ea typeface="Open Sans"/>
                <a:cs typeface="Open Sans"/>
                <a:sym typeface="Open Sans"/>
              </a:rPr>
              <a:t>Współfinansowane przez Unię Europejską. Wyrażone poglądy i opinie są wyłącznie poglądami i opiniami autora lub autorów i niekoniecznie odzwierciedlają stanowisko Unii Europejskiej ani Fundacji Rozwoju Systemu Edukacji. Ani Unia Europejska, ani instytucja przyznająca grant nie ponoszą za nie odpowiedzialności.</a:t>
            </a:r>
          </a:p>
        </p:txBody>
      </p:sp>
      <p:sp>
        <p:nvSpPr>
          <p:cNvPr id="13" name="TextBox 13"/>
          <p:cNvSpPr txBox="1"/>
          <p:nvPr/>
        </p:nvSpPr>
        <p:spPr>
          <a:xfrm>
            <a:off x="6277919" y="28902598"/>
            <a:ext cx="13818279" cy="219075"/>
          </a:xfrm>
          <a:prstGeom prst="rect">
            <a:avLst/>
          </a:prstGeom>
        </p:spPr>
        <p:txBody>
          <a:bodyPr lIns="0" tIns="0" rIns="0" bIns="0" rtlCol="0" anchor="t">
            <a:spAutoFit/>
          </a:bodyPr>
          <a:lstStyle/>
          <a:p>
            <a:pPr marL="0" lvl="0" indent="0" algn="l">
              <a:lnSpc>
                <a:spcPts val="1748"/>
              </a:lnSpc>
            </a:pPr>
            <a:r>
              <a:rPr lang="pl-PL" sz="1457" noProof="0" dirty="0">
                <a:solidFill>
                  <a:srgbClr val="0B3A5B"/>
                </a:solidFill>
                <a:latin typeface="Open Sans"/>
                <a:ea typeface="Open Sans"/>
                <a:cs typeface="Open Sans"/>
                <a:sym typeface="Open Sans"/>
              </a:rPr>
              <a:t>Arkusze robocze © 2025 Project EARTH na licencji CC BY 4.0. Aby zapoznać się z treścią tej licencji, odwiedź stronę https://creativecommons.org/licenses/by/4.0/</a:t>
            </a:r>
          </a:p>
        </p:txBody>
      </p:sp>
      <p:sp>
        <p:nvSpPr>
          <p:cNvPr id="14" name="TextBox 14"/>
          <p:cNvSpPr txBox="1"/>
          <p:nvPr/>
        </p:nvSpPr>
        <p:spPr>
          <a:xfrm>
            <a:off x="1745899" y="26486070"/>
            <a:ext cx="17900265" cy="495300"/>
          </a:xfrm>
          <a:prstGeom prst="rect">
            <a:avLst/>
          </a:prstGeom>
        </p:spPr>
        <p:txBody>
          <a:bodyPr lIns="0" tIns="0" rIns="0" bIns="0" rtlCol="0" anchor="t">
            <a:spAutoFit/>
          </a:bodyPr>
          <a:lstStyle/>
          <a:p>
            <a:pPr marL="0" lvl="0" indent="0" algn="just">
              <a:lnSpc>
                <a:spcPts val="1999"/>
              </a:lnSpc>
            </a:pPr>
            <a:r>
              <a:rPr lang="pl-PL" sz="1666" i="1" noProof="0" dirty="0">
                <a:solidFill>
                  <a:srgbClr val="000000"/>
                </a:solidFill>
                <a:latin typeface="Open Sans Italics"/>
                <a:ea typeface="Open Sans Italics"/>
                <a:cs typeface="Open Sans Italics"/>
                <a:sym typeface="Open Sans Italics"/>
              </a:rPr>
              <a:t>Niniejszy otwarty zasób edukacyjny dotyczący uczenia się opartego na problemie, stanowiący część projektu partnerstwa współpracy Erasmus+ „Etyczny i odpowiedzialny transport i obsługa”, został opracowany i zrealizowany przez </a:t>
            </a:r>
            <a:r>
              <a:rPr lang="pl-PL" sz="1666" i="1" noProof="0" dirty="0" err="1">
                <a:solidFill>
                  <a:srgbClr val="000000"/>
                </a:solidFill>
                <a:latin typeface="Open Sans Italics"/>
                <a:ea typeface="Open Sans Italics"/>
                <a:cs typeface="Open Sans Italics"/>
                <a:sym typeface="Open Sans Italics"/>
              </a:rPr>
              <a:t>Maynarę</a:t>
            </a:r>
            <a:r>
              <a:rPr lang="pl-PL" sz="1666" i="1" noProof="0" dirty="0">
                <a:solidFill>
                  <a:srgbClr val="000000"/>
                </a:solidFill>
                <a:latin typeface="Open Sans Italics"/>
                <a:ea typeface="Open Sans Italics"/>
                <a:cs typeface="Open Sans Italics"/>
                <a:sym typeface="Open Sans Italics"/>
              </a:rPr>
              <a:t> </a:t>
            </a:r>
            <a:r>
              <a:rPr lang="pl-PL" sz="1666" i="1" noProof="0" dirty="0" err="1">
                <a:solidFill>
                  <a:srgbClr val="000000"/>
                </a:solidFill>
                <a:latin typeface="Open Sans Italics"/>
                <a:ea typeface="Open Sans Italics"/>
                <a:cs typeface="Open Sans Italics"/>
                <a:sym typeface="Open Sans Italics"/>
              </a:rPr>
              <a:t>Furquim</a:t>
            </a:r>
            <a:r>
              <a:rPr lang="pl-PL" sz="1666" i="1" noProof="0" dirty="0">
                <a:solidFill>
                  <a:srgbClr val="000000"/>
                </a:solidFill>
                <a:latin typeface="Open Sans Italics"/>
                <a:ea typeface="Open Sans Italics"/>
                <a:cs typeface="Open Sans Italics"/>
                <a:sym typeface="Open Sans Italics"/>
              </a:rPr>
              <a:t> oraz Paulę </a:t>
            </a:r>
            <a:r>
              <a:rPr lang="pl-PL" sz="1666" i="1" noProof="0" dirty="0" err="1">
                <a:solidFill>
                  <a:srgbClr val="000000"/>
                </a:solidFill>
                <a:latin typeface="Open Sans Italics"/>
                <a:ea typeface="Open Sans Italics"/>
                <a:cs typeface="Open Sans Italics"/>
                <a:sym typeface="Open Sans Italics"/>
              </a:rPr>
              <a:t>Schüppenhauer</a:t>
            </a:r>
            <a:r>
              <a:rPr lang="pl-PL" sz="1666" i="1" noProof="0" dirty="0">
                <a:solidFill>
                  <a:srgbClr val="000000"/>
                </a:solidFill>
                <a:latin typeface="Open Sans Italics"/>
                <a:ea typeface="Open Sans Italics"/>
                <a:cs typeface="Open Sans Italics"/>
                <a:sym typeface="Open Sans Italics"/>
              </a:rPr>
              <a:t> z Uniwersytetu Nauk Stosowanych FH </a:t>
            </a:r>
            <a:r>
              <a:rPr lang="pl-PL" sz="1666" i="1" noProof="0" dirty="0" err="1">
                <a:solidFill>
                  <a:srgbClr val="000000"/>
                </a:solidFill>
                <a:latin typeface="Open Sans Italics"/>
                <a:ea typeface="Open Sans Italics"/>
                <a:cs typeface="Open Sans Italics"/>
                <a:sym typeface="Open Sans Italics"/>
              </a:rPr>
              <a:t>Münster</a:t>
            </a:r>
            <a:r>
              <a:rPr lang="pl-PL" sz="1666" i="1" noProof="0" dirty="0">
                <a:solidFill>
                  <a:srgbClr val="000000"/>
                </a:solidFill>
                <a:latin typeface="Open Sans Italics"/>
                <a:ea typeface="Open Sans Italics"/>
                <a:cs typeface="Open Sans Italics"/>
                <a:sym typeface="Open Sans Italics"/>
              </a:rPr>
              <a:t> we współpracy z partnerstwem projektu EARTH.</a:t>
            </a:r>
          </a:p>
        </p:txBody>
      </p:sp>
      <p:grpSp>
        <p:nvGrpSpPr>
          <p:cNvPr id="15" name="Group 15"/>
          <p:cNvGrpSpPr>
            <a:grpSpLocks noChangeAspect="1"/>
          </p:cNvGrpSpPr>
          <p:nvPr/>
        </p:nvGrpSpPr>
        <p:grpSpPr>
          <a:xfrm>
            <a:off x="-61375" y="6042523"/>
            <a:ext cx="21453444" cy="18170223"/>
            <a:chOff x="0" y="0"/>
            <a:chExt cx="28604592" cy="24226964"/>
          </a:xfrm>
        </p:grpSpPr>
        <p:sp>
          <p:nvSpPr>
            <p:cNvPr id="16" name="Freeform 16"/>
            <p:cNvSpPr/>
            <p:nvPr/>
          </p:nvSpPr>
          <p:spPr>
            <a:xfrm>
              <a:off x="0" y="0"/>
              <a:ext cx="28604592" cy="24226901"/>
            </a:xfrm>
            <a:custGeom>
              <a:avLst/>
              <a:gdLst/>
              <a:ahLst/>
              <a:cxnLst/>
              <a:rect l="l" t="t" r="r" b="b"/>
              <a:pathLst>
                <a:path w="28604592" h="24226901">
                  <a:moveTo>
                    <a:pt x="0" y="0"/>
                  </a:moveTo>
                  <a:lnTo>
                    <a:pt x="28604592" y="0"/>
                  </a:lnTo>
                  <a:lnTo>
                    <a:pt x="28604592" y="24226901"/>
                  </a:lnTo>
                  <a:lnTo>
                    <a:pt x="0" y="24226901"/>
                  </a:lnTo>
                  <a:lnTo>
                    <a:pt x="0" y="0"/>
                  </a:lnTo>
                  <a:close/>
                </a:path>
              </a:pathLst>
            </a:custGeom>
            <a:blipFill>
              <a:blip r:embed="rId4"/>
              <a:stretch>
                <a:fillRect l="286" r="-27553"/>
              </a:stretch>
            </a:blipFill>
          </p:spPr>
          <p:txBody>
            <a:bodyPr/>
            <a:lstStyle/>
            <a:p>
              <a:endParaRPr lang="pl-PL" noProof="0" dirty="0"/>
            </a:p>
          </p:txBody>
        </p:sp>
      </p:grpSp>
      <p:sp>
        <p:nvSpPr>
          <p:cNvPr id="17" name="Freeform 17"/>
          <p:cNvSpPr/>
          <p:nvPr/>
        </p:nvSpPr>
        <p:spPr>
          <a:xfrm>
            <a:off x="-11949712" y="3396798"/>
            <a:ext cx="16541908" cy="17643985"/>
          </a:xfrm>
          <a:custGeom>
            <a:avLst/>
            <a:gdLst/>
            <a:ahLst/>
            <a:cxnLst/>
            <a:rect l="l" t="t" r="r" b="b"/>
            <a:pathLst>
              <a:path w="16541908" h="17643985">
                <a:moveTo>
                  <a:pt x="0" y="0"/>
                </a:moveTo>
                <a:lnTo>
                  <a:pt x="16541908" y="0"/>
                </a:lnTo>
                <a:lnTo>
                  <a:pt x="16541908" y="17643985"/>
                </a:lnTo>
                <a:lnTo>
                  <a:pt x="0" y="176439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noProof="0" dirty="0"/>
          </a:p>
        </p:txBody>
      </p:sp>
      <p:sp>
        <p:nvSpPr>
          <p:cNvPr id="18" name="Freeform 18"/>
          <p:cNvSpPr/>
          <p:nvPr/>
        </p:nvSpPr>
        <p:spPr>
          <a:xfrm>
            <a:off x="16323558" y="21980249"/>
            <a:ext cx="2692967" cy="2846810"/>
          </a:xfrm>
          <a:custGeom>
            <a:avLst/>
            <a:gdLst/>
            <a:ahLst/>
            <a:cxnLst/>
            <a:rect l="l" t="t" r="r" b="b"/>
            <a:pathLst>
              <a:path w="2692967" h="2846810">
                <a:moveTo>
                  <a:pt x="0" y="0"/>
                </a:moveTo>
                <a:lnTo>
                  <a:pt x="2692967" y="0"/>
                </a:lnTo>
                <a:lnTo>
                  <a:pt x="2692967" y="2846810"/>
                </a:lnTo>
                <a:lnTo>
                  <a:pt x="0" y="28468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noProof="0" dirty="0"/>
          </a:p>
        </p:txBody>
      </p:sp>
      <p:grpSp>
        <p:nvGrpSpPr>
          <p:cNvPr id="19" name="Group 19"/>
          <p:cNvGrpSpPr/>
          <p:nvPr/>
        </p:nvGrpSpPr>
        <p:grpSpPr>
          <a:xfrm>
            <a:off x="2816070" y="20189970"/>
            <a:ext cx="10474333" cy="1976953"/>
            <a:chOff x="0" y="0"/>
            <a:chExt cx="13965777" cy="2635937"/>
          </a:xfrm>
        </p:grpSpPr>
        <p:sp>
          <p:nvSpPr>
            <p:cNvPr id="20" name="Freeform 20"/>
            <p:cNvSpPr/>
            <p:nvPr/>
          </p:nvSpPr>
          <p:spPr>
            <a:xfrm>
              <a:off x="0" y="0"/>
              <a:ext cx="13965810" cy="2635885"/>
            </a:xfrm>
            <a:custGeom>
              <a:avLst/>
              <a:gdLst/>
              <a:ahLst/>
              <a:cxnLst/>
              <a:rect l="l" t="t" r="r" b="b"/>
              <a:pathLst>
                <a:path w="13965810" h="2635885">
                  <a:moveTo>
                    <a:pt x="0" y="0"/>
                  </a:moveTo>
                  <a:lnTo>
                    <a:pt x="13965810" y="0"/>
                  </a:lnTo>
                  <a:lnTo>
                    <a:pt x="13965810" y="2635885"/>
                  </a:lnTo>
                  <a:lnTo>
                    <a:pt x="0" y="2635885"/>
                  </a:lnTo>
                  <a:close/>
                </a:path>
              </a:pathLst>
            </a:custGeom>
            <a:gradFill rotWithShape="1">
              <a:gsLst>
                <a:gs pos="0">
                  <a:srgbClr val="8551A1">
                    <a:alpha val="100000"/>
                  </a:srgbClr>
                </a:gs>
                <a:gs pos="35350">
                  <a:srgbClr val="6363AC">
                    <a:alpha val="100000"/>
                  </a:srgbClr>
                </a:gs>
                <a:gs pos="100000">
                  <a:srgbClr val="26C4F4">
                    <a:alpha val="100000"/>
                  </a:srgbClr>
                </a:gs>
              </a:gsLst>
              <a:lin ang="0"/>
            </a:gradFill>
          </p:spPr>
          <p:txBody>
            <a:bodyPr/>
            <a:lstStyle/>
            <a:p>
              <a:endParaRPr lang="pl-PL" noProof="0" dirty="0"/>
            </a:p>
          </p:txBody>
        </p:sp>
      </p:grpSp>
      <p:sp>
        <p:nvSpPr>
          <p:cNvPr id="21" name="TextBox 21"/>
          <p:cNvSpPr txBox="1"/>
          <p:nvPr/>
        </p:nvSpPr>
        <p:spPr>
          <a:xfrm>
            <a:off x="3708394" y="20744138"/>
            <a:ext cx="9852235" cy="1013098"/>
          </a:xfrm>
          <a:prstGeom prst="rect">
            <a:avLst/>
          </a:prstGeom>
        </p:spPr>
        <p:txBody>
          <a:bodyPr wrap="square" lIns="0" tIns="0" rIns="0" bIns="0" rtlCol="0" anchor="t">
            <a:spAutoFit/>
          </a:bodyPr>
          <a:lstStyle/>
          <a:p>
            <a:pPr marL="0" lvl="0" indent="0" algn="l">
              <a:lnSpc>
                <a:spcPts val="7942"/>
              </a:lnSpc>
            </a:pPr>
            <a:r>
              <a:rPr lang="pl-PL" sz="7200" b="1" spc="595" noProof="0" dirty="0">
                <a:solidFill>
                  <a:srgbClr val="FFFFFF"/>
                </a:solidFill>
                <a:latin typeface="Open Sans Bold"/>
                <a:ea typeface="Open Sans Bold"/>
                <a:cs typeface="Open Sans Bold"/>
                <a:sym typeface="Open Sans Bold"/>
              </a:rPr>
              <a:t>ARKUSZ ĆWICZEŃ</a:t>
            </a:r>
          </a:p>
        </p:txBody>
      </p:sp>
      <p:grpSp>
        <p:nvGrpSpPr>
          <p:cNvPr id="22" name="Group 22"/>
          <p:cNvGrpSpPr/>
          <p:nvPr/>
        </p:nvGrpSpPr>
        <p:grpSpPr>
          <a:xfrm rot="-5400000">
            <a:off x="13580513" y="19505357"/>
            <a:ext cx="10872024" cy="1517210"/>
            <a:chOff x="0" y="0"/>
            <a:chExt cx="14496032" cy="2022947"/>
          </a:xfrm>
        </p:grpSpPr>
        <p:sp>
          <p:nvSpPr>
            <p:cNvPr id="23" name="Freeform 23"/>
            <p:cNvSpPr/>
            <p:nvPr/>
          </p:nvSpPr>
          <p:spPr>
            <a:xfrm>
              <a:off x="0" y="0"/>
              <a:ext cx="14496035" cy="2022983"/>
            </a:xfrm>
            <a:custGeom>
              <a:avLst/>
              <a:gdLst/>
              <a:ahLst/>
              <a:cxnLst/>
              <a:rect l="l" t="t" r="r" b="b"/>
              <a:pathLst>
                <a:path w="14496035" h="2022983">
                  <a:moveTo>
                    <a:pt x="0" y="0"/>
                  </a:moveTo>
                  <a:lnTo>
                    <a:pt x="14496035" y="0"/>
                  </a:lnTo>
                  <a:lnTo>
                    <a:pt x="14496035" y="2022983"/>
                  </a:lnTo>
                  <a:lnTo>
                    <a:pt x="0" y="2022983"/>
                  </a:lnTo>
                  <a:close/>
                </a:path>
              </a:pathLst>
            </a:custGeom>
            <a:gradFill rotWithShape="1">
              <a:gsLst>
                <a:gs pos="0">
                  <a:srgbClr val="8551A1">
                    <a:alpha val="100000"/>
                  </a:srgbClr>
                </a:gs>
                <a:gs pos="35350">
                  <a:srgbClr val="6363AC">
                    <a:alpha val="100000"/>
                  </a:srgbClr>
                </a:gs>
                <a:gs pos="100000">
                  <a:srgbClr val="26C4F4">
                    <a:alpha val="100000"/>
                  </a:srgbClr>
                </a:gs>
              </a:gsLst>
              <a:lin ang="5400000"/>
            </a:gradFill>
          </p:spPr>
          <p:txBody>
            <a:bodyPr/>
            <a:lstStyle/>
            <a:p>
              <a:endParaRPr lang="pl-PL" noProof="0" dirty="0"/>
            </a:p>
          </p:txBody>
        </p:sp>
        <p:sp>
          <p:nvSpPr>
            <p:cNvPr id="24" name="TextBox 24"/>
            <p:cNvSpPr txBox="1"/>
            <p:nvPr/>
          </p:nvSpPr>
          <p:spPr>
            <a:xfrm>
              <a:off x="0" y="76200"/>
              <a:ext cx="14496032" cy="1946747"/>
            </a:xfrm>
            <a:prstGeom prst="rect">
              <a:avLst/>
            </a:prstGeom>
          </p:spPr>
          <p:txBody>
            <a:bodyPr lIns="50800" tIns="50800" rIns="50800" bIns="50800" rtlCol="0" anchor="ctr"/>
            <a:lstStyle/>
            <a:p>
              <a:pPr marL="0" lvl="0" indent="0" algn="ctr">
                <a:lnSpc>
                  <a:spcPts val="7334"/>
                </a:lnSpc>
              </a:pPr>
              <a:r>
                <a:rPr lang="pl-PL" sz="6791" noProof="0" dirty="0">
                  <a:solidFill>
                    <a:srgbClr val="FFFFFF"/>
                  </a:solidFill>
                  <a:latin typeface="Open Sans"/>
                  <a:ea typeface="Open Sans"/>
                  <a:cs typeface="Open Sans"/>
                  <a:sym typeface="Open Sans"/>
                </a:rPr>
                <a:t>www.innovating4earth.eu</a:t>
              </a:r>
            </a:p>
          </p:txBody>
        </p:sp>
      </p:grpSp>
      <p:grpSp>
        <p:nvGrpSpPr>
          <p:cNvPr id="25" name="Group 25"/>
          <p:cNvGrpSpPr/>
          <p:nvPr/>
        </p:nvGrpSpPr>
        <p:grpSpPr>
          <a:xfrm>
            <a:off x="2816073" y="22571652"/>
            <a:ext cx="9272978" cy="1976953"/>
            <a:chOff x="0" y="0"/>
            <a:chExt cx="12363970" cy="2635937"/>
          </a:xfrm>
        </p:grpSpPr>
        <p:sp>
          <p:nvSpPr>
            <p:cNvPr id="26" name="Freeform 26"/>
            <p:cNvSpPr/>
            <p:nvPr/>
          </p:nvSpPr>
          <p:spPr>
            <a:xfrm>
              <a:off x="0" y="0"/>
              <a:ext cx="12363958" cy="2635885"/>
            </a:xfrm>
            <a:custGeom>
              <a:avLst/>
              <a:gdLst/>
              <a:ahLst/>
              <a:cxnLst/>
              <a:rect l="l" t="t" r="r" b="b"/>
              <a:pathLst>
                <a:path w="12363958" h="2635885">
                  <a:moveTo>
                    <a:pt x="0" y="0"/>
                  </a:moveTo>
                  <a:lnTo>
                    <a:pt x="12363958" y="0"/>
                  </a:lnTo>
                  <a:lnTo>
                    <a:pt x="12363958" y="2635885"/>
                  </a:lnTo>
                  <a:lnTo>
                    <a:pt x="0" y="2635885"/>
                  </a:lnTo>
                  <a:close/>
                </a:path>
              </a:pathLst>
            </a:custGeom>
            <a:gradFill rotWithShape="1">
              <a:gsLst>
                <a:gs pos="0">
                  <a:srgbClr val="8551A1">
                    <a:alpha val="100000"/>
                  </a:srgbClr>
                </a:gs>
                <a:gs pos="35350">
                  <a:srgbClr val="6363AC">
                    <a:alpha val="100000"/>
                  </a:srgbClr>
                </a:gs>
                <a:gs pos="100000">
                  <a:srgbClr val="26C4F4">
                    <a:alpha val="100000"/>
                  </a:srgbClr>
                </a:gs>
              </a:gsLst>
              <a:lin ang="0"/>
            </a:gradFill>
          </p:spPr>
          <p:txBody>
            <a:bodyPr/>
            <a:lstStyle/>
            <a:p>
              <a:endParaRPr lang="pl-PL" noProof="0" dirty="0"/>
            </a:p>
          </p:txBody>
        </p:sp>
      </p:grpSp>
      <p:sp>
        <p:nvSpPr>
          <p:cNvPr id="27" name="TextBox 27"/>
          <p:cNvSpPr txBox="1"/>
          <p:nvPr/>
        </p:nvSpPr>
        <p:spPr>
          <a:xfrm>
            <a:off x="3551309" y="22681839"/>
            <a:ext cx="7131875" cy="1552575"/>
          </a:xfrm>
          <a:prstGeom prst="rect">
            <a:avLst/>
          </a:prstGeom>
        </p:spPr>
        <p:txBody>
          <a:bodyPr lIns="0" tIns="0" rIns="0" bIns="0" rtlCol="0" anchor="t">
            <a:spAutoFit/>
          </a:bodyPr>
          <a:lstStyle/>
          <a:p>
            <a:pPr marL="0" lvl="0" indent="0" algn="l">
              <a:lnSpc>
                <a:spcPts val="12224"/>
              </a:lnSpc>
            </a:pPr>
            <a:r>
              <a:rPr lang="pl-PL" sz="10187" b="1" spc="916" noProof="0" dirty="0">
                <a:solidFill>
                  <a:srgbClr val="FFFFFF"/>
                </a:solidFill>
                <a:latin typeface="Open Sans Bold"/>
                <a:ea typeface="Open Sans Bold"/>
                <a:cs typeface="Open Sans Bold"/>
                <a:sym typeface="Open Sans Bold"/>
              </a:rPr>
              <a:t>MODUŁ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sp>
        <p:nvSpPr>
          <p:cNvPr id="6" name="TextBox 6"/>
          <p:cNvSpPr txBox="1"/>
          <p:nvPr/>
        </p:nvSpPr>
        <p:spPr>
          <a:xfrm>
            <a:off x="1390650" y="6032726"/>
            <a:ext cx="17171726" cy="17389376"/>
          </a:xfrm>
          <a:prstGeom prst="rect">
            <a:avLst/>
          </a:prstGeom>
        </p:spPr>
        <p:txBody>
          <a:bodyPr lIns="0" tIns="0" rIns="0" bIns="0" rtlCol="0" anchor="t">
            <a:spAutoFit/>
          </a:bodyPr>
          <a:lstStyle/>
          <a:p>
            <a:pPr lvl="0" indent="0" algn="just">
              <a:lnSpc>
                <a:spcPts val="6112"/>
              </a:lnSpc>
            </a:pPr>
            <a:r>
              <a:rPr lang="pl-PL" sz="6000" b="1" noProof="0" dirty="0">
                <a:solidFill>
                  <a:srgbClr val="8652A1"/>
                </a:solidFill>
                <a:latin typeface="Open Sans Bold"/>
                <a:ea typeface="Open Sans Bold"/>
                <a:cs typeface="Open Sans Bold"/>
                <a:sym typeface="Open Sans Bold"/>
              </a:rPr>
              <a:t>B. </a:t>
            </a:r>
            <a:r>
              <a:rPr lang="pl-PL" sz="6000" b="1" noProof="0" dirty="0" err="1">
                <a:solidFill>
                  <a:srgbClr val="8652A1"/>
                </a:solidFill>
                <a:latin typeface="Open Sans Bold"/>
                <a:ea typeface="Open Sans Bold"/>
                <a:cs typeface="Open Sans Bold"/>
                <a:sym typeface="Open Sans Bold"/>
              </a:rPr>
              <a:t>Desk</a:t>
            </a:r>
            <a:r>
              <a:rPr lang="pl-PL" sz="6000" b="1" noProof="0" dirty="0">
                <a:solidFill>
                  <a:srgbClr val="8652A1"/>
                </a:solidFill>
                <a:latin typeface="Open Sans Bold"/>
                <a:ea typeface="Open Sans Bold"/>
                <a:cs typeface="Open Sans Bold"/>
                <a:sym typeface="Open Sans Bold"/>
              </a:rPr>
              <a:t> </a:t>
            </a:r>
            <a:r>
              <a:rPr lang="pl-PL" sz="6000" b="1" noProof="0" dirty="0" err="1">
                <a:solidFill>
                  <a:srgbClr val="8652A1"/>
                </a:solidFill>
                <a:latin typeface="Open Sans Bold"/>
                <a:ea typeface="Open Sans Bold"/>
                <a:cs typeface="Open Sans Bold"/>
                <a:sym typeface="Open Sans Bold"/>
              </a:rPr>
              <a:t>research</a:t>
            </a:r>
            <a:r>
              <a:rPr lang="pl-PL" sz="6000" b="1" noProof="0" dirty="0">
                <a:solidFill>
                  <a:srgbClr val="8652A1"/>
                </a:solidFill>
                <a:latin typeface="Open Sans Bold"/>
                <a:ea typeface="Open Sans Bold"/>
                <a:cs typeface="Open Sans Bold"/>
                <a:sym typeface="Open Sans Bold"/>
              </a:rPr>
              <a:t> – analiza przypadku studiów</a:t>
            </a:r>
          </a:p>
          <a:p>
            <a:pPr lvl="0" indent="0" algn="just">
              <a:lnSpc>
                <a:spcPts val="3735"/>
              </a:lnSpc>
            </a:pPr>
            <a:endParaRPr lang="pl-PL" sz="6000" b="1" noProof="0" dirty="0">
              <a:solidFill>
                <a:srgbClr val="8652A1"/>
              </a:solidFill>
              <a:latin typeface="Open Sans Bold"/>
              <a:ea typeface="Open Sans Bold"/>
              <a:cs typeface="Open Sans Bold"/>
              <a:sym typeface="Open Sans Bold"/>
            </a:endParaRPr>
          </a:p>
          <a:p>
            <a:pPr lvl="0" indent="0" algn="just">
              <a:lnSpc>
                <a:spcPts val="3735"/>
              </a:lnSpc>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Jeśli przeprowadzenie wywiadu jest niemożliwe, możesz zrealizować </a:t>
            </a:r>
            <a:r>
              <a:rPr lang="pl-PL" sz="3200" dirty="0" err="1">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desk</a:t>
            </a: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a:t>
            </a:r>
            <a:r>
              <a:rPr lang="pl-PL" sz="3200" dirty="0" err="1">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research</a:t>
            </a: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w celu analizy praktyk zarządzania innowacjami w logistyce.</a:t>
            </a:r>
          </a:p>
          <a:p>
            <a:pPr lvl="0" indent="0" algn="just">
              <a:lnSpc>
                <a:spcPts val="3735"/>
              </a:lnSpc>
            </a:pPr>
            <a:endPar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lvl="0" indent="0" algn="just">
              <a:lnSpc>
                <a:spcPts val="3735"/>
              </a:lnSpc>
            </a:pPr>
            <a:endPar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lvl="0" indent="0" algn="just">
              <a:lnSpc>
                <a:spcPts val="3735"/>
              </a:lnSpc>
            </a:pPr>
            <a:r>
              <a:rPr lang="pl-PL" sz="3200" b="1"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Jak przeprowadzić badania literaturowe</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Postępuj zgodnie z protokołem analizy przypadku (zobacz tabela na następnej stronie).</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Wykorzystaj zewnętrzne źródła danych, takie jak:</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Strony internetowe przedsiębiorstw</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Artykuły oraz raporty sektora przemysłowego</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Wgląd w media społecznościowe</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Profesjonalne blogi</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Wyodrębnij kluczowe cytaty, które akcentują istotne aspekty zarządzania innowacjami.</a:t>
            </a:r>
          </a:p>
          <a:p>
            <a:pPr lvl="0" indent="0" algn="just">
              <a:lnSpc>
                <a:spcPts val="3735"/>
              </a:lnSpc>
            </a:pPr>
            <a:endPar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lvl="0" indent="0" algn="just">
              <a:lnSpc>
                <a:spcPts val="3735"/>
              </a:lnSpc>
            </a:pPr>
            <a:endPar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1" indent="-531361" algn="just">
              <a:lnSpc>
                <a:spcPts val="3735"/>
              </a:lnSpc>
            </a:pPr>
            <a:r>
              <a:rPr lang="pl-PL" sz="3200" b="1"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Kluczowe pytania do rozważenia</a:t>
            </a:r>
          </a:p>
          <a:p>
            <a:pPr marL="0" lvl="1" indent="-531361" algn="just">
              <a:lnSpc>
                <a:spcPts val="3735"/>
              </a:lnSpc>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Twoje studium przypadku powinno pomóc w odpowiedzi na następujące pytania:</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Jak przedsiębiorstwa logistyczne zarządzają innowacjami?</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Jaką rolę pełnią narzędzia i platformy cyfrowe w procesie zarządzania innowacjami?</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W jaki sposób te praktyki przyczyniają się do osiągnięcia Celów Zrównoważonego Rozwoju ONZ (</a:t>
            </a:r>
            <a:r>
              <a:rPr lang="pl-PL" sz="3200" dirty="0" err="1">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SDGs</a:t>
            </a: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Jakie różnice występują między przedsiębiorstwami, które stosują narzędzia cyfrowe do zarządzania innowacjami, a tymi, które ich nie wykorzystują?</a:t>
            </a:r>
          </a:p>
          <a:p>
            <a:pPr marL="0" lvl="1" indent="-531361" algn="just">
              <a:lnSpc>
                <a:spcPts val="3735"/>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 W jakich kontekstach cyfryzacja oraz zrównoważony rozwój odgrywają kluczową rolę w logistyce?</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Konkretne działania?</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Wielkość przedsiębiorstwa?</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Wymogi regulacyjne?</a:t>
            </a:r>
          </a:p>
          <a:p>
            <a:pPr marL="1371600" lvl="5" indent="-785497" algn="just">
              <a:lnSpc>
                <a:spcPts val="3361"/>
              </a:lnSpc>
              <a:buFont typeface="Arial"/>
              <a:buChar char="⚬"/>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Jakie są rodzaje obsługiwanych klientów?</a:t>
            </a:r>
          </a:p>
          <a:p>
            <a:pPr lvl="0" indent="0" algn="just">
              <a:lnSpc>
                <a:spcPts val="3735"/>
              </a:lnSpc>
            </a:pPr>
            <a:endPar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lvl="0" indent="0" algn="just">
              <a:lnSpc>
                <a:spcPts val="3735"/>
              </a:lnSpc>
            </a:pPr>
            <a:endPar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2" indent="-785497" algn="just">
              <a:lnSpc>
                <a:spcPts val="3735"/>
              </a:lnSpc>
            </a:pPr>
            <a:r>
              <a:rPr lang="pl-PL" sz="3200" b="1"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Format studiów przypadków</a:t>
            </a:r>
          </a:p>
          <a:p>
            <a:pPr marL="0" lvl="2" indent="-785497" algn="just">
              <a:lnSpc>
                <a:spcPts val="3735"/>
              </a:lnSpc>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Swoje wnioski należy przedstawić w formie pisemnego raportu, zorganizowanego zgodnie z tabelą na następnej stronie. Wykorzystaj ten arkusz jako fundament swoich badań. W nadchodzących tygodniach zastosujesz te spostrzeżenia w rzeczywistym wyzwaniu!</a:t>
            </a:r>
          </a:p>
        </p:txBody>
      </p:sp>
      <p:grpSp>
        <p:nvGrpSpPr>
          <p:cNvPr id="7" name="Group 7"/>
          <p:cNvGrpSpPr/>
          <p:nvPr/>
        </p:nvGrpSpPr>
        <p:grpSpPr>
          <a:xfrm>
            <a:off x="19895825" y="28917593"/>
            <a:ext cx="1054335" cy="1028890"/>
            <a:chOff x="0" y="0"/>
            <a:chExt cx="1405780" cy="1371853"/>
          </a:xfrm>
        </p:grpSpPr>
        <p:sp>
          <p:nvSpPr>
            <p:cNvPr id="8" name="Freeform 8"/>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9" name="TextBox 9"/>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10</a:t>
              </a:r>
            </a:p>
          </p:txBody>
        </p:sp>
      </p:grpSp>
      <p:sp>
        <p:nvSpPr>
          <p:cNvPr id="10" name="Freeform 10"/>
          <p:cNvSpPr/>
          <p:nvPr/>
        </p:nvSpPr>
        <p:spPr>
          <a:xfrm>
            <a:off x="10696034" y="-9291593"/>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noProof="0" dirty="0"/>
          </a:p>
        </p:txBody>
      </p:sp>
      <p:grpSp>
        <p:nvGrpSpPr>
          <p:cNvPr id="11" name="Group 11"/>
          <p:cNvGrpSpPr/>
          <p:nvPr/>
        </p:nvGrpSpPr>
        <p:grpSpPr>
          <a:xfrm>
            <a:off x="-26416" y="862511"/>
            <a:ext cx="16342248" cy="2620805"/>
            <a:chOff x="0" y="0"/>
            <a:chExt cx="21789664" cy="3494407"/>
          </a:xfrm>
        </p:grpSpPr>
        <p:sp>
          <p:nvSpPr>
            <p:cNvPr id="12" name="Freeform 12"/>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noProof="0" dirty="0"/>
            </a:p>
          </p:txBody>
        </p:sp>
        <p:grpSp>
          <p:nvGrpSpPr>
            <p:cNvPr id="13" name="Group 13"/>
            <p:cNvGrpSpPr/>
            <p:nvPr/>
          </p:nvGrpSpPr>
          <p:grpSpPr>
            <a:xfrm>
              <a:off x="0" y="0"/>
              <a:ext cx="21789664" cy="4056477"/>
              <a:chOff x="0" y="0"/>
              <a:chExt cx="21789664" cy="4056477"/>
            </a:xfrm>
          </p:grpSpPr>
          <p:sp>
            <p:nvSpPr>
              <p:cNvPr id="14" name="Freeform 14"/>
              <p:cNvSpPr/>
              <p:nvPr/>
            </p:nvSpPr>
            <p:spPr>
              <a:xfrm>
                <a:off x="0" y="0"/>
                <a:ext cx="21789665" cy="4056477"/>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5" name="TextBox 15"/>
              <p:cNvSpPr txBox="1"/>
              <p:nvPr/>
            </p:nvSpPr>
            <p:spPr>
              <a:xfrm>
                <a:off x="0" y="-57150"/>
                <a:ext cx="21789664" cy="4113627"/>
              </a:xfrm>
              <a:prstGeom prst="rect">
                <a:avLst/>
              </a:prstGeom>
            </p:spPr>
            <p:txBody>
              <a:bodyPr lIns="0" tIns="0" rIns="0" bIns="0" rtlCol="0" anchor="ctr"/>
              <a:lstStyle/>
              <a:p>
                <a:pPr marL="0" lvl="0" indent="0" algn="l">
                  <a:lnSpc>
                    <a:spcPts val="10753"/>
                  </a:lnSpc>
                </a:pPr>
                <a:r>
                  <a:rPr lang="pl-PL" sz="7200" b="1" noProof="0" dirty="0">
                    <a:solidFill>
                      <a:srgbClr val="FFFFFF"/>
                    </a:solidFill>
                    <a:latin typeface="Open Sans Bold"/>
                    <a:ea typeface="Open Sans Bold"/>
                    <a:cs typeface="Open Sans Bold"/>
                    <a:sym typeface="Open Sans Bold"/>
                  </a:rPr>
                  <a:t> BADANIE INNOWACJI W PRAKTYCE</a:t>
                </a: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3"/>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3"/>
              <a:stretch>
                <a:fillRect l="-725137" t="-34723" r="-70281" b="-306550"/>
              </a:stretch>
            </a:blipFill>
          </p:spPr>
          <p:txBody>
            <a:bodyPr/>
            <a:lstStyle/>
            <a:p>
              <a:endParaRPr lang="pl-PL" noProof="0" dirty="0"/>
            </a:p>
          </p:txBody>
        </p:sp>
      </p:grpSp>
      <p:grpSp>
        <p:nvGrpSpPr>
          <p:cNvPr id="6" name="Group 6"/>
          <p:cNvGrpSpPr/>
          <p:nvPr/>
        </p:nvGrpSpPr>
        <p:grpSpPr>
          <a:xfrm>
            <a:off x="19895825" y="28917593"/>
            <a:ext cx="1054335" cy="1028890"/>
            <a:chOff x="0" y="0"/>
            <a:chExt cx="1405780" cy="1371853"/>
          </a:xfrm>
        </p:grpSpPr>
        <p:sp>
          <p:nvSpPr>
            <p:cNvPr id="7" name="Freeform 7"/>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8" name="TextBox 8"/>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11</a:t>
              </a:r>
            </a:p>
          </p:txBody>
        </p:sp>
      </p:grpSp>
      <p:sp>
        <p:nvSpPr>
          <p:cNvPr id="9" name="Freeform 9"/>
          <p:cNvSpPr/>
          <p:nvPr/>
        </p:nvSpPr>
        <p:spPr>
          <a:xfrm>
            <a:off x="10696034" y="-9291593"/>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noProof="0" dirty="0"/>
          </a:p>
        </p:txBody>
      </p:sp>
      <p:grpSp>
        <p:nvGrpSpPr>
          <p:cNvPr id="10" name="Group 10"/>
          <p:cNvGrpSpPr/>
          <p:nvPr/>
        </p:nvGrpSpPr>
        <p:grpSpPr>
          <a:xfrm>
            <a:off x="-26416" y="862511"/>
            <a:ext cx="16342248" cy="2620805"/>
            <a:chOff x="0" y="0"/>
            <a:chExt cx="21789664" cy="3494407"/>
          </a:xfrm>
        </p:grpSpPr>
        <p:sp>
          <p:nvSpPr>
            <p:cNvPr id="11" name="Freeform 11"/>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l-PL" noProof="0" dirty="0"/>
            </a:p>
          </p:txBody>
        </p:sp>
        <p:grpSp>
          <p:nvGrpSpPr>
            <p:cNvPr id="12" name="Group 12"/>
            <p:cNvGrpSpPr/>
            <p:nvPr/>
          </p:nvGrpSpPr>
          <p:grpSpPr>
            <a:xfrm>
              <a:off x="0" y="0"/>
              <a:ext cx="21789664" cy="4056477"/>
              <a:chOff x="0" y="0"/>
              <a:chExt cx="21789664" cy="4056477"/>
            </a:xfrm>
          </p:grpSpPr>
          <p:sp>
            <p:nvSpPr>
              <p:cNvPr id="13" name="Freeform 13"/>
              <p:cNvSpPr/>
              <p:nvPr/>
            </p:nvSpPr>
            <p:spPr>
              <a:xfrm>
                <a:off x="0" y="0"/>
                <a:ext cx="21789665" cy="4056477"/>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4" name="TextBox 14"/>
              <p:cNvSpPr txBox="1"/>
              <p:nvPr/>
            </p:nvSpPr>
            <p:spPr>
              <a:xfrm>
                <a:off x="0" y="-57150"/>
                <a:ext cx="21789664" cy="4113627"/>
              </a:xfrm>
              <a:prstGeom prst="rect">
                <a:avLst/>
              </a:prstGeom>
            </p:spPr>
            <p:txBody>
              <a:bodyPr lIns="0" tIns="0" rIns="0" bIns="0" rtlCol="0" anchor="ctr"/>
              <a:lstStyle/>
              <a:p>
                <a:pPr marL="0" lvl="0" indent="0" algn="l">
                  <a:lnSpc>
                    <a:spcPts val="10753"/>
                  </a:lnSpc>
                </a:pPr>
                <a:r>
                  <a:rPr lang="pl-PL" sz="7200" b="1" noProof="0" dirty="0">
                    <a:solidFill>
                      <a:srgbClr val="FFFFFF"/>
                    </a:solidFill>
                    <a:latin typeface="Open Sans Bold"/>
                    <a:ea typeface="Open Sans Bold"/>
                    <a:cs typeface="Open Sans Bold"/>
                    <a:sym typeface="Open Sans Bold"/>
                  </a:rPr>
                  <a:t> BADANIE INNOWACJI W PRAKTYCE</a:t>
                </a:r>
              </a:p>
            </p:txBody>
          </p:sp>
        </p:grpSp>
      </p:grpSp>
      <p:graphicFrame>
        <p:nvGraphicFramePr>
          <p:cNvPr id="15" name="Table 15"/>
          <p:cNvGraphicFramePr>
            <a:graphicFrameLocks noGrp="1"/>
          </p:cNvGraphicFramePr>
          <p:nvPr>
            <p:extLst>
              <p:ext uri="{D42A27DB-BD31-4B8C-83A1-F6EECF244321}">
                <p14:modId xmlns:p14="http://schemas.microsoft.com/office/powerpoint/2010/main" val="1212601613"/>
              </p:ext>
            </p:extLst>
          </p:nvPr>
        </p:nvGraphicFramePr>
        <p:xfrm>
          <a:off x="839805" y="4181937"/>
          <a:ext cx="19056020" cy="25229156"/>
        </p:xfrm>
        <a:graphic>
          <a:graphicData uri="http://schemas.openxmlformats.org/drawingml/2006/table">
            <a:tbl>
              <a:tblPr/>
              <a:tblGrid>
                <a:gridCol w="7789845">
                  <a:extLst>
                    <a:ext uri="{9D8B030D-6E8A-4147-A177-3AD203B41FA5}">
                      <a16:colId xmlns:a16="http://schemas.microsoft.com/office/drawing/2014/main" val="20000"/>
                    </a:ext>
                  </a:extLst>
                </a:gridCol>
                <a:gridCol w="11266175">
                  <a:extLst>
                    <a:ext uri="{9D8B030D-6E8A-4147-A177-3AD203B41FA5}">
                      <a16:colId xmlns:a16="http://schemas.microsoft.com/office/drawing/2014/main" val="20001"/>
                    </a:ext>
                  </a:extLst>
                </a:gridCol>
              </a:tblGrid>
              <a:tr h="696944">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Nazwa przedsiębiorstwa </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algn="just">
                        <a:lnSpc>
                          <a:spcPts val="3664"/>
                        </a:lnSpc>
                        <a:defRPr/>
                      </a:pPr>
                      <a:r>
                        <a:rPr lang="pl-PL" sz="2400" noProof="0" dirty="0">
                          <a:solidFill>
                            <a:srgbClr val="000000"/>
                          </a:solidFill>
                          <a:latin typeface="Calibri (MS)"/>
                          <a:ea typeface="Calibri (MS)"/>
                          <a:cs typeface="Calibri (MS)"/>
                          <a:sym typeface="Calibri (MS)"/>
                        </a:rPr>
                        <a:t> </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33733">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Imię, nazwisko oraz tytuł zawodowy respondenta</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algn="l">
                        <a:lnSpc>
                          <a:spcPts val="1679"/>
                        </a:lnSpc>
                        <a:defRPr/>
                      </a:pP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6944">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Kraj </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algn="just">
                        <a:lnSpc>
                          <a:spcPts val="3664"/>
                        </a:lnSpc>
                        <a:defRPr/>
                      </a:pPr>
                      <a:r>
                        <a:rPr lang="pl-PL" sz="2400" noProof="0" dirty="0">
                          <a:solidFill>
                            <a:srgbClr val="000000"/>
                          </a:solidFill>
                          <a:latin typeface="Calibri (MS)"/>
                          <a:ea typeface="Calibri (MS)"/>
                          <a:cs typeface="Calibri (MS)"/>
                          <a:sym typeface="Calibri (MS)"/>
                        </a:rPr>
                        <a:t> </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91563">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Dodatkowe źródła wiedzy </a:t>
                      </a:r>
                      <a:endParaRPr lang="pl-PL" sz="1000" noProof="0" dirty="0"/>
                    </a:p>
                    <a:p>
                      <a:pPr marL="0" lvl="0" indent="0" algn="l">
                        <a:lnSpc>
                          <a:spcPts val="3664"/>
                        </a:lnSpc>
                        <a:spcBef>
                          <a:spcPct val="0"/>
                        </a:spcBef>
                      </a:pPr>
                      <a:r>
                        <a:rPr lang="pl-PL" sz="2400" u="none" strike="noStrike" noProof="0" dirty="0">
                          <a:solidFill>
                            <a:srgbClr val="FFFFFF"/>
                          </a:solidFill>
                          <a:latin typeface="Open Sans"/>
                          <a:ea typeface="Open Sans"/>
                          <a:cs typeface="Open Sans"/>
                          <a:sym typeface="Open Sans"/>
                        </a:rPr>
                        <a:t>(Dodaj, jeśli użyto dodatkowych źródeł informacji)</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i="1" u="none" strike="noStrike" noProof="0" dirty="0">
                          <a:solidFill>
                            <a:srgbClr val="808080"/>
                          </a:solidFill>
                          <a:latin typeface="Open Sans Italics"/>
                          <a:ea typeface="Open Sans Italics"/>
                          <a:cs typeface="Open Sans Italics"/>
                          <a:sym typeface="Open Sans Italics"/>
                        </a:rPr>
                        <a:t>Uwzględnij szczegółowe linki oraz informacje dotyczące danych. </a:t>
                      </a:r>
                      <a:endParaRPr lang="pl-PL" sz="1000" noProof="0" dirty="0"/>
                    </a:p>
                    <a:p>
                      <a:pPr marL="0" lvl="0" indent="0" algn="just">
                        <a:lnSpc>
                          <a:spcPts val="3664"/>
                        </a:lnSpc>
                        <a:spcBef>
                          <a:spcPct val="0"/>
                        </a:spcBef>
                      </a:pP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8669">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Opis przedsiębiorstwa </a:t>
                      </a:r>
                      <a:endParaRPr lang="pl-PL" sz="1000" noProof="0" dirty="0"/>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Jakie są główne obszary działalności firmy?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Kiedy i gdzie została utworzona firma?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Jakie są kluczowe rynki?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Ilu pracowników zatrudnia firma i jaki jest ich wkład w jej działalność? </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u="none" strike="noStrike" noProof="0" dirty="0">
                          <a:solidFill>
                            <a:srgbClr val="808080"/>
                          </a:solidFill>
                          <a:latin typeface="Open Sans"/>
                          <a:ea typeface="Open Sans"/>
                          <a:cs typeface="Open Sans"/>
                          <a:sym typeface="Open Sans"/>
                        </a:rPr>
                        <a:t> min. 100 słów</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79996">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Główne działalności przedsiębiorstwa </a:t>
                      </a:r>
                      <a:endParaRPr lang="pl-PL" sz="1000" noProof="0" dirty="0"/>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Jakiego rodzaju działania logistyczne realizuje firma?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Kim są klienci? </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u="none" strike="noStrike" noProof="0" dirty="0">
                          <a:solidFill>
                            <a:srgbClr val="808080"/>
                          </a:solidFill>
                          <a:latin typeface="Open Sans"/>
                          <a:ea typeface="Open Sans"/>
                          <a:cs typeface="Open Sans"/>
                          <a:sym typeface="Open Sans"/>
                        </a:rPr>
                        <a:t> min. 100 słów</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69876">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Główne wyzwania operacyjne przedsiębiorstwa </a:t>
                      </a:r>
                      <a:endParaRPr lang="pl-PL" sz="1000" noProof="0" dirty="0"/>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np. wymagania klientów, środowisko prawne, intensywna konkurencja, itp. </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u="none" strike="noStrike" noProof="0" dirty="0">
                          <a:solidFill>
                            <a:srgbClr val="808080"/>
                          </a:solidFill>
                          <a:latin typeface="Open Sans"/>
                          <a:ea typeface="Open Sans"/>
                          <a:cs typeface="Open Sans"/>
                          <a:sym typeface="Open Sans"/>
                        </a:rPr>
                        <a:t> min. 100 słów</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530594">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Skupienie przedsiębiorstwa na innowacjach </a:t>
                      </a:r>
                      <a:endParaRPr lang="pl-PL" sz="1000" noProof="0" dirty="0"/>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Jakie innowacje firma ostatnio opracowała lub wdrożyła? Z jakiego powodu?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Kto stoi za napędem innowacji w przedsiębiorstwie?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Czy istnieją jakieś strategie innowacyjne, plany innowacyjne lub procedury zarządzania portfelem innowacji? </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u="none" strike="noStrike" noProof="0" dirty="0">
                          <a:solidFill>
                            <a:srgbClr val="808080"/>
                          </a:solidFill>
                          <a:latin typeface="Open Sans"/>
                          <a:ea typeface="Open Sans"/>
                          <a:cs typeface="Open Sans"/>
                          <a:sym typeface="Open Sans"/>
                        </a:rPr>
                        <a:t> Minimalna liczba słów wynosi 200.</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02161">
                <a:tc>
                  <a:txBody>
                    <a:bodyPr/>
                    <a:lstStyle/>
                    <a:p>
                      <a:pPr marL="0" lvl="0" indent="0" algn="l">
                        <a:lnSpc>
                          <a:spcPts val="3664"/>
                        </a:lnSpc>
                        <a:spcBef>
                          <a:spcPct val="0"/>
                        </a:spcBef>
                        <a:defRPr/>
                      </a:pPr>
                      <a:r>
                        <a:rPr lang="pl-PL" sz="2400" b="1" u="none" strike="noStrike" noProof="0" dirty="0">
                          <a:solidFill>
                            <a:srgbClr val="FFFFFF"/>
                          </a:solidFill>
                          <a:latin typeface="Open Sans Bold"/>
                          <a:ea typeface="Open Sans Bold"/>
                          <a:cs typeface="Open Sans Bold"/>
                          <a:sym typeface="Open Sans Bold"/>
                        </a:rPr>
                        <a:t>Skoncentrowanie się na zrównoważonym rozwoju w projektach innowacyjnych </a:t>
                      </a:r>
                      <a:endParaRPr lang="pl-PL" sz="1000" noProof="0" dirty="0"/>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Czy którykolwiek z projektów innowacyjnych przyczynia się do zrównoważonego rozwoju (Celów Zrównoważonego Rozwoju)? Jakie są tego powody?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Które Cele Zrównoważonego Rozwoju są aktualnie wdrażane? </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u="none" strike="noStrike" noProof="0" dirty="0">
                          <a:solidFill>
                            <a:srgbClr val="808080"/>
                          </a:solidFill>
                          <a:latin typeface="Open Sans"/>
                          <a:ea typeface="Open Sans"/>
                          <a:cs typeface="Open Sans"/>
                          <a:sym typeface="Open Sans"/>
                        </a:rPr>
                        <a:t> Minimalna liczba słów wynosi 200.</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34210">
                <a:tc>
                  <a:txBody>
                    <a:bodyPr/>
                    <a:lstStyle/>
                    <a:p>
                      <a:pPr marL="0" lvl="0" indent="0" algn="l">
                        <a:lnSpc>
                          <a:spcPts val="3664"/>
                        </a:lnSpc>
                        <a:spcBef>
                          <a:spcPct val="0"/>
                        </a:spcBef>
                        <a:defRPr/>
                      </a:pPr>
                      <a:r>
                        <a:rPr lang="pl-PL" sz="2800" b="1" u="none" strike="noStrike" noProof="0" dirty="0">
                          <a:solidFill>
                            <a:srgbClr val="FFFFFF"/>
                          </a:solidFill>
                          <a:latin typeface="Open Sans Bold"/>
                          <a:ea typeface="Open Sans Bold"/>
                          <a:cs typeface="Open Sans Bold"/>
                          <a:sym typeface="Open Sans Bold"/>
                        </a:rPr>
                        <a:t>Praktyki w zakresie zarządzania innowacjami  </a:t>
                      </a:r>
                      <a:endParaRPr lang="pl-PL" sz="1000" noProof="0" dirty="0"/>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W jaki sposób przedsiębiorstwo zarządza procesem innowacji?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W jaki sposób praktyki zarządzania innowacjami są związane z modelem procesu innowacji (zgodnie z definicją w tym projekcie)? </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u="none" strike="noStrike" noProof="0" dirty="0">
                          <a:solidFill>
                            <a:srgbClr val="808080"/>
                          </a:solidFill>
                          <a:latin typeface="Open Sans"/>
                          <a:ea typeface="Open Sans"/>
                          <a:cs typeface="Open Sans"/>
                          <a:sym typeface="Open Sans"/>
                        </a:rPr>
                        <a:t> min. 300 słów</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105049">
                <a:tc>
                  <a:txBody>
                    <a:bodyPr/>
                    <a:lstStyle/>
                    <a:p>
                      <a:pPr marL="0" lvl="0" indent="0" algn="l">
                        <a:lnSpc>
                          <a:spcPts val="3664"/>
                        </a:lnSpc>
                        <a:spcBef>
                          <a:spcPct val="0"/>
                        </a:spcBef>
                        <a:defRPr/>
                      </a:pPr>
                      <a:r>
                        <a:rPr lang="pl-PL" sz="2800" b="1" u="none" strike="noStrike" noProof="0" dirty="0">
                          <a:solidFill>
                            <a:srgbClr val="FFFFFF"/>
                          </a:solidFill>
                          <a:latin typeface="Open Sans Bold"/>
                          <a:ea typeface="Open Sans Bold"/>
                          <a:cs typeface="Open Sans Bold"/>
                          <a:sym typeface="Open Sans Bold"/>
                        </a:rPr>
                        <a:t>Digitalizacja praktyk zarządzania innowacjami. </a:t>
                      </a:r>
                      <a:endParaRPr lang="pl-PL" sz="1000" noProof="0" dirty="0"/>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Czy przedsiębiorstwo wykorzystuje narzędzia lub platformy cyfrowe do zarządzania procesami innowacyjnymi? Jakie są powody takiego wyboru lub jego braku?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Jak są wykorzystywane te narzędzia/platformy? Kto zainicjował ich zastosowanie?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Jak skuteczne były narzędzia i platformy wspierające zarządzanie innowacjami? </a:t>
                      </a:r>
                    </a:p>
                    <a:p>
                      <a:pPr marL="0" lvl="0" indent="0" algn="l">
                        <a:lnSpc>
                          <a:spcPts val="2976"/>
                        </a:lnSpc>
                        <a:spcBef>
                          <a:spcPct val="0"/>
                        </a:spcBef>
                      </a:pPr>
                      <a:r>
                        <a:rPr lang="pl-PL" sz="2400" u="none" strike="noStrike" noProof="0" dirty="0">
                          <a:solidFill>
                            <a:srgbClr val="FFFFFF"/>
                          </a:solidFill>
                          <a:latin typeface="Open Sans"/>
                          <a:ea typeface="Open Sans"/>
                          <a:cs typeface="Open Sans"/>
                          <a:sym typeface="Open Sans"/>
                        </a:rPr>
                        <a:t>Jak skuteczne były narzędzia i platformy w przyczynianiu się do zrównoważonego rozwoju? </a:t>
                      </a:r>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just">
                        <a:lnSpc>
                          <a:spcPts val="3664"/>
                        </a:lnSpc>
                        <a:spcBef>
                          <a:spcPct val="0"/>
                        </a:spcBef>
                        <a:defRPr/>
                      </a:pPr>
                      <a:r>
                        <a:rPr lang="pl-PL" sz="2400" u="none" strike="noStrike" noProof="0" dirty="0">
                          <a:solidFill>
                            <a:srgbClr val="808080"/>
                          </a:solidFill>
                          <a:latin typeface="Open Sans"/>
                          <a:ea typeface="Open Sans"/>
                          <a:cs typeface="Open Sans"/>
                          <a:sym typeface="Open Sans"/>
                        </a:rPr>
                        <a:t> Minimalna liczba słów wynosi 200.</a:t>
                      </a:r>
                      <a:endParaRPr lang="pl-PL" sz="1000" noProof="0" dirty="0"/>
                    </a:p>
                  </a:txBody>
                  <a:tcPr marL="82700" marR="82700" marT="82700" marB="8270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grpSp>
        <p:nvGrpSpPr>
          <p:cNvPr id="6" name="Group 6"/>
          <p:cNvGrpSpPr/>
          <p:nvPr/>
        </p:nvGrpSpPr>
        <p:grpSpPr>
          <a:xfrm>
            <a:off x="7056907" y="3055703"/>
            <a:ext cx="14345688" cy="14465591"/>
            <a:chOff x="0" y="0"/>
            <a:chExt cx="19127584" cy="19287454"/>
          </a:xfrm>
        </p:grpSpPr>
        <p:sp>
          <p:nvSpPr>
            <p:cNvPr id="7" name="Freeform 7"/>
            <p:cNvSpPr/>
            <p:nvPr/>
          </p:nvSpPr>
          <p:spPr>
            <a:xfrm>
              <a:off x="0" y="0"/>
              <a:ext cx="19127597" cy="19287489"/>
            </a:xfrm>
            <a:custGeom>
              <a:avLst/>
              <a:gdLst/>
              <a:ahLst/>
              <a:cxnLst/>
              <a:rect l="l" t="t" r="r" b="b"/>
              <a:pathLst>
                <a:path w="19127597" h="19287489">
                  <a:moveTo>
                    <a:pt x="0" y="0"/>
                  </a:moveTo>
                  <a:lnTo>
                    <a:pt x="19127597" y="0"/>
                  </a:lnTo>
                  <a:lnTo>
                    <a:pt x="19127597" y="19287489"/>
                  </a:lnTo>
                  <a:lnTo>
                    <a:pt x="0" y="19287489"/>
                  </a:lnTo>
                  <a:close/>
                </a:path>
              </a:pathLst>
            </a:custGeom>
            <a:solidFill>
              <a:srgbClr val="0B1430"/>
            </a:solidFill>
          </p:spPr>
          <p:txBody>
            <a:bodyPr/>
            <a:lstStyle/>
            <a:p>
              <a:endParaRPr lang="pl-PL" noProof="0" dirty="0"/>
            </a:p>
          </p:txBody>
        </p:sp>
      </p:grpSp>
      <p:sp>
        <p:nvSpPr>
          <p:cNvPr id="8" name="TextBox 8"/>
          <p:cNvSpPr txBox="1"/>
          <p:nvPr/>
        </p:nvSpPr>
        <p:spPr>
          <a:xfrm>
            <a:off x="8363704" y="4156381"/>
            <a:ext cx="13455578" cy="6913655"/>
          </a:xfrm>
          <a:prstGeom prst="rect">
            <a:avLst/>
          </a:prstGeom>
        </p:spPr>
        <p:txBody>
          <a:bodyPr lIns="0" tIns="0" rIns="0" bIns="0" rtlCol="0" anchor="t">
            <a:spAutoFit/>
          </a:bodyPr>
          <a:lstStyle/>
          <a:p>
            <a:pPr marL="0" lvl="0" indent="0" algn="l">
              <a:lnSpc>
                <a:spcPts val="26894"/>
              </a:lnSpc>
            </a:pPr>
            <a:r>
              <a:rPr lang="pl-PL" sz="20800" b="1" noProof="0" dirty="0">
                <a:solidFill>
                  <a:srgbClr val="FFFFFF"/>
                </a:solidFill>
                <a:latin typeface="Open Sans Bold"/>
                <a:ea typeface="Open Sans Bold"/>
                <a:cs typeface="Open Sans Bold"/>
                <a:sym typeface="Open Sans Bold"/>
              </a:rPr>
              <a:t>TYDZIEŃ TRZECI</a:t>
            </a:r>
          </a:p>
        </p:txBody>
      </p:sp>
      <p:grpSp>
        <p:nvGrpSpPr>
          <p:cNvPr id="9" name="Group 9"/>
          <p:cNvGrpSpPr/>
          <p:nvPr/>
        </p:nvGrpSpPr>
        <p:grpSpPr>
          <a:xfrm>
            <a:off x="19895825" y="28917593"/>
            <a:ext cx="1054335" cy="1028890"/>
            <a:chOff x="0" y="0"/>
            <a:chExt cx="1405780" cy="1371853"/>
          </a:xfrm>
        </p:grpSpPr>
        <p:sp>
          <p:nvSpPr>
            <p:cNvPr id="10" name="Freeform 10"/>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11" name="TextBox 11"/>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12</a:t>
              </a:r>
            </a:p>
          </p:txBody>
        </p:sp>
      </p:grpSp>
      <p:grpSp>
        <p:nvGrpSpPr>
          <p:cNvPr id="12" name="Group 12"/>
          <p:cNvGrpSpPr>
            <a:grpSpLocks noChangeAspect="1"/>
          </p:cNvGrpSpPr>
          <p:nvPr/>
        </p:nvGrpSpPr>
        <p:grpSpPr>
          <a:xfrm>
            <a:off x="0" y="12624022"/>
            <a:ext cx="15603607" cy="12364149"/>
            <a:chOff x="0" y="0"/>
            <a:chExt cx="20804810" cy="16485531"/>
          </a:xfrm>
        </p:grpSpPr>
        <p:sp>
          <p:nvSpPr>
            <p:cNvPr id="13" name="Freeform 13"/>
            <p:cNvSpPr/>
            <p:nvPr/>
          </p:nvSpPr>
          <p:spPr>
            <a:xfrm>
              <a:off x="0" y="0"/>
              <a:ext cx="20804760" cy="16485488"/>
            </a:xfrm>
            <a:custGeom>
              <a:avLst/>
              <a:gdLst/>
              <a:ahLst/>
              <a:cxnLst/>
              <a:rect l="l" t="t" r="r" b="b"/>
              <a:pathLst>
                <a:path w="20804760" h="16485488">
                  <a:moveTo>
                    <a:pt x="0" y="0"/>
                  </a:moveTo>
                  <a:lnTo>
                    <a:pt x="20804760" y="0"/>
                  </a:lnTo>
                  <a:lnTo>
                    <a:pt x="20804760" y="16485488"/>
                  </a:lnTo>
                  <a:lnTo>
                    <a:pt x="0" y="16485488"/>
                  </a:lnTo>
                  <a:lnTo>
                    <a:pt x="0" y="0"/>
                  </a:lnTo>
                  <a:close/>
                </a:path>
              </a:pathLst>
            </a:custGeom>
            <a:blipFill>
              <a:blip r:embed="rId3"/>
              <a:stretch>
                <a:fillRect l="-9555" r="-9555" b="-37"/>
              </a:stretch>
            </a:blipFill>
          </p:spPr>
          <p:txBody>
            <a:bodyPr/>
            <a:lstStyle/>
            <a:p>
              <a:endParaRPr lang="pl-PL" noProof="0"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sp>
        <p:nvSpPr>
          <p:cNvPr id="6" name="TextBox 6"/>
          <p:cNvSpPr txBox="1"/>
          <p:nvPr/>
        </p:nvSpPr>
        <p:spPr>
          <a:xfrm>
            <a:off x="2064578" y="4758895"/>
            <a:ext cx="17012821" cy="22878058"/>
          </a:xfrm>
          <a:prstGeom prst="rect">
            <a:avLst/>
          </a:prstGeom>
        </p:spPr>
        <p:txBody>
          <a:bodyPr lIns="0" tIns="0" rIns="0" bIns="0" rtlCol="0" anchor="t">
            <a:spAutoFit/>
          </a:bodyPr>
          <a:lstStyle/>
          <a:p>
            <a:pPr marL="0" lvl="0" indent="0" algn="just">
              <a:lnSpc>
                <a:spcPts val="5093"/>
              </a:lnSpc>
            </a:pPr>
            <a:r>
              <a:rPr lang="pl-PL" sz="3600" b="1" dirty="0">
                <a:solidFill>
                  <a:srgbClr val="8652A1"/>
                </a:solidFill>
                <a:latin typeface="Calibri"/>
                <a:ea typeface="Open Sans"/>
                <a:cs typeface="Calibri"/>
                <a:sym typeface="Open Sans Bold"/>
              </a:rPr>
              <a:t>Krok 1: Przygotowanie prezentacji cyfrowej</a:t>
            </a:r>
          </a:p>
          <a:p>
            <a:pPr marL="0" lvl="0" indent="0" algn="just">
              <a:lnSpc>
                <a:spcPts val="3501"/>
              </a:lnSpc>
            </a:pPr>
            <a:endParaRPr lang="pl-PL" sz="3200" dirty="0">
              <a:solidFill>
                <a:srgbClr val="0B1430"/>
              </a:solidFill>
              <a:latin typeface="Calibri"/>
              <a:ea typeface="Calibri"/>
              <a:cs typeface="Calibri"/>
              <a:sym typeface="Open Sans Bold"/>
            </a:endParaRPr>
          </a:p>
          <a:p>
            <a:pPr marL="0" lvl="0" indent="0" algn="just">
              <a:lnSpc>
                <a:spcPts val="3501"/>
              </a:lnSpc>
            </a:pPr>
            <a:r>
              <a:rPr lang="pl-PL" sz="3200" dirty="0">
                <a:solidFill>
                  <a:srgbClr val="0B1430"/>
                </a:solidFill>
                <a:latin typeface="Calibri"/>
                <a:ea typeface="Calibri"/>
                <a:cs typeface="Calibri"/>
                <a:sym typeface="Open Sans Bold"/>
              </a:rPr>
              <a:t>Prezentacja cyfrowa to krótka (2-3 minuty), angażująca prezentacja, która efektywnie przekazuje Twój pomysł przy użyciu narzędzi wideo lub animacji. Powinieneś ją przygotować w domu i zaprezentować podczas zajęć.</a:t>
            </a:r>
          </a:p>
          <a:p>
            <a:pPr marL="0" lvl="0" indent="0" algn="just">
              <a:lnSpc>
                <a:spcPts val="3501"/>
              </a:lnSpc>
            </a:pPr>
            <a:endParaRPr lang="pl-PL" sz="3200" dirty="0">
              <a:solidFill>
                <a:srgbClr val="0B1430"/>
              </a:solidFill>
              <a:latin typeface="Calibri"/>
              <a:ea typeface="Calibri"/>
              <a:cs typeface="Calibri"/>
              <a:sym typeface="Open Sans Bold"/>
            </a:endParaRPr>
          </a:p>
          <a:p>
            <a:pPr marL="0" lvl="0" indent="0" algn="just">
              <a:lnSpc>
                <a:spcPts val="3820"/>
              </a:lnSpc>
            </a:pPr>
            <a:r>
              <a:rPr lang="pl-PL" sz="2800" b="1" dirty="0">
                <a:solidFill>
                  <a:srgbClr val="29C5F4"/>
                </a:solidFill>
                <a:latin typeface="Calibri"/>
                <a:ea typeface="Calibri"/>
                <a:cs typeface="Calibri"/>
                <a:sym typeface="Open Sans Bold"/>
              </a:rPr>
              <a:t>Narzędzia, które możesz wykorzystać:</a:t>
            </a:r>
          </a:p>
          <a:p>
            <a:pPr marL="0" lvl="0" indent="0" algn="just">
              <a:lnSpc>
                <a:spcPts val="3501"/>
              </a:lnSpc>
            </a:pPr>
            <a:endParaRPr lang="pl-PL" sz="3200" dirty="0">
              <a:solidFill>
                <a:srgbClr val="0B1430"/>
              </a:solidFill>
              <a:latin typeface="Calibri"/>
              <a:ea typeface="Calibri"/>
              <a:cs typeface="Calibri"/>
              <a:sym typeface="Open Sans Bold"/>
            </a:endParaRPr>
          </a:p>
          <a:p>
            <a:pPr marL="996303" lvl="1" indent="-498151" algn="just">
              <a:lnSpc>
                <a:spcPts val="3501"/>
              </a:lnSpc>
              <a:buFont typeface="Arial"/>
              <a:buChar char="•"/>
            </a:pPr>
            <a:r>
              <a:rPr lang="pl-PL" sz="3200" b="1" dirty="0">
                <a:solidFill>
                  <a:srgbClr val="00B0F0"/>
                </a:solidFill>
                <a:latin typeface="Calibri"/>
                <a:ea typeface="Calibri"/>
                <a:cs typeface="Calibri"/>
                <a:sym typeface="Open Sans Bold"/>
                <a:hlinkClick r:id="rId3" tooltip="http://www.canva.com/">
                  <a:extLst>
                    <a:ext uri="{A12FA001-AC4F-418D-AE19-62706E023703}">
                      <ahyp:hlinkClr xmlns:ahyp="http://schemas.microsoft.com/office/drawing/2018/hyperlinkcolor" val="tx"/>
                    </a:ext>
                  </a:extLst>
                </a:hlinkClick>
              </a:rPr>
              <a:t>Canva</a:t>
            </a:r>
            <a:r>
              <a:rPr lang="pl-PL" sz="3200" dirty="0">
                <a:solidFill>
                  <a:srgbClr val="0B1430"/>
                </a:solidFill>
                <a:latin typeface="Calibri"/>
                <a:ea typeface="Calibri"/>
                <a:cs typeface="Calibri"/>
                <a:sym typeface="Open Sans Bold"/>
                <a:hlinkClick r:id="rId3" tooltip="http://www.canva.com/">
                  <a:extLst>
                    <a:ext uri="{A12FA001-AC4F-418D-AE19-62706E023703}">
                      <ahyp:hlinkClr xmlns:ahyp="http://schemas.microsoft.com/office/drawing/2018/hyperlinkcolor" val="tx"/>
                    </a:ext>
                  </a:extLst>
                </a:hlinkClick>
              </a:rPr>
              <a:t> </a:t>
            </a:r>
            <a:r>
              <a:rPr lang="pl-PL" sz="3200" dirty="0">
                <a:solidFill>
                  <a:srgbClr val="0B1430"/>
                </a:solidFill>
                <a:latin typeface="Calibri"/>
                <a:ea typeface="Calibri"/>
                <a:cs typeface="Calibri"/>
                <a:sym typeface="Open Sans Bold"/>
              </a:rPr>
              <a:t>(do tworzenia prostych animowanych prezentacji oraz prezentacji wideo).</a:t>
            </a:r>
            <a:endParaRPr lang="pl-PL" sz="3200" dirty="0">
              <a:solidFill>
                <a:srgbClr val="0B1430"/>
              </a:solidFill>
              <a:latin typeface="Calibri"/>
              <a:ea typeface="Calibri"/>
              <a:cs typeface="Calibri"/>
              <a:sym typeface="Open Sans Bold"/>
              <a:hlinkClick r:id="rId3" tooltip="http://www.canva.com/">
                <a:extLst>
                  <a:ext uri="{A12FA001-AC4F-418D-AE19-62706E023703}">
                    <ahyp:hlinkClr xmlns:ahyp="http://schemas.microsoft.com/office/drawing/2018/hyperlinkcolor" val="tx"/>
                  </a:ext>
                </a:extLst>
              </a:hlinkClick>
            </a:endParaRPr>
          </a:p>
          <a:p>
            <a:pPr marL="996303" lvl="1" indent="-498151" algn="just">
              <a:lnSpc>
                <a:spcPts val="3501"/>
              </a:lnSpc>
              <a:buFont typeface="Arial"/>
              <a:buChar char="•"/>
            </a:pPr>
            <a:r>
              <a:rPr lang="pl-PL" sz="3200" b="1" dirty="0" err="1">
                <a:solidFill>
                  <a:srgbClr val="00B0F0"/>
                </a:solidFill>
                <a:latin typeface="Calibri"/>
                <a:ea typeface="Calibri"/>
                <a:cs typeface="Calibri"/>
                <a:sym typeface="Open Sans Bold"/>
                <a:hlinkClick r:id="rId4" tooltip="http://www.prezi.com/">
                  <a:extLst>
                    <a:ext uri="{A12FA001-AC4F-418D-AE19-62706E023703}">
                      <ahyp:hlinkClr xmlns:ahyp="http://schemas.microsoft.com/office/drawing/2018/hyperlinkcolor" val="tx"/>
                    </a:ext>
                  </a:extLst>
                </a:hlinkClick>
              </a:rPr>
              <a:t>Prezi</a:t>
            </a:r>
            <a:r>
              <a:rPr lang="pl-PL" sz="3200" dirty="0">
                <a:solidFill>
                  <a:srgbClr val="0B1430"/>
                </a:solidFill>
                <a:latin typeface="Calibri"/>
                <a:ea typeface="Calibri"/>
                <a:cs typeface="Calibri"/>
                <a:sym typeface="Open Sans Bold"/>
                <a:hlinkClick r:id="rId4" tooltip="http://www.prezi.com/">
                  <a:extLst>
                    <a:ext uri="{A12FA001-AC4F-418D-AE19-62706E023703}">
                      <ahyp:hlinkClr xmlns:ahyp="http://schemas.microsoft.com/office/drawing/2018/hyperlinkcolor" val="tx"/>
                    </a:ext>
                  </a:extLst>
                </a:hlinkClick>
              </a:rPr>
              <a:t> </a:t>
            </a:r>
            <a:r>
              <a:rPr lang="pl-PL" sz="3200" dirty="0">
                <a:solidFill>
                  <a:srgbClr val="0B1430"/>
                </a:solidFill>
                <a:latin typeface="Calibri"/>
                <a:ea typeface="Calibri"/>
                <a:cs typeface="Calibri"/>
                <a:sym typeface="Open Sans Bold"/>
              </a:rPr>
              <a:t>(do dynamicznych prezentacji z funkcją powiększenia).</a:t>
            </a:r>
            <a:endParaRPr lang="pl-PL" sz="3200" dirty="0">
              <a:solidFill>
                <a:srgbClr val="0B1430"/>
              </a:solidFill>
              <a:latin typeface="Calibri"/>
              <a:ea typeface="Calibri"/>
              <a:cs typeface="Calibri"/>
              <a:sym typeface="Open Sans Bold"/>
              <a:hlinkClick r:id="rId4" tooltip="http://www.prezi.com/">
                <a:extLst>
                  <a:ext uri="{A12FA001-AC4F-418D-AE19-62706E023703}">
                    <ahyp:hlinkClr xmlns:ahyp="http://schemas.microsoft.com/office/drawing/2018/hyperlinkcolor" val="tx"/>
                  </a:ext>
                </a:extLst>
              </a:hlinkClick>
            </a:endParaRPr>
          </a:p>
          <a:p>
            <a:pPr marL="996303" lvl="1" indent="-498151" algn="just">
              <a:lnSpc>
                <a:spcPts val="3501"/>
              </a:lnSpc>
              <a:buFont typeface="Arial"/>
              <a:buChar char="•"/>
            </a:pPr>
            <a:r>
              <a:rPr lang="pl-PL" sz="3200" b="1" dirty="0" err="1">
                <a:solidFill>
                  <a:srgbClr val="00B0F0"/>
                </a:solidFill>
                <a:latin typeface="Calibri"/>
                <a:ea typeface="Calibri"/>
                <a:cs typeface="Calibri"/>
                <a:sym typeface="Open Sans Bold"/>
                <a:hlinkClick r:id="rId5" tooltip="http://www.powtoon.com/">
                  <a:extLst>
                    <a:ext uri="{A12FA001-AC4F-418D-AE19-62706E023703}">
                      <ahyp:hlinkClr xmlns:ahyp="http://schemas.microsoft.com/office/drawing/2018/hyperlinkcolor" val="tx"/>
                    </a:ext>
                  </a:extLst>
                </a:hlinkClick>
              </a:rPr>
              <a:t>Powtoon</a:t>
            </a:r>
            <a:r>
              <a:rPr lang="pl-PL" sz="3200" dirty="0">
                <a:solidFill>
                  <a:srgbClr val="0B1430"/>
                </a:solidFill>
                <a:latin typeface="Calibri"/>
                <a:ea typeface="Calibri"/>
                <a:cs typeface="Calibri"/>
                <a:sym typeface="Open Sans Bold"/>
                <a:hlinkClick r:id="rId5" tooltip="http://www.powtoon.com/">
                  <a:extLst>
                    <a:ext uri="{A12FA001-AC4F-418D-AE19-62706E023703}">
                      <ahyp:hlinkClr xmlns:ahyp="http://schemas.microsoft.com/office/drawing/2018/hyperlinkcolor" val="tx"/>
                    </a:ext>
                  </a:extLst>
                </a:hlinkClick>
              </a:rPr>
              <a:t> </a:t>
            </a:r>
            <a:r>
              <a:rPr lang="pl-PL" sz="3200" dirty="0">
                <a:solidFill>
                  <a:srgbClr val="0B1430"/>
                </a:solidFill>
                <a:latin typeface="Calibri"/>
                <a:ea typeface="Calibri"/>
                <a:cs typeface="Calibri"/>
                <a:sym typeface="Open Sans Bold"/>
              </a:rPr>
              <a:t>(do animowanych filmów wyjaśniających).</a:t>
            </a:r>
          </a:p>
          <a:p>
            <a:pPr marL="996303" lvl="1" indent="-498151" algn="just">
              <a:lnSpc>
                <a:spcPts val="3501"/>
              </a:lnSpc>
              <a:buFont typeface="Arial"/>
              <a:buChar char="•"/>
            </a:pPr>
            <a:r>
              <a:rPr lang="pl-PL" sz="3200" b="1" dirty="0">
                <a:solidFill>
                  <a:srgbClr val="00B0F0"/>
                </a:solidFill>
                <a:latin typeface="Calibri"/>
                <a:ea typeface="Calibri"/>
                <a:cs typeface="Calibri"/>
                <a:sym typeface="Open Sans Bold"/>
              </a:rPr>
              <a:t>PowerPoint</a:t>
            </a:r>
            <a:r>
              <a:rPr lang="pl-PL" sz="3200" dirty="0">
                <a:solidFill>
                  <a:srgbClr val="0B1430"/>
                </a:solidFill>
                <a:latin typeface="Calibri"/>
                <a:ea typeface="Calibri"/>
                <a:cs typeface="Calibri"/>
                <a:sym typeface="Open Sans Bold"/>
              </a:rPr>
              <a:t> (do tradycyjnych prezentacji opartych na slajdach z możliwościami animacji).</a:t>
            </a:r>
            <a:endParaRPr lang="pl-PL" sz="3200" dirty="0">
              <a:solidFill>
                <a:srgbClr val="0B1430"/>
              </a:solidFill>
              <a:latin typeface="Calibri"/>
              <a:ea typeface="Calibri"/>
              <a:cs typeface="Calibri"/>
              <a:sym typeface="Open Sans Bold"/>
              <a:hlinkClick r:id="rId5" tooltip="http://www.powtoon.com/">
                <a:extLst>
                  <a:ext uri="{A12FA001-AC4F-418D-AE19-62706E023703}">
                    <ahyp:hlinkClr xmlns:ahyp="http://schemas.microsoft.com/office/drawing/2018/hyperlinkcolor" val="tx"/>
                  </a:ext>
                </a:extLst>
              </a:hlinkClick>
            </a:endParaRPr>
          </a:p>
          <a:p>
            <a:pPr marL="0" lvl="0" indent="0" algn="just">
              <a:lnSpc>
                <a:spcPts val="3501"/>
              </a:lnSpc>
            </a:pPr>
            <a:endParaRPr lang="pl-PL" sz="3200" dirty="0">
              <a:solidFill>
                <a:srgbClr val="0B1430"/>
              </a:solidFill>
              <a:latin typeface="Calibri"/>
              <a:ea typeface="Calibri"/>
              <a:cs typeface="Calibri"/>
              <a:sym typeface="Open Sans Bold"/>
              <a:hlinkClick r:id="rId5" tooltip="http://www.powtoon.com/">
                <a:extLst>
                  <a:ext uri="{A12FA001-AC4F-418D-AE19-62706E023703}">
                    <ahyp:hlinkClr xmlns:ahyp="http://schemas.microsoft.com/office/drawing/2018/hyperlinkcolor" val="tx"/>
                  </a:ext>
                </a:extLst>
              </a:hlinkClick>
            </a:endParaRPr>
          </a:p>
          <a:p>
            <a:pPr marL="1086873" lvl="1" indent="-543436" algn="just">
              <a:lnSpc>
                <a:spcPts val="3820"/>
              </a:lnSpc>
            </a:pPr>
            <a:r>
              <a:rPr lang="pl-PL" sz="3200" b="1" dirty="0">
                <a:solidFill>
                  <a:srgbClr val="29C5F4"/>
                </a:solidFill>
                <a:latin typeface="Calibri"/>
                <a:ea typeface="Calibri"/>
                <a:cs typeface="Calibri"/>
                <a:sym typeface="Open Sans Bold"/>
              </a:rPr>
              <a:t>Instrukcje:</a:t>
            </a:r>
            <a:endParaRPr lang="pl-PL" sz="3200" b="1" dirty="0">
              <a:solidFill>
                <a:srgbClr val="29C5F4"/>
              </a:solidFill>
              <a:latin typeface="Calibri"/>
              <a:ea typeface="Calibri"/>
              <a:cs typeface="Calibri"/>
              <a:sym typeface="Open Sans Bold"/>
              <a:hlinkClick r:id="rId5" tooltip="http://www.powtoon.com/">
                <a:extLst>
                  <a:ext uri="{A12FA001-AC4F-418D-AE19-62706E023703}">
                    <ahyp:hlinkClr xmlns:ahyp="http://schemas.microsoft.com/office/drawing/2018/hyperlinkcolor" val="tx"/>
                  </a:ext>
                </a:extLst>
              </a:hlinkClick>
            </a:endParaRPr>
          </a:p>
          <a:p>
            <a:pPr marL="0" lvl="0" indent="0" algn="just">
              <a:lnSpc>
                <a:spcPts val="3501"/>
              </a:lnSpc>
            </a:pPr>
            <a:endParaRPr lang="pl-PL" sz="3200" dirty="0">
              <a:solidFill>
                <a:srgbClr val="0B1430"/>
              </a:solidFill>
              <a:latin typeface="Calibri"/>
              <a:ea typeface="Calibri"/>
              <a:cs typeface="Calibri"/>
              <a:sym typeface="Open Sans Bold"/>
              <a:hlinkClick r:id="rId5" tooltip="http://www.powtoon.com/">
                <a:extLst>
                  <a:ext uri="{A12FA001-AC4F-418D-AE19-62706E023703}">
                    <ahyp:hlinkClr xmlns:ahyp="http://schemas.microsoft.com/office/drawing/2018/hyperlinkcolor" val="tx"/>
                  </a:ext>
                </a:extLst>
              </a:hlinkClick>
            </a:endParaRPr>
          </a:p>
          <a:p>
            <a:pPr marL="996303" lvl="1" indent="-498151" algn="just">
              <a:lnSpc>
                <a:spcPts val="3501"/>
              </a:lnSpc>
            </a:pPr>
            <a:r>
              <a:rPr lang="pl-PL" sz="3200" b="1" dirty="0">
                <a:solidFill>
                  <a:srgbClr val="0B1430"/>
                </a:solidFill>
                <a:latin typeface="Calibri"/>
                <a:ea typeface="Calibri"/>
                <a:cs typeface="Calibri"/>
                <a:sym typeface="Open Sans Bold"/>
              </a:rPr>
              <a:t>1. Zdefiniuj swoją wiadomość.</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Jakie kluczowe wnioski wyciągnąłeś z przeprowadzonego wywiadu lub </a:t>
            </a:r>
            <a:r>
              <a:rPr lang="pl-PL" sz="3200" dirty="0" err="1">
                <a:solidFill>
                  <a:srgbClr val="0B1430"/>
                </a:solidFill>
                <a:latin typeface="Calibri"/>
                <a:ea typeface="Calibri"/>
                <a:cs typeface="Calibri"/>
                <a:sym typeface="Open Sans Bold"/>
              </a:rPr>
              <a:t>desk</a:t>
            </a:r>
            <a:r>
              <a:rPr lang="pl-PL" sz="3200" dirty="0">
                <a:solidFill>
                  <a:srgbClr val="0B1430"/>
                </a:solidFill>
                <a:latin typeface="Calibri"/>
                <a:ea typeface="Calibri"/>
                <a:cs typeface="Calibri"/>
                <a:sym typeface="Open Sans Bold"/>
              </a:rPr>
              <a:t> </a:t>
            </a:r>
            <a:r>
              <a:rPr lang="pl-PL" sz="3200" dirty="0" err="1">
                <a:solidFill>
                  <a:srgbClr val="0B1430"/>
                </a:solidFill>
                <a:latin typeface="Calibri"/>
                <a:ea typeface="Calibri"/>
                <a:cs typeface="Calibri"/>
                <a:sym typeface="Open Sans Bold"/>
              </a:rPr>
              <a:t>research</a:t>
            </a:r>
            <a:r>
              <a:rPr lang="pl-PL" sz="3200" dirty="0">
                <a:solidFill>
                  <a:srgbClr val="0B1430"/>
                </a:solidFill>
                <a:latin typeface="Calibri"/>
                <a:ea typeface="Calibri"/>
                <a:cs typeface="Calibri"/>
                <a:sym typeface="Open Sans Bold"/>
              </a:rPr>
              <a:t>?</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W jaki sposób ta wiedza jest powiązana z zarządzaniem innowacjami oraz innowacjami w logistyce?</a:t>
            </a:r>
          </a:p>
          <a:p>
            <a:pPr marL="0" lvl="0" indent="0" algn="just">
              <a:lnSpc>
                <a:spcPts val="3151"/>
              </a:lnSpc>
            </a:pPr>
            <a:endParaRPr lang="pl-PL" sz="3200" dirty="0">
              <a:solidFill>
                <a:srgbClr val="0B1430"/>
              </a:solidFill>
              <a:latin typeface="Calibri"/>
              <a:ea typeface="Calibri"/>
              <a:cs typeface="Calibri"/>
              <a:sym typeface="Open Sans Bold"/>
            </a:endParaRPr>
          </a:p>
          <a:p>
            <a:pPr marL="996303" lvl="2" indent="-332101" algn="just">
              <a:lnSpc>
                <a:spcPts val="3501"/>
              </a:lnSpc>
            </a:pPr>
            <a:r>
              <a:rPr lang="pl-PL" sz="3200" b="1" dirty="0">
                <a:solidFill>
                  <a:srgbClr val="0B1430"/>
                </a:solidFill>
                <a:latin typeface="Calibri"/>
                <a:ea typeface="Calibri"/>
                <a:cs typeface="Calibri"/>
                <a:sym typeface="Open Sans Bold"/>
              </a:rPr>
              <a:t>2. Wybierz narzędzie oraz szablon</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Wybierz narzędzie, które najlepiej pasuje do Twojego stylu prezentacji.</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Wykorzystaj dostępne szablony, aby efektywnie zorganizować swój projekt.</a:t>
            </a:r>
          </a:p>
          <a:p>
            <a:pPr marL="0" lvl="0" indent="0" algn="just">
              <a:lnSpc>
                <a:spcPts val="3151"/>
              </a:lnSpc>
            </a:pPr>
            <a:endParaRPr lang="pl-PL" sz="3200" dirty="0">
              <a:solidFill>
                <a:srgbClr val="0B1430"/>
              </a:solidFill>
              <a:latin typeface="Calibri"/>
              <a:ea typeface="Calibri"/>
              <a:cs typeface="Calibri"/>
              <a:sym typeface="Open Sans Bold"/>
            </a:endParaRPr>
          </a:p>
          <a:p>
            <a:pPr marL="996303" lvl="2" indent="-332101" algn="just">
              <a:lnSpc>
                <a:spcPts val="3501"/>
              </a:lnSpc>
            </a:pPr>
            <a:r>
              <a:rPr lang="pl-PL" sz="3200" b="1" dirty="0">
                <a:solidFill>
                  <a:srgbClr val="0B1430"/>
                </a:solidFill>
                <a:latin typeface="Calibri"/>
                <a:ea typeface="Calibri"/>
                <a:cs typeface="Calibri"/>
                <a:sym typeface="Open Sans Bold"/>
              </a:rPr>
              <a:t>3. Przygotuj swoją prezentację (maksymalnie 2–3 minuty)</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Wstęp (10–15 sekund): Rozpocznij od silnego wprowadzenia (pytania, statystyki lub śmiałego stwierdzenia) dotyczącego innowacji w logistyce.</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Wnioski z badań (45–60 sekund):</a:t>
            </a:r>
          </a:p>
          <a:p>
            <a:pPr marL="2325284" lvl="3" indent="-622695" algn="just">
              <a:lnSpc>
                <a:spcPts val="3151"/>
              </a:lnSpc>
              <a:buFont typeface="Arial"/>
              <a:buChar char="⚬"/>
            </a:pPr>
            <a:r>
              <a:rPr lang="pl-PL" sz="3200" dirty="0">
                <a:solidFill>
                  <a:srgbClr val="0B1430"/>
                </a:solidFill>
                <a:latin typeface="Calibri"/>
                <a:ea typeface="Calibri"/>
                <a:cs typeface="Calibri"/>
                <a:sym typeface="Open Sans Bold"/>
              </a:rPr>
              <a:t>Jeśli przeprowadziłeś wywiad: Jakie były kluczowe wnioski od eksperta? Jak podchodzi do innowacji oraz jak je wdraża?</a:t>
            </a:r>
          </a:p>
          <a:p>
            <a:pPr marL="2325284" lvl="3" indent="-622695" algn="just">
              <a:lnSpc>
                <a:spcPts val="3151"/>
              </a:lnSpc>
              <a:buFont typeface="Arial"/>
              <a:buChar char="⚬"/>
            </a:pPr>
            <a:r>
              <a:rPr lang="pl-PL" sz="3200" dirty="0">
                <a:solidFill>
                  <a:srgbClr val="0B1430"/>
                </a:solidFill>
                <a:latin typeface="Calibri"/>
                <a:ea typeface="Calibri"/>
                <a:cs typeface="Calibri"/>
                <a:sym typeface="Open Sans Bold"/>
              </a:rPr>
              <a:t>Jeśli przeprowadziłeś analizę </a:t>
            </a:r>
            <a:r>
              <a:rPr lang="pl-PL" sz="3200" dirty="0" err="1">
                <a:solidFill>
                  <a:srgbClr val="0B1430"/>
                </a:solidFill>
                <a:latin typeface="Calibri"/>
                <a:ea typeface="Calibri"/>
                <a:cs typeface="Calibri"/>
                <a:sym typeface="Open Sans Bold"/>
              </a:rPr>
              <a:t>desk</a:t>
            </a:r>
            <a:r>
              <a:rPr lang="pl-PL" sz="3200" dirty="0">
                <a:solidFill>
                  <a:srgbClr val="0B1430"/>
                </a:solidFill>
                <a:latin typeface="Calibri"/>
                <a:ea typeface="Calibri"/>
                <a:cs typeface="Calibri"/>
                <a:sym typeface="Open Sans Bold"/>
              </a:rPr>
              <a:t> </a:t>
            </a:r>
            <a:r>
              <a:rPr lang="pl-PL" sz="3200" dirty="0" err="1">
                <a:solidFill>
                  <a:srgbClr val="0B1430"/>
                </a:solidFill>
                <a:latin typeface="Calibri"/>
                <a:ea typeface="Calibri"/>
                <a:cs typeface="Calibri"/>
                <a:sym typeface="Open Sans Bold"/>
              </a:rPr>
              <a:t>research</a:t>
            </a:r>
            <a:r>
              <a:rPr lang="pl-PL" sz="3200" dirty="0">
                <a:solidFill>
                  <a:srgbClr val="0B1430"/>
                </a:solidFill>
                <a:latin typeface="Calibri"/>
                <a:ea typeface="Calibri"/>
                <a:cs typeface="Calibri"/>
                <a:sym typeface="Open Sans Bold"/>
              </a:rPr>
              <a:t>: Jakie strategie innowacyjne wdrożyła firma? Jakie wyzwania zostały pokonane? W jaki sposób zarządzała procesem wdrażania innowacji?</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Problem i rozwiązanie (30–45 sekund): Zidentyfikuj konkretne wyzwanie logistyczne dostrzeżone w trakcie badań i przedstaw innowacyjne rozwiązanie.</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Kluczowe korzyści (30–45 sekund): Wyróżnij najważniejsze atuty zidentyfikowanego rozwiązania. Jakie są konkretne korzyści wynikające z innowacji?</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Wezwanie do działania (10–15 sekund): Co odbiorcy powinni wynieść z Twojej prezentacji? Jakie rekomendacje możesz przedstawić (np. odwiedzenie strony internetowej, uzyskanie dodatkowych informacji itp.)?</a:t>
            </a:r>
          </a:p>
          <a:p>
            <a:pPr marL="0" lvl="0" indent="0" algn="just">
              <a:lnSpc>
                <a:spcPts val="3151"/>
              </a:lnSpc>
            </a:pPr>
            <a:endParaRPr lang="pl-PL" sz="3200" dirty="0">
              <a:solidFill>
                <a:srgbClr val="0B1430"/>
              </a:solidFill>
              <a:latin typeface="Calibri"/>
              <a:ea typeface="Calibri"/>
              <a:cs typeface="Calibri"/>
              <a:sym typeface="Open Sans Bold"/>
            </a:endParaRPr>
          </a:p>
          <a:p>
            <a:pPr marL="996303" lvl="2" indent="-332101" algn="just">
              <a:lnSpc>
                <a:spcPts val="3501"/>
              </a:lnSpc>
            </a:pPr>
            <a:r>
              <a:rPr lang="pl-PL" sz="3200" b="1" dirty="0">
                <a:solidFill>
                  <a:srgbClr val="0B1430"/>
                </a:solidFill>
                <a:latin typeface="Calibri"/>
                <a:ea typeface="Calibri"/>
                <a:cs typeface="Calibri"/>
                <a:sym typeface="Open Sans Bold"/>
              </a:rPr>
              <a:t>4. Wprowadź elementy wizualne i dźwiękowe</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Wykorzystaj animacje, przejścia i ikony, aby zwiększyć zaangażowanie.</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Nagraj narrację lub zastosuj muzykę w tle, aby wzmocnić wrażenie.</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Aby zwiększyć wiarygodność, dołącz wykresy, statystyki oraz zwięzłe cytaty z badań.</a:t>
            </a:r>
          </a:p>
          <a:p>
            <a:pPr marL="0" lvl="0" indent="0" algn="just">
              <a:lnSpc>
                <a:spcPts val="3151"/>
              </a:lnSpc>
            </a:pPr>
            <a:endParaRPr lang="pl-PL" sz="3200" dirty="0">
              <a:solidFill>
                <a:srgbClr val="0B1430"/>
              </a:solidFill>
              <a:latin typeface="Calibri"/>
              <a:ea typeface="Calibri"/>
              <a:cs typeface="Calibri"/>
              <a:sym typeface="Open Sans Bold"/>
            </a:endParaRPr>
          </a:p>
          <a:p>
            <a:pPr marL="996303" lvl="2" indent="-332101" algn="just">
              <a:lnSpc>
                <a:spcPts val="3501"/>
              </a:lnSpc>
            </a:pPr>
            <a:r>
              <a:rPr lang="pl-PL" sz="3200" b="1" dirty="0">
                <a:solidFill>
                  <a:srgbClr val="0B1430"/>
                </a:solidFill>
                <a:latin typeface="Calibri"/>
                <a:ea typeface="Calibri"/>
                <a:cs typeface="Calibri"/>
                <a:sym typeface="Open Sans Bold"/>
              </a:rPr>
              <a:t>5. Eksportuj i udostępniaj.</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Zapisz swoją prezentację w formie pliku wideo lub interaktywnej prezentacji.</a:t>
            </a:r>
          </a:p>
          <a:p>
            <a:pPr marL="1453503" lvl="3" indent="-332101" algn="just">
              <a:lnSpc>
                <a:spcPts val="3151"/>
              </a:lnSpc>
              <a:buFont typeface="Arial"/>
              <a:buChar char="⚬"/>
            </a:pPr>
            <a:r>
              <a:rPr lang="pl-PL" sz="3200" dirty="0">
                <a:solidFill>
                  <a:srgbClr val="0B1430"/>
                </a:solidFill>
                <a:latin typeface="Calibri"/>
                <a:ea typeface="Calibri"/>
                <a:cs typeface="Calibri"/>
                <a:sym typeface="Open Sans Bold"/>
              </a:rPr>
              <a:t>Podziel się swoją propozycją na zajęciach z kolegami oraz nauczycielem, aby uzyskać ich opinię.</a:t>
            </a:r>
          </a:p>
          <a:p>
            <a:pPr marL="0" lvl="0" indent="0" algn="just">
              <a:lnSpc>
                <a:spcPts val="3151"/>
              </a:lnSpc>
            </a:pPr>
            <a:endParaRPr lang="pl-PL" sz="3200" dirty="0">
              <a:solidFill>
                <a:srgbClr val="0B1430"/>
              </a:solidFill>
              <a:latin typeface="Calibri"/>
              <a:ea typeface="Calibri"/>
              <a:cs typeface="Calibri"/>
              <a:sym typeface="Open Sans Bold"/>
            </a:endParaRPr>
          </a:p>
          <a:p>
            <a:pPr marL="996303" lvl="2" indent="-332101" algn="just">
              <a:lnSpc>
                <a:spcPts val="3501"/>
              </a:lnSpc>
            </a:pPr>
            <a:r>
              <a:rPr lang="pl-PL" sz="3200" dirty="0">
                <a:solidFill>
                  <a:srgbClr val="0B1430"/>
                </a:solidFill>
                <a:latin typeface="Calibri"/>
                <a:ea typeface="Calibri"/>
                <a:cs typeface="Calibri"/>
                <a:sym typeface="Open Sans Bold"/>
              </a:rPr>
              <a:t>Oto jak mogłaby się prezentować prezentacja cyfrowa:</a:t>
            </a:r>
          </a:p>
          <a:p>
            <a:pPr lvl="2" algn="just"/>
            <a:r>
              <a:rPr lang="en-GB" sz="3200" b="1" dirty="0">
                <a:solidFill>
                  <a:srgbClr val="29C5F4"/>
                </a:solidFill>
                <a:ea typeface="Calibri"/>
                <a:cs typeface="Calibri"/>
                <a:hlinkClick r:id="rId6">
                  <a:extLst>
                    <a:ext uri="{A12FA001-AC4F-418D-AE19-62706E023703}">
                      <ahyp:hlinkClr xmlns:ahyp="http://schemas.microsoft.com/office/drawing/2018/hyperlinkcolor" val="tx"/>
                    </a:ext>
                  </a:extLst>
                </a:hlinkClick>
              </a:rPr>
              <a:t>The Perfect Elevator Pitch - Best Examples and Templates</a:t>
            </a:r>
            <a:endParaRPr lang="en-US" sz="3200" dirty="0">
              <a:solidFill>
                <a:srgbClr val="29C5F4"/>
              </a:solidFill>
              <a:ea typeface="Calibri"/>
              <a:cs typeface="Calibri"/>
              <a:hlinkClick r:id="rId6">
                <a:extLst>
                  <a:ext uri="{A12FA001-AC4F-418D-AE19-62706E023703}">
                    <ahyp:hlinkClr xmlns:ahyp="http://schemas.microsoft.com/office/drawing/2018/hyperlinkcolor" val="tx"/>
                  </a:ext>
                </a:extLst>
              </a:hlinkClick>
            </a:endParaRPr>
          </a:p>
        </p:txBody>
      </p:sp>
      <p:grpSp>
        <p:nvGrpSpPr>
          <p:cNvPr id="7" name="Group 7"/>
          <p:cNvGrpSpPr/>
          <p:nvPr/>
        </p:nvGrpSpPr>
        <p:grpSpPr>
          <a:xfrm>
            <a:off x="19895825" y="28917593"/>
            <a:ext cx="1054335" cy="1028890"/>
            <a:chOff x="0" y="0"/>
            <a:chExt cx="1405780" cy="1371853"/>
          </a:xfrm>
        </p:grpSpPr>
        <p:sp>
          <p:nvSpPr>
            <p:cNvPr id="8" name="Freeform 8"/>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9" name="TextBox 9"/>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13</a:t>
              </a:r>
            </a:p>
          </p:txBody>
        </p:sp>
      </p:grpSp>
      <p:sp>
        <p:nvSpPr>
          <p:cNvPr id="10" name="Freeform 10"/>
          <p:cNvSpPr/>
          <p:nvPr/>
        </p:nvSpPr>
        <p:spPr>
          <a:xfrm>
            <a:off x="10696034" y="-9291593"/>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noProof="0" dirty="0"/>
          </a:p>
        </p:txBody>
      </p:sp>
      <p:grpSp>
        <p:nvGrpSpPr>
          <p:cNvPr id="11" name="Group 11"/>
          <p:cNvGrpSpPr/>
          <p:nvPr/>
        </p:nvGrpSpPr>
        <p:grpSpPr>
          <a:xfrm>
            <a:off x="-26416" y="862511"/>
            <a:ext cx="16342248" cy="2620805"/>
            <a:chOff x="0" y="0"/>
            <a:chExt cx="21789664" cy="3494407"/>
          </a:xfrm>
        </p:grpSpPr>
        <p:sp>
          <p:nvSpPr>
            <p:cNvPr id="12" name="Freeform 12"/>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pl-PL" noProof="0" dirty="0"/>
            </a:p>
          </p:txBody>
        </p:sp>
        <p:grpSp>
          <p:nvGrpSpPr>
            <p:cNvPr id="13" name="Group 13"/>
            <p:cNvGrpSpPr/>
            <p:nvPr/>
          </p:nvGrpSpPr>
          <p:grpSpPr>
            <a:xfrm>
              <a:off x="0" y="0"/>
              <a:ext cx="21789664" cy="4056477"/>
              <a:chOff x="0" y="0"/>
              <a:chExt cx="21789664" cy="4056477"/>
            </a:xfrm>
          </p:grpSpPr>
          <p:sp>
            <p:nvSpPr>
              <p:cNvPr id="14" name="Freeform 14"/>
              <p:cNvSpPr/>
              <p:nvPr/>
            </p:nvSpPr>
            <p:spPr>
              <a:xfrm>
                <a:off x="0" y="0"/>
                <a:ext cx="21789665" cy="4056477"/>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5" name="TextBox 15"/>
              <p:cNvSpPr txBox="1"/>
              <p:nvPr/>
            </p:nvSpPr>
            <p:spPr>
              <a:xfrm>
                <a:off x="0" y="-57150"/>
                <a:ext cx="21789664" cy="4113627"/>
              </a:xfrm>
              <a:prstGeom prst="rect">
                <a:avLst/>
              </a:prstGeom>
            </p:spPr>
            <p:txBody>
              <a:bodyPr lIns="0" tIns="0" rIns="0" bIns="0" rtlCol="0" anchor="ctr"/>
              <a:lstStyle/>
              <a:p>
                <a:pPr marL="0" lvl="0" indent="0" algn="l">
                  <a:lnSpc>
                    <a:spcPts val="10753"/>
                  </a:lnSpc>
                </a:pPr>
                <a:r>
                  <a:rPr lang="pl-PL" sz="6600" b="1" noProof="0" dirty="0">
                    <a:solidFill>
                      <a:srgbClr val="FFFFFF"/>
                    </a:solidFill>
                    <a:latin typeface="Open Sans Bold"/>
                    <a:ea typeface="Open Sans Bold"/>
                    <a:cs typeface="Open Sans Bold"/>
                    <a:sym typeface="Open Sans Bold"/>
                  </a:rPr>
                  <a:t> PREZENTOWANIE CYFROWEJ HISTORII</a:t>
                </a: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sp>
        <p:nvSpPr>
          <p:cNvPr id="6" name="TextBox 6"/>
          <p:cNvSpPr txBox="1"/>
          <p:nvPr/>
        </p:nvSpPr>
        <p:spPr>
          <a:xfrm>
            <a:off x="2210101" y="4504239"/>
            <a:ext cx="16770282" cy="19415571"/>
          </a:xfrm>
          <a:prstGeom prst="rect">
            <a:avLst/>
          </a:prstGeom>
        </p:spPr>
        <p:txBody>
          <a:bodyPr lIns="0" tIns="0" rIns="0" bIns="0" rtlCol="0" anchor="t">
            <a:spAutoFit/>
          </a:bodyPr>
          <a:lstStyle/>
          <a:p>
            <a:pPr marL="0" lvl="0" indent="0" algn="l">
              <a:lnSpc>
                <a:spcPts val="3735"/>
              </a:lnSpc>
            </a:pPr>
            <a:endParaRPr lang="pl-PL" sz="4400" noProof="0" dirty="0"/>
          </a:p>
          <a:p>
            <a:pPr marL="0" lvl="0" indent="0" algn="l">
              <a:lnSpc>
                <a:spcPts val="5433"/>
              </a:lnSpc>
            </a:pPr>
            <a:r>
              <a:rPr lang="pl-PL" sz="4400" b="1" dirty="0">
                <a:solidFill>
                  <a:srgbClr val="8652A1"/>
                </a:solidFill>
                <a:latin typeface="Calibri"/>
                <a:ea typeface="Calibri"/>
                <a:cs typeface="Calibri"/>
                <a:sym typeface="Open Sans Bold"/>
              </a:rPr>
              <a:t>Krok 2: Recenzje współpracowników</a:t>
            </a:r>
          </a:p>
          <a:p>
            <a:pPr marL="0" lvl="0" indent="0" algn="l">
              <a:lnSpc>
                <a:spcPts val="3735"/>
              </a:lnSpc>
            </a:pPr>
            <a:endParaRPr lang="pl-PL" sz="9600" b="1" noProof="0" dirty="0">
              <a:solidFill>
                <a:srgbClr val="8652A1"/>
              </a:solidFill>
              <a:latin typeface="Open Sans Bold"/>
              <a:ea typeface="Open Sans Bold"/>
              <a:cs typeface="Open Sans Bold"/>
              <a:sym typeface="Open Sans Bold"/>
            </a:endParaRPr>
          </a:p>
          <a:p>
            <a:pPr marL="0" lvl="0" indent="0" algn="l">
              <a:lnSpc>
                <a:spcPts val="3735"/>
              </a:lnSpc>
            </a:pPr>
            <a:r>
              <a:rPr lang="pl-PL" sz="3200" dirty="0">
                <a:solidFill>
                  <a:srgbClr val="0B1430"/>
                </a:solidFill>
                <a:latin typeface="Calibri"/>
                <a:ea typeface="Calibri"/>
                <a:cs typeface="Calibri"/>
                <a:sym typeface="Open Sans Bold"/>
              </a:rPr>
              <a:t>Po zapoznaniu się z prezentacjami przygotowanymi przez Twoich kolegów, przekaż im konstruktywną opinię, posługując się poniższym szablonem (jeden dla każdej prezentowanej prezentacji).</a:t>
            </a:r>
          </a:p>
          <a:p>
            <a:pPr marL="0" lvl="0" indent="0" algn="l">
              <a:lnSpc>
                <a:spcPts val="3735"/>
              </a:lnSpc>
            </a:pPr>
            <a:r>
              <a:rPr lang="pl-PL" sz="3200" b="1" dirty="0">
                <a:solidFill>
                  <a:srgbClr val="0B1430"/>
                </a:solidFill>
                <a:latin typeface="Calibri"/>
                <a:ea typeface="Calibri"/>
                <a:cs typeface="Calibri"/>
                <a:sym typeface="Open Sans Bold"/>
              </a:rPr>
              <a:t>Wskazówka</a:t>
            </a:r>
            <a:r>
              <a:rPr lang="pl-PL" sz="3200" dirty="0">
                <a:solidFill>
                  <a:srgbClr val="0B1430"/>
                </a:solidFill>
                <a:latin typeface="Calibri"/>
                <a:ea typeface="Calibri"/>
                <a:cs typeface="Calibri"/>
                <a:sym typeface="Open Sans Bold"/>
              </a:rPr>
              <a:t>: Udzielaj precyzyjnych i konstruktywnych informacji zwrotnych – akcentuj, co było doskonałe, oraz sugeruj możliwości poprawy.</a:t>
            </a:r>
          </a:p>
          <a:p>
            <a:pPr marL="0" lvl="0" indent="0" algn="l">
              <a:lnSpc>
                <a:spcPts val="3735"/>
              </a:lnSpc>
            </a:pPr>
            <a:endParaRPr lang="pl-PL" sz="1100" dirty="0">
              <a:solidFill>
                <a:srgbClr val="0B1430"/>
              </a:solidFill>
              <a:latin typeface="Calibri"/>
              <a:ea typeface="Calibri"/>
              <a:cs typeface="Calibri"/>
              <a:sym typeface="Open Sans Bold"/>
            </a:endParaRPr>
          </a:p>
          <a:p>
            <a:pPr marL="0" lvl="0" indent="0" algn="l">
              <a:lnSpc>
                <a:spcPts val="3735"/>
              </a:lnSpc>
            </a:pPr>
            <a:endParaRPr lang="pl-PL" sz="1100" dirty="0">
              <a:solidFill>
                <a:srgbClr val="0B1430"/>
              </a:solidFill>
              <a:latin typeface="Calibri"/>
              <a:ea typeface="Calibri"/>
              <a:cs typeface="Calibri"/>
              <a:sym typeface="Open Sans Bold"/>
            </a:endParaRPr>
          </a:p>
          <a:p>
            <a:pPr marL="0" lvl="0" indent="0" algn="l">
              <a:lnSpc>
                <a:spcPts val="3735"/>
              </a:lnSpc>
            </a:pPr>
            <a:endParaRPr lang="pl-PL" sz="1100" dirty="0">
              <a:solidFill>
                <a:srgbClr val="0B1430"/>
              </a:solidFill>
              <a:latin typeface="Calibri"/>
              <a:ea typeface="Calibri"/>
              <a:cs typeface="Calibri"/>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3735"/>
              </a:lnSpc>
            </a:pPr>
            <a:endParaRPr lang="pl-PL" sz="3112" b="1" noProof="0" dirty="0">
              <a:solidFill>
                <a:srgbClr val="0B1430"/>
              </a:solidFill>
              <a:latin typeface="Open Sans Bold"/>
              <a:ea typeface="Open Sans Bold"/>
              <a:cs typeface="Open Sans Bold"/>
              <a:sym typeface="Open Sans Bold"/>
            </a:endParaRPr>
          </a:p>
          <a:p>
            <a:pPr marL="0" lvl="0" indent="0" algn="l">
              <a:lnSpc>
                <a:spcPts val="5433"/>
              </a:lnSpc>
            </a:pPr>
            <a:r>
              <a:rPr lang="pl-PL" sz="4400" b="1" dirty="0">
                <a:solidFill>
                  <a:srgbClr val="8652A1"/>
                </a:solidFill>
                <a:latin typeface="Calibri"/>
                <a:ea typeface="Open Sans"/>
                <a:cs typeface="Calibri"/>
                <a:sym typeface="Open Sans Bold"/>
              </a:rPr>
              <a:t>Krok 3: Podsumowanie refleksji</a:t>
            </a:r>
          </a:p>
          <a:p>
            <a:pPr marL="0" lvl="0" indent="0" algn="l">
              <a:lnSpc>
                <a:spcPts val="3735"/>
              </a:lnSpc>
            </a:pPr>
            <a:endParaRPr lang="pl-PL" sz="9600" b="1" noProof="0" dirty="0">
              <a:solidFill>
                <a:srgbClr val="8652A1"/>
              </a:solidFill>
              <a:latin typeface="Open Sans Bold"/>
              <a:ea typeface="Open Sans Bold"/>
              <a:cs typeface="Open Sans Bold"/>
              <a:sym typeface="Open Sans Bold"/>
            </a:endParaRPr>
          </a:p>
          <a:p>
            <a:pPr marL="0" lvl="0" indent="0" algn="l">
              <a:lnSpc>
                <a:spcPts val="3735"/>
              </a:lnSpc>
            </a:pPr>
            <a:r>
              <a:rPr lang="pl-PL" sz="3200" dirty="0">
                <a:solidFill>
                  <a:srgbClr val="0B1430"/>
                </a:solidFill>
                <a:latin typeface="Calibri"/>
                <a:ea typeface="Open Sans"/>
                <a:cs typeface="Calibri"/>
                <a:sym typeface="Open Sans Bold"/>
              </a:rPr>
              <a:t>Po zakończeniu modułu sporządzisz podsumowanie oparte na nabytej wiedzy.</a:t>
            </a:r>
          </a:p>
          <a:p>
            <a:pPr marL="0" lvl="0" indent="0" algn="l">
              <a:lnSpc>
                <a:spcPts val="3735"/>
              </a:lnSpc>
            </a:pPr>
            <a:endParaRPr lang="pl-PL" sz="3200" dirty="0">
              <a:solidFill>
                <a:srgbClr val="0B1430"/>
              </a:solidFill>
              <a:latin typeface="Calibri"/>
              <a:ea typeface="Open Sans"/>
              <a:cs typeface="Calibri"/>
              <a:sym typeface="Open Sans Bold"/>
            </a:endParaRPr>
          </a:p>
          <a:p>
            <a:pPr marL="0" lvl="0" indent="0" algn="l">
              <a:lnSpc>
                <a:spcPts val="3735"/>
              </a:lnSpc>
            </a:pPr>
            <a:r>
              <a:rPr lang="pl-PL" sz="3200" b="1" dirty="0">
                <a:solidFill>
                  <a:srgbClr val="0B1430"/>
                </a:solidFill>
                <a:latin typeface="Calibri"/>
                <a:ea typeface="Open Sans"/>
                <a:cs typeface="Calibri"/>
                <a:sym typeface="Open Sans Bold"/>
              </a:rPr>
              <a:t>Jak przekazać swoją refleksję:</a:t>
            </a:r>
          </a:p>
          <a:p>
            <a:pPr marL="1062721" lvl="1" indent="-531361" algn="l">
              <a:lnSpc>
                <a:spcPts val="3735"/>
              </a:lnSpc>
              <a:buFont typeface="Arial"/>
              <a:buChar char="•"/>
            </a:pPr>
            <a:r>
              <a:rPr lang="pl-PL" sz="3200" dirty="0">
                <a:solidFill>
                  <a:srgbClr val="0B1430"/>
                </a:solidFill>
                <a:latin typeface="Calibri"/>
                <a:ea typeface="Open Sans"/>
                <a:cs typeface="Calibri"/>
                <a:sym typeface="Open Sans Bold"/>
              </a:rPr>
              <a:t>Proszę wypełnić formularz online (link został udostępniony przez nauczyciela).</a:t>
            </a:r>
          </a:p>
          <a:p>
            <a:pPr marL="1062721" lvl="1" indent="-531361" algn="l">
              <a:lnSpc>
                <a:spcPts val="3735"/>
              </a:lnSpc>
              <a:buFont typeface="Arial"/>
              <a:buChar char="•"/>
            </a:pPr>
            <a:r>
              <a:rPr lang="pl-PL" sz="3200" dirty="0">
                <a:solidFill>
                  <a:srgbClr val="0B1430"/>
                </a:solidFill>
                <a:latin typeface="Calibri"/>
                <a:ea typeface="Open Sans"/>
                <a:cs typeface="Calibri"/>
                <a:sym typeface="Open Sans Bold"/>
              </a:rPr>
              <a:t>Proszę odpowiedzieć na pytania zawarte w ankiecie.</a:t>
            </a:r>
          </a:p>
          <a:p>
            <a:pPr marL="1062721" lvl="1" indent="-531361" algn="l">
              <a:lnSpc>
                <a:spcPts val="3735"/>
              </a:lnSpc>
              <a:buFont typeface="Arial"/>
              <a:buChar char="•"/>
            </a:pPr>
            <a:r>
              <a:rPr lang="pl-PL" sz="3200" dirty="0">
                <a:solidFill>
                  <a:srgbClr val="0B1430"/>
                </a:solidFill>
                <a:latin typeface="Calibri"/>
                <a:ea typeface="Open Sans"/>
                <a:cs typeface="Calibri"/>
                <a:sym typeface="Open Sans Bold"/>
              </a:rPr>
              <a:t>Prześlij swoją refleksję przed upływem terminu ustalonego przez nauczyciela.</a:t>
            </a:r>
            <a:endParaRPr lang="pl-PL" sz="1100" dirty="0">
              <a:solidFill>
                <a:srgbClr val="0B1430"/>
              </a:solidFill>
              <a:latin typeface="Calibri"/>
              <a:ea typeface="Open Sans"/>
              <a:cs typeface="Calibri"/>
              <a:sym typeface="Open Sans Bold"/>
            </a:endParaRPr>
          </a:p>
        </p:txBody>
      </p:sp>
      <p:grpSp>
        <p:nvGrpSpPr>
          <p:cNvPr id="7" name="Group 7"/>
          <p:cNvGrpSpPr/>
          <p:nvPr/>
        </p:nvGrpSpPr>
        <p:grpSpPr>
          <a:xfrm>
            <a:off x="19895825" y="28917593"/>
            <a:ext cx="1054335" cy="1028890"/>
            <a:chOff x="0" y="0"/>
            <a:chExt cx="1405780" cy="1371853"/>
          </a:xfrm>
        </p:grpSpPr>
        <p:sp>
          <p:nvSpPr>
            <p:cNvPr id="8" name="Freeform 8"/>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9" name="TextBox 9"/>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14</a:t>
              </a:r>
            </a:p>
          </p:txBody>
        </p:sp>
      </p:grpSp>
      <p:sp>
        <p:nvSpPr>
          <p:cNvPr id="10" name="Freeform 10"/>
          <p:cNvSpPr/>
          <p:nvPr/>
        </p:nvSpPr>
        <p:spPr>
          <a:xfrm>
            <a:off x="10696034" y="-9291593"/>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noProof="0" dirty="0"/>
          </a:p>
        </p:txBody>
      </p:sp>
      <p:grpSp>
        <p:nvGrpSpPr>
          <p:cNvPr id="11" name="Group 11"/>
          <p:cNvGrpSpPr/>
          <p:nvPr/>
        </p:nvGrpSpPr>
        <p:grpSpPr>
          <a:xfrm>
            <a:off x="-26416" y="862511"/>
            <a:ext cx="16342248" cy="2620805"/>
            <a:chOff x="0" y="0"/>
            <a:chExt cx="21789664" cy="3494407"/>
          </a:xfrm>
        </p:grpSpPr>
        <p:sp>
          <p:nvSpPr>
            <p:cNvPr id="12" name="Freeform 12"/>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noProof="0" dirty="0"/>
            </a:p>
          </p:txBody>
        </p:sp>
        <p:grpSp>
          <p:nvGrpSpPr>
            <p:cNvPr id="13" name="Group 13"/>
            <p:cNvGrpSpPr/>
            <p:nvPr/>
          </p:nvGrpSpPr>
          <p:grpSpPr>
            <a:xfrm>
              <a:off x="0" y="0"/>
              <a:ext cx="21789664" cy="4056477"/>
              <a:chOff x="0" y="0"/>
              <a:chExt cx="21789664" cy="4056477"/>
            </a:xfrm>
          </p:grpSpPr>
          <p:sp>
            <p:nvSpPr>
              <p:cNvPr id="14" name="Freeform 14"/>
              <p:cNvSpPr/>
              <p:nvPr/>
            </p:nvSpPr>
            <p:spPr>
              <a:xfrm>
                <a:off x="0" y="0"/>
                <a:ext cx="21789665" cy="4056477"/>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5" name="TextBox 15"/>
              <p:cNvSpPr txBox="1"/>
              <p:nvPr/>
            </p:nvSpPr>
            <p:spPr>
              <a:xfrm>
                <a:off x="0" y="-57150"/>
                <a:ext cx="21789664" cy="4113627"/>
              </a:xfrm>
              <a:prstGeom prst="rect">
                <a:avLst/>
              </a:prstGeom>
            </p:spPr>
            <p:txBody>
              <a:bodyPr lIns="0" tIns="0" rIns="0" bIns="0" rtlCol="0" anchor="ctr"/>
              <a:lstStyle/>
              <a:p>
                <a:pPr lvl="0">
                  <a:lnSpc>
                    <a:spcPts val="10753"/>
                  </a:lnSpc>
                </a:pPr>
                <a:r>
                  <a:rPr lang="pl-PL" sz="6600" b="1" dirty="0">
                    <a:solidFill>
                      <a:srgbClr val="FFFFFF"/>
                    </a:solidFill>
                    <a:latin typeface="Open Sans Bold"/>
                    <a:ea typeface="Open Sans Bold"/>
                    <a:cs typeface="Open Sans Bold"/>
                    <a:sym typeface="Open Sans Bold"/>
                  </a:rPr>
                  <a:t> PREZENTOWANIE CYFROWEJ HISTORII</a:t>
                </a:r>
              </a:p>
            </p:txBody>
          </p:sp>
        </p:grpSp>
      </p:grpSp>
      <p:graphicFrame>
        <p:nvGraphicFramePr>
          <p:cNvPr id="16" name="Table 16"/>
          <p:cNvGraphicFramePr>
            <a:graphicFrameLocks noGrp="1"/>
          </p:cNvGraphicFramePr>
          <p:nvPr>
            <p:extLst>
              <p:ext uri="{D42A27DB-BD31-4B8C-83A1-F6EECF244321}">
                <p14:modId xmlns:p14="http://schemas.microsoft.com/office/powerpoint/2010/main" val="3544575554"/>
              </p:ext>
            </p:extLst>
          </p:nvPr>
        </p:nvGraphicFramePr>
        <p:xfrm>
          <a:off x="2112470" y="8376793"/>
          <a:ext cx="16818964" cy="10317130"/>
        </p:xfrm>
        <a:graphic>
          <a:graphicData uri="http://schemas.openxmlformats.org/drawingml/2006/table">
            <a:tbl>
              <a:tblPr/>
              <a:tblGrid>
                <a:gridCol w="3361766">
                  <a:extLst>
                    <a:ext uri="{9D8B030D-6E8A-4147-A177-3AD203B41FA5}">
                      <a16:colId xmlns:a16="http://schemas.microsoft.com/office/drawing/2014/main" val="20000"/>
                    </a:ext>
                  </a:extLst>
                </a:gridCol>
                <a:gridCol w="5091266">
                  <a:extLst>
                    <a:ext uri="{9D8B030D-6E8A-4147-A177-3AD203B41FA5}">
                      <a16:colId xmlns:a16="http://schemas.microsoft.com/office/drawing/2014/main" val="20001"/>
                    </a:ext>
                  </a:extLst>
                </a:gridCol>
                <a:gridCol w="8365932">
                  <a:extLst>
                    <a:ext uri="{9D8B030D-6E8A-4147-A177-3AD203B41FA5}">
                      <a16:colId xmlns:a16="http://schemas.microsoft.com/office/drawing/2014/main" val="20002"/>
                    </a:ext>
                  </a:extLst>
                </a:gridCol>
              </a:tblGrid>
              <a:tr h="800470">
                <a:tc gridSpan="2">
                  <a:txBody>
                    <a:bodyPr/>
                    <a:lstStyle/>
                    <a:p>
                      <a:pPr marL="0" lvl="0" indent="0" algn="l">
                        <a:lnSpc>
                          <a:spcPts val="3735"/>
                        </a:lnSpc>
                        <a:spcBef>
                          <a:spcPct val="0"/>
                        </a:spcBef>
                        <a:defRPr/>
                      </a:pPr>
                      <a:r>
                        <a:rPr lang="pl-PL" sz="3112" b="1" u="none" strike="noStrike" noProof="0" dirty="0">
                          <a:solidFill>
                            <a:schemeClr val="bg1">
                              <a:lumMod val="95000"/>
                            </a:schemeClr>
                          </a:solidFill>
                          <a:latin typeface="Open Sans Bold"/>
                          <a:ea typeface="Open Sans Bold"/>
                          <a:cs typeface="Open Sans Bold"/>
                          <a:sym typeface="Open Sans Bold"/>
                        </a:rPr>
                        <a:t>Kryteria</a:t>
                      </a:r>
                      <a:endParaRPr lang="pl-PL" sz="1100" noProof="0" dirty="0">
                        <a:solidFill>
                          <a:schemeClr val="bg1">
                            <a:lumMod val="95000"/>
                          </a:schemeClr>
                        </a:solidFill>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hMerge="1">
                  <a:txBody>
                    <a:bodyPr/>
                    <a:lstStyle/>
                    <a:p>
                      <a:pPr marL="0" lvl="0" indent="0" algn="l">
                        <a:lnSpc>
                          <a:spcPts val="3735"/>
                        </a:lnSpc>
                        <a:spcBef>
                          <a:spcPct val="0"/>
                        </a:spcBef>
                        <a:defRPr/>
                      </a:pPr>
                      <a:r>
                        <a:rPr lang="en-US" sz="3112" b="1" u="none" strike="noStrike">
                          <a:solidFill>
                            <a:srgbClr val="000000"/>
                          </a:solidFill>
                          <a:latin typeface="Open Sans Bold"/>
                          <a:ea typeface="Open Sans Bold"/>
                          <a:cs typeface="Open Sans Bold"/>
                          <a:sym typeface="Open Sans Bold"/>
                        </a:rPr>
                        <a:t>Kryteria</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a:txBody>
                    <a:bodyPr/>
                    <a:lstStyle/>
                    <a:p>
                      <a:pPr marL="0" lvl="0" indent="0" algn="l">
                        <a:lnSpc>
                          <a:spcPts val="3735"/>
                        </a:lnSpc>
                        <a:spcBef>
                          <a:spcPct val="0"/>
                        </a:spcBef>
                        <a:defRPr/>
                      </a:pPr>
                      <a:r>
                        <a:rPr lang="pl-PL" sz="3112" u="none" strike="noStrike" noProof="0" dirty="0">
                          <a:solidFill>
                            <a:schemeClr val="bg1">
                              <a:lumMod val="95000"/>
                            </a:schemeClr>
                          </a:solidFill>
                          <a:latin typeface="Open Sans"/>
                          <a:ea typeface="Open Sans"/>
                          <a:cs typeface="Open Sans"/>
                          <a:sym typeface="Open Sans"/>
                        </a:rPr>
                        <a:t>Uwagi</a:t>
                      </a:r>
                      <a:endParaRPr lang="pl-PL" sz="1100" noProof="0" dirty="0">
                        <a:solidFill>
                          <a:schemeClr val="bg1">
                            <a:lumMod val="95000"/>
                          </a:schemeClr>
                        </a:solidFill>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extLst>
                  <a:ext uri="{0D108BD9-81ED-4DB2-BD59-A6C34878D82A}">
                    <a16:rowId xmlns:a16="http://schemas.microsoft.com/office/drawing/2014/main" val="10000"/>
                  </a:ext>
                </a:extLst>
              </a:tr>
              <a:tr h="1903332">
                <a:tc>
                  <a:txBody>
                    <a:bodyPr/>
                    <a:lstStyle/>
                    <a:p>
                      <a:pPr marL="0" lvl="0" indent="0" algn="l">
                        <a:lnSpc>
                          <a:spcPts val="3735"/>
                        </a:lnSpc>
                        <a:spcBef>
                          <a:spcPct val="0"/>
                        </a:spcBef>
                        <a:defRPr/>
                      </a:pPr>
                      <a:r>
                        <a:rPr lang="pl-PL" sz="3112" b="1" u="none" strike="noStrike" noProof="0" dirty="0">
                          <a:solidFill>
                            <a:srgbClr val="000000"/>
                          </a:solidFill>
                          <a:latin typeface="Open Sans Bold"/>
                          <a:ea typeface="Open Sans Bold"/>
                          <a:cs typeface="Open Sans Bold"/>
                          <a:sym typeface="Open Sans Bold"/>
                        </a:rPr>
                        <a:t>Jasność komunikatu</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l">
                        <a:lnSpc>
                          <a:spcPts val="3735"/>
                        </a:lnSpc>
                        <a:spcBef>
                          <a:spcPct val="0"/>
                        </a:spcBef>
                        <a:defRPr/>
                      </a:pPr>
                      <a:r>
                        <a:rPr lang="pl-PL" sz="3112" i="1" u="none" strike="noStrike" noProof="0" dirty="0">
                          <a:solidFill>
                            <a:srgbClr val="000000"/>
                          </a:solidFill>
                          <a:latin typeface="Open Sans Italics"/>
                          <a:ea typeface="Open Sans Italics"/>
                          <a:cs typeface="Open Sans Italics"/>
                          <a:sym typeface="Open Sans Italics"/>
                        </a:rPr>
                        <a:t>Czy kluczowa myśl była łatwa do zrozumienia?</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3332">
                <a:tc>
                  <a:txBody>
                    <a:bodyPr/>
                    <a:lstStyle/>
                    <a:p>
                      <a:pPr marL="0" lvl="0" indent="0" algn="l">
                        <a:lnSpc>
                          <a:spcPts val="3735"/>
                        </a:lnSpc>
                        <a:spcBef>
                          <a:spcPct val="0"/>
                        </a:spcBef>
                        <a:defRPr/>
                      </a:pPr>
                      <a:r>
                        <a:rPr lang="pl-PL" sz="3112" b="1" u="none" strike="noStrike" noProof="0" dirty="0">
                          <a:solidFill>
                            <a:srgbClr val="000000"/>
                          </a:solidFill>
                          <a:latin typeface="Open Sans Bold"/>
                          <a:ea typeface="Open Sans Bold"/>
                          <a:cs typeface="Open Sans Bold"/>
                          <a:sym typeface="Open Sans Bold"/>
                        </a:rPr>
                        <a:t>Zaangażowanie</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l">
                        <a:lnSpc>
                          <a:spcPts val="3735"/>
                        </a:lnSpc>
                        <a:spcBef>
                          <a:spcPct val="0"/>
                        </a:spcBef>
                        <a:defRPr/>
                      </a:pPr>
                      <a:r>
                        <a:rPr lang="pl-PL" sz="3112" i="1" u="none" strike="noStrike" noProof="0" dirty="0">
                          <a:solidFill>
                            <a:srgbClr val="000000"/>
                          </a:solidFill>
                          <a:latin typeface="Open Sans Italics"/>
                          <a:ea typeface="Open Sans Italics"/>
                          <a:cs typeface="Open Sans Italics"/>
                          <a:sym typeface="Open Sans Italics"/>
                        </a:rPr>
                        <a:t>Czy prezentacja zwróciła Twoją uwagę?</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3332">
                <a:tc>
                  <a:txBody>
                    <a:bodyPr/>
                    <a:lstStyle/>
                    <a:p>
                      <a:pPr marL="0" lvl="0" indent="0" algn="l">
                        <a:lnSpc>
                          <a:spcPts val="3735"/>
                        </a:lnSpc>
                        <a:spcBef>
                          <a:spcPct val="0"/>
                        </a:spcBef>
                        <a:defRPr/>
                      </a:pPr>
                      <a:r>
                        <a:rPr lang="pl-PL" sz="3112" b="1" u="none" strike="noStrike" noProof="0" dirty="0">
                          <a:solidFill>
                            <a:srgbClr val="000000"/>
                          </a:solidFill>
                          <a:latin typeface="Open Sans Bold"/>
                          <a:ea typeface="Open Sans Bold"/>
                          <a:cs typeface="Open Sans Bold"/>
                          <a:sym typeface="Open Sans Bold"/>
                        </a:rPr>
                        <a:t>Atrakcyjność estetyczna</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l">
                        <a:lnSpc>
                          <a:spcPts val="3735"/>
                        </a:lnSpc>
                        <a:spcBef>
                          <a:spcPct val="0"/>
                        </a:spcBef>
                        <a:defRPr/>
                      </a:pPr>
                      <a:r>
                        <a:rPr lang="pl-PL" sz="3112" i="1" u="none" strike="noStrike" noProof="0" dirty="0">
                          <a:solidFill>
                            <a:srgbClr val="000000"/>
                          </a:solidFill>
                          <a:latin typeface="Open Sans Italics"/>
                          <a:ea typeface="Open Sans Italics"/>
                          <a:cs typeface="Open Sans Italics"/>
                          <a:sym typeface="Open Sans Italics"/>
                        </a:rPr>
                        <a:t>Czy elementy wizualne oraz animacje okazały się skuteczne?</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3332">
                <a:tc>
                  <a:txBody>
                    <a:bodyPr/>
                    <a:lstStyle/>
                    <a:p>
                      <a:pPr marL="0" lvl="0" indent="0" algn="l">
                        <a:lnSpc>
                          <a:spcPts val="3735"/>
                        </a:lnSpc>
                        <a:spcBef>
                          <a:spcPct val="0"/>
                        </a:spcBef>
                        <a:defRPr/>
                      </a:pPr>
                      <a:r>
                        <a:rPr lang="pl-PL" sz="3112" b="1" u="none" strike="noStrike" noProof="0" dirty="0">
                          <a:solidFill>
                            <a:srgbClr val="000000"/>
                          </a:solidFill>
                          <a:latin typeface="Open Sans Bold"/>
                          <a:ea typeface="Open Sans Bold"/>
                          <a:cs typeface="Open Sans Bold"/>
                          <a:sym typeface="Open Sans Bold"/>
                        </a:rPr>
                        <a:t>Struktura oraz przepływ</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l">
                        <a:lnSpc>
                          <a:spcPts val="3735"/>
                        </a:lnSpc>
                        <a:spcBef>
                          <a:spcPct val="0"/>
                        </a:spcBef>
                        <a:defRPr/>
                      </a:pPr>
                      <a:r>
                        <a:rPr lang="pl-PL" sz="3112" i="1" u="none" strike="noStrike" noProof="0" dirty="0">
                          <a:solidFill>
                            <a:srgbClr val="000000"/>
                          </a:solidFill>
                          <a:latin typeface="Open Sans Italics"/>
                          <a:ea typeface="Open Sans Italics"/>
                          <a:cs typeface="Open Sans Italics"/>
                          <a:sym typeface="Open Sans Italics"/>
                        </a:rPr>
                        <a:t>Czy prezentacja została dobrze zorganizowana?</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3332">
                <a:tc>
                  <a:txBody>
                    <a:bodyPr/>
                    <a:lstStyle/>
                    <a:p>
                      <a:pPr marL="0" lvl="0" indent="0" algn="l">
                        <a:lnSpc>
                          <a:spcPts val="3735"/>
                        </a:lnSpc>
                        <a:spcBef>
                          <a:spcPct val="0"/>
                        </a:spcBef>
                        <a:defRPr/>
                      </a:pPr>
                      <a:r>
                        <a:rPr lang="pl-PL" sz="3112" b="1" u="none" strike="noStrike" noProof="0" dirty="0">
                          <a:solidFill>
                            <a:srgbClr val="000000"/>
                          </a:solidFill>
                          <a:latin typeface="Open Sans Bold"/>
                          <a:ea typeface="Open Sans Bold"/>
                          <a:cs typeface="Open Sans Bold"/>
                          <a:sym typeface="Open Sans Bold"/>
                        </a:rPr>
                        <a:t>Ogólne odczucie</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l">
                        <a:lnSpc>
                          <a:spcPts val="3735"/>
                        </a:lnSpc>
                        <a:spcBef>
                          <a:spcPct val="0"/>
                        </a:spcBef>
                        <a:defRPr/>
                      </a:pPr>
                      <a:r>
                        <a:rPr lang="pl-PL" sz="3112" i="1" u="none" strike="noStrike" noProof="0" dirty="0">
                          <a:solidFill>
                            <a:srgbClr val="000000"/>
                          </a:solidFill>
                          <a:latin typeface="Open Sans Italics"/>
                          <a:ea typeface="Open Sans Italics"/>
                          <a:cs typeface="Open Sans Italics"/>
                          <a:sym typeface="Open Sans Italics"/>
                        </a:rPr>
                        <a:t>Co się sprawdziło? Co można udoskonalić?</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algn="l">
                        <a:lnSpc>
                          <a:spcPts val="1679"/>
                        </a:lnSpc>
                        <a:defRPr/>
                      </a:pP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grpSp>
        <p:nvGrpSpPr>
          <p:cNvPr id="6" name="Group 6"/>
          <p:cNvGrpSpPr/>
          <p:nvPr/>
        </p:nvGrpSpPr>
        <p:grpSpPr>
          <a:xfrm>
            <a:off x="7056907" y="3055703"/>
            <a:ext cx="14345688" cy="14465591"/>
            <a:chOff x="0" y="0"/>
            <a:chExt cx="19127584" cy="19287454"/>
          </a:xfrm>
        </p:grpSpPr>
        <p:sp>
          <p:nvSpPr>
            <p:cNvPr id="7" name="Freeform 7"/>
            <p:cNvSpPr/>
            <p:nvPr/>
          </p:nvSpPr>
          <p:spPr>
            <a:xfrm>
              <a:off x="0" y="0"/>
              <a:ext cx="19127597" cy="19287489"/>
            </a:xfrm>
            <a:custGeom>
              <a:avLst/>
              <a:gdLst/>
              <a:ahLst/>
              <a:cxnLst/>
              <a:rect l="l" t="t" r="r" b="b"/>
              <a:pathLst>
                <a:path w="19127597" h="19287489">
                  <a:moveTo>
                    <a:pt x="0" y="0"/>
                  </a:moveTo>
                  <a:lnTo>
                    <a:pt x="19127597" y="0"/>
                  </a:lnTo>
                  <a:lnTo>
                    <a:pt x="19127597" y="19287489"/>
                  </a:lnTo>
                  <a:lnTo>
                    <a:pt x="0" y="19287489"/>
                  </a:lnTo>
                  <a:close/>
                </a:path>
              </a:pathLst>
            </a:custGeom>
            <a:solidFill>
              <a:srgbClr val="0B1430"/>
            </a:solidFill>
          </p:spPr>
          <p:txBody>
            <a:bodyPr/>
            <a:lstStyle/>
            <a:p>
              <a:endParaRPr lang="pl-PL" noProof="0" dirty="0"/>
            </a:p>
          </p:txBody>
        </p:sp>
      </p:grpSp>
      <p:sp>
        <p:nvSpPr>
          <p:cNvPr id="8" name="TextBox 8"/>
          <p:cNvSpPr txBox="1"/>
          <p:nvPr/>
        </p:nvSpPr>
        <p:spPr>
          <a:xfrm>
            <a:off x="7966077" y="4135113"/>
            <a:ext cx="13455578" cy="5629233"/>
          </a:xfrm>
          <a:prstGeom prst="rect">
            <a:avLst/>
          </a:prstGeom>
        </p:spPr>
        <p:txBody>
          <a:bodyPr lIns="0" tIns="0" rIns="0" bIns="0" rtlCol="0" anchor="t">
            <a:spAutoFit/>
          </a:bodyPr>
          <a:lstStyle/>
          <a:p>
            <a:pPr marL="0" lvl="0" indent="0" algn="l">
              <a:lnSpc>
                <a:spcPts val="22895"/>
              </a:lnSpc>
            </a:pPr>
            <a:r>
              <a:rPr lang="pl-PL" sz="14800" b="1" noProof="0" dirty="0">
                <a:solidFill>
                  <a:srgbClr val="FFFFFF"/>
                </a:solidFill>
                <a:latin typeface="Open Sans Bold"/>
                <a:ea typeface="Open Sans Bold"/>
                <a:cs typeface="Open Sans Bold"/>
                <a:sym typeface="Open Sans Bold"/>
              </a:rPr>
              <a:t>TYDZIEŃ PIERWSZY</a:t>
            </a:r>
          </a:p>
        </p:txBody>
      </p:sp>
      <p:grpSp>
        <p:nvGrpSpPr>
          <p:cNvPr id="9" name="Group 9"/>
          <p:cNvGrpSpPr/>
          <p:nvPr/>
        </p:nvGrpSpPr>
        <p:grpSpPr>
          <a:xfrm>
            <a:off x="19895825" y="28917593"/>
            <a:ext cx="1054335" cy="1028890"/>
            <a:chOff x="0" y="0"/>
            <a:chExt cx="1405780" cy="1371853"/>
          </a:xfrm>
        </p:grpSpPr>
        <p:sp>
          <p:nvSpPr>
            <p:cNvPr id="10" name="Freeform 10"/>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11" name="TextBox 11"/>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2</a:t>
              </a:r>
            </a:p>
          </p:txBody>
        </p:sp>
      </p:grpSp>
      <p:grpSp>
        <p:nvGrpSpPr>
          <p:cNvPr id="12" name="Group 12"/>
          <p:cNvGrpSpPr>
            <a:grpSpLocks noChangeAspect="1"/>
          </p:cNvGrpSpPr>
          <p:nvPr/>
        </p:nvGrpSpPr>
        <p:grpSpPr>
          <a:xfrm>
            <a:off x="0" y="12624022"/>
            <a:ext cx="15603607" cy="12364149"/>
            <a:chOff x="0" y="0"/>
            <a:chExt cx="20804810" cy="16485531"/>
          </a:xfrm>
        </p:grpSpPr>
        <p:sp>
          <p:nvSpPr>
            <p:cNvPr id="13" name="Freeform 13"/>
            <p:cNvSpPr/>
            <p:nvPr/>
          </p:nvSpPr>
          <p:spPr>
            <a:xfrm>
              <a:off x="0" y="0"/>
              <a:ext cx="20804760" cy="16485488"/>
            </a:xfrm>
            <a:custGeom>
              <a:avLst/>
              <a:gdLst/>
              <a:ahLst/>
              <a:cxnLst/>
              <a:rect l="l" t="t" r="r" b="b"/>
              <a:pathLst>
                <a:path w="20804760" h="16485488">
                  <a:moveTo>
                    <a:pt x="0" y="0"/>
                  </a:moveTo>
                  <a:lnTo>
                    <a:pt x="20804760" y="0"/>
                  </a:lnTo>
                  <a:lnTo>
                    <a:pt x="20804760" y="16485488"/>
                  </a:lnTo>
                  <a:lnTo>
                    <a:pt x="0" y="16485488"/>
                  </a:lnTo>
                  <a:lnTo>
                    <a:pt x="0" y="0"/>
                  </a:lnTo>
                  <a:close/>
                </a:path>
              </a:pathLst>
            </a:custGeom>
            <a:blipFill>
              <a:blip r:embed="rId3"/>
              <a:stretch>
                <a:fillRect l="-9555" r="-9555" b="-37"/>
              </a:stretch>
            </a:blipFill>
          </p:spPr>
          <p:txBody>
            <a:bodyPr/>
            <a:lstStyle/>
            <a:p>
              <a:endParaRPr lang="pl-PL" noProof="0"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sp>
        <p:nvSpPr>
          <p:cNvPr id="6" name="TextBox 6"/>
          <p:cNvSpPr txBox="1"/>
          <p:nvPr/>
        </p:nvSpPr>
        <p:spPr>
          <a:xfrm>
            <a:off x="2064578" y="5161395"/>
            <a:ext cx="17012821" cy="5514330"/>
          </a:xfrm>
          <a:prstGeom prst="rect">
            <a:avLst/>
          </a:prstGeom>
        </p:spPr>
        <p:txBody>
          <a:bodyPr lIns="0" tIns="0" rIns="0" bIns="0" rtlCol="0" anchor="t">
            <a:spAutoFit/>
          </a:bodyPr>
          <a:lstStyle/>
          <a:p>
            <a:pPr lvl="0" indent="0" algn="l">
              <a:lnSpc>
                <a:spcPts val="4625"/>
              </a:lnSpc>
            </a:pPr>
            <a:r>
              <a:rPr lang="pl-PL" sz="3600" b="1" noProof="0" dirty="0">
                <a:solidFill>
                  <a:srgbClr val="8652A1"/>
                </a:solidFill>
                <a:latin typeface="Calibri" panose="020F0502020204030204" pitchFamily="34" charset="0"/>
                <a:ea typeface="Open Sans" panose="020B0606030504020204" pitchFamily="34" charset="0"/>
                <a:cs typeface="Calibri" panose="020F0502020204030204" pitchFamily="34" charset="0"/>
                <a:sym typeface="Open Sans Bold"/>
              </a:rPr>
              <a:t>PRZED ZAJĘCIAMI</a:t>
            </a:r>
          </a:p>
          <a:p>
            <a:pPr lvl="0" indent="0" algn="l">
              <a:lnSpc>
                <a:spcPts val="3179"/>
              </a:lnSpc>
            </a:pPr>
            <a:endParaRPr lang="pl-PL" sz="7200" b="1" noProof="0" dirty="0">
              <a:solidFill>
                <a:srgbClr val="8652A1"/>
              </a:solidFill>
              <a:latin typeface="Open Sans Bold"/>
              <a:ea typeface="Open Sans Bold"/>
              <a:cs typeface="Open Sans Bold"/>
              <a:sym typeface="Open Sans Bold"/>
            </a:endParaRPr>
          </a:p>
          <a:p>
            <a:pPr marL="0" lvl="1" indent="-452362" algn="just">
              <a:lnSpc>
                <a:spcPts val="3179"/>
              </a:lnSpc>
              <a:buFont typeface="Arial"/>
              <a:buChar char="•"/>
            </a:pPr>
            <a:r>
              <a:rPr lang="pl-PL" sz="2800" noProof="0" dirty="0">
                <a:solidFill>
                  <a:srgbClr val="0B1430"/>
                </a:solidFill>
                <a:latin typeface="Calibri"/>
                <a:ea typeface="Open Sans"/>
                <a:cs typeface="Calibri"/>
                <a:sym typeface="Open Sans Bold"/>
              </a:rPr>
              <a:t>Zapoznaj się z koncepcją zarządzania innowacjami. Możesz przeczytać </a:t>
            </a:r>
            <a:r>
              <a:rPr lang="pl-PL" sz="2800" b="1" noProof="0" dirty="0">
                <a:solidFill>
                  <a:srgbClr val="0B1430"/>
                </a:solidFill>
                <a:latin typeface="Calibri"/>
                <a:ea typeface="Open Sans"/>
                <a:cs typeface="Calibri"/>
                <a:sym typeface="Open Sans Bold"/>
              </a:rPr>
              <a:t>Białą Księgę oraz Audyt Innowacji Cyfrowych </a:t>
            </a:r>
            <a:r>
              <a:rPr lang="pl-PL" sz="2800" noProof="0" dirty="0">
                <a:solidFill>
                  <a:srgbClr val="0B1430"/>
                </a:solidFill>
                <a:latin typeface="Calibri"/>
                <a:ea typeface="Open Sans"/>
                <a:cs typeface="Calibri"/>
                <a:sym typeface="Open Sans Bold"/>
                <a:hlinkClick r:id="rId3"/>
              </a:rPr>
              <a:t>tutaj</a:t>
            </a:r>
            <a:r>
              <a:rPr lang="pl-PL" sz="2800" noProof="0" dirty="0">
                <a:solidFill>
                  <a:srgbClr val="0B1430"/>
                </a:solidFill>
                <a:latin typeface="Calibri"/>
                <a:ea typeface="Open Sans"/>
                <a:cs typeface="Calibri"/>
                <a:sym typeface="Open Sans Bold"/>
              </a:rPr>
              <a:t>. Przeanalizuj także studia przypadków innowacji w logistyce zawarte w </a:t>
            </a:r>
            <a:r>
              <a:rPr lang="pl-PL" sz="2800" b="1" noProof="0" dirty="0">
                <a:solidFill>
                  <a:srgbClr val="0B1430"/>
                </a:solidFill>
                <a:latin typeface="Calibri"/>
                <a:ea typeface="Open Sans"/>
                <a:cs typeface="Calibri"/>
                <a:sym typeface="Open Sans Bold"/>
              </a:rPr>
              <a:t>Kompendium Dobrych Praktyk EARTH </a:t>
            </a:r>
            <a:r>
              <a:rPr lang="pl-PL" sz="2800" noProof="0" dirty="0">
                <a:solidFill>
                  <a:srgbClr val="0B1430"/>
                </a:solidFill>
                <a:latin typeface="Calibri"/>
                <a:ea typeface="Open Sans"/>
                <a:cs typeface="Calibri"/>
                <a:sym typeface="Open Sans Bold"/>
              </a:rPr>
              <a:t>(np. str. 9-11; 66-69) oraz zagadnienia dotyczące zarządzania innowacjami i cyfryzacji w logistyce w </a:t>
            </a:r>
            <a:r>
              <a:rPr lang="pl-PL" sz="2800" b="1" noProof="0" dirty="0">
                <a:solidFill>
                  <a:srgbClr val="0B1430"/>
                </a:solidFill>
                <a:latin typeface="Calibri"/>
                <a:ea typeface="Open Sans"/>
                <a:cs typeface="Calibri"/>
                <a:sym typeface="Open Sans Bold"/>
              </a:rPr>
              <a:t>Zestawie Startowym EARTH </a:t>
            </a:r>
            <a:r>
              <a:rPr lang="pl-PL" sz="2800" noProof="0" dirty="0">
                <a:solidFill>
                  <a:srgbClr val="0B1430"/>
                </a:solidFill>
                <a:latin typeface="Calibri"/>
                <a:ea typeface="Open Sans"/>
                <a:cs typeface="Calibri"/>
                <a:sym typeface="Open Sans Bold"/>
              </a:rPr>
              <a:t>(str. 18-20) </a:t>
            </a:r>
            <a:r>
              <a:rPr lang="pl-PL" sz="2800" noProof="0" dirty="0">
                <a:solidFill>
                  <a:srgbClr val="0B1430"/>
                </a:solidFill>
                <a:latin typeface="Calibri"/>
                <a:ea typeface="Open Sans"/>
                <a:cs typeface="Calibri"/>
                <a:sym typeface="Open Sans Bold"/>
                <a:hlinkClick r:id="rId4"/>
              </a:rPr>
              <a:t>tutaj</a:t>
            </a:r>
            <a:r>
              <a:rPr lang="pl-PL" sz="2800" noProof="0" dirty="0">
                <a:solidFill>
                  <a:srgbClr val="0B1430"/>
                </a:solidFill>
                <a:latin typeface="Calibri"/>
                <a:ea typeface="Open Sans"/>
                <a:cs typeface="Calibri"/>
                <a:sym typeface="Open Sans Bold"/>
              </a:rPr>
              <a:t>.</a:t>
            </a:r>
          </a:p>
          <a:p>
            <a:pPr marL="0" lvl="1" algn="just">
              <a:lnSpc>
                <a:spcPts val="3179"/>
              </a:lnSpc>
            </a:pPr>
            <a:endParaRPr lang="pl-PL" sz="2800" b="1" noProof="0" dirty="0">
              <a:solidFill>
                <a:srgbClr val="0B1430"/>
              </a:solidFill>
              <a:latin typeface="Calibri"/>
              <a:ea typeface="Open Sans"/>
              <a:cs typeface="Calibri"/>
              <a:sym typeface="Open Sans Bold"/>
            </a:endParaRPr>
          </a:p>
          <a:p>
            <a:pPr marL="0" lvl="1" algn="just">
              <a:lnSpc>
                <a:spcPts val="3179"/>
              </a:lnSpc>
            </a:pPr>
            <a:r>
              <a:rPr lang="pl-PL" sz="3600" b="1" noProof="0" dirty="0">
                <a:solidFill>
                  <a:srgbClr val="8652A1"/>
                </a:solidFill>
                <a:latin typeface="Calibri" panose="020F0502020204030204" pitchFamily="34" charset="0"/>
                <a:ea typeface="Open Sans" panose="020B0606030504020204" pitchFamily="34" charset="0"/>
                <a:cs typeface="Calibri" panose="020F0502020204030204" pitchFamily="34" charset="0"/>
                <a:sym typeface="Open Sans Bold"/>
              </a:rPr>
              <a:t>PODCZAS LEKCJI</a:t>
            </a:r>
          </a:p>
          <a:p>
            <a:pPr lvl="0" indent="0" algn="l">
              <a:lnSpc>
                <a:spcPts val="3179"/>
              </a:lnSpc>
            </a:pPr>
            <a:endParaRPr lang="pl-PL" sz="2800" noProof="0" dirty="0">
              <a:solidFill>
                <a:srgbClr val="0B1430"/>
              </a:solidFill>
              <a:latin typeface="Calibri"/>
              <a:ea typeface="Open Sans"/>
              <a:cs typeface="Calibri"/>
              <a:sym typeface="Open Sans Bold"/>
            </a:endParaRPr>
          </a:p>
          <a:p>
            <a:pPr marL="4838" lvl="1" indent="-457200" algn="just">
              <a:lnSpc>
                <a:spcPts val="3179"/>
              </a:lnSpc>
              <a:buFont typeface="Arial" panose="020B0604020202020204" pitchFamily="34" charset="0"/>
              <a:buChar char="•"/>
            </a:pPr>
            <a:r>
              <a:rPr lang="pl-PL" sz="2800" noProof="0" dirty="0">
                <a:solidFill>
                  <a:srgbClr val="0B1430"/>
                </a:solidFill>
                <a:latin typeface="Calibri"/>
                <a:ea typeface="Open Sans"/>
                <a:cs typeface="Calibri"/>
                <a:sym typeface="Open Sans Bold"/>
              </a:rPr>
              <a:t>Twoim zadaniem będzie zbadanie wyzwań związanych ze zrównoważonym rozwojem, z jakimi borykają się przedsiębiorstwa logistyczne, oraz określenie, w jaki sposób zarządzanie innowacjami może przyczynić się do ich rozwiązania. Wykorzystując </a:t>
            </a:r>
            <a:r>
              <a:rPr lang="pl-PL" sz="2800" b="1" noProof="0" dirty="0">
                <a:solidFill>
                  <a:srgbClr val="0B1430"/>
                </a:solidFill>
                <a:latin typeface="Calibri"/>
                <a:ea typeface="Open Sans"/>
                <a:cs typeface="Calibri"/>
                <a:sym typeface="Open Sans Bold"/>
                <a:hlinkClick r:id="rId4"/>
              </a:rPr>
              <a:t>Kompendium Dobrych Praktyk EARTH</a:t>
            </a:r>
            <a:r>
              <a:rPr lang="pl-PL" sz="2800" noProof="0" dirty="0">
                <a:solidFill>
                  <a:srgbClr val="0B1430"/>
                </a:solidFill>
                <a:latin typeface="Calibri"/>
                <a:ea typeface="Open Sans"/>
                <a:cs typeface="Calibri"/>
                <a:sym typeface="Open Sans Bold"/>
              </a:rPr>
              <a:t>, które zawiera różnorodne studia przypadków (str. 7–69), ocenisz, w jaki sposób procesy innowacyjne wspierają zrównoważony rozwój w logistyce. </a:t>
            </a:r>
          </a:p>
        </p:txBody>
      </p:sp>
      <p:grpSp>
        <p:nvGrpSpPr>
          <p:cNvPr id="7" name="Group 7"/>
          <p:cNvGrpSpPr/>
          <p:nvPr/>
        </p:nvGrpSpPr>
        <p:grpSpPr>
          <a:xfrm>
            <a:off x="19895825" y="28917593"/>
            <a:ext cx="1054335" cy="1028890"/>
            <a:chOff x="0" y="0"/>
            <a:chExt cx="1405780" cy="1371853"/>
          </a:xfrm>
        </p:grpSpPr>
        <p:sp>
          <p:nvSpPr>
            <p:cNvPr id="8" name="Freeform 8"/>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9" name="TextBox 9"/>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3</a:t>
              </a:r>
            </a:p>
          </p:txBody>
        </p:sp>
      </p:grpSp>
      <p:sp>
        <p:nvSpPr>
          <p:cNvPr id="10" name="Freeform 10"/>
          <p:cNvSpPr/>
          <p:nvPr/>
        </p:nvSpPr>
        <p:spPr>
          <a:xfrm>
            <a:off x="10696034" y="-9291593"/>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noProof="0" dirty="0"/>
          </a:p>
        </p:txBody>
      </p:sp>
      <p:sp>
        <p:nvSpPr>
          <p:cNvPr id="11" name="TextBox 11"/>
          <p:cNvSpPr txBox="1"/>
          <p:nvPr/>
        </p:nvSpPr>
        <p:spPr>
          <a:xfrm>
            <a:off x="2029199" y="11875764"/>
            <a:ext cx="17012821" cy="15032128"/>
          </a:xfrm>
          <a:prstGeom prst="rect">
            <a:avLst/>
          </a:prstGeom>
        </p:spPr>
        <p:txBody>
          <a:bodyPr lIns="0" tIns="0" rIns="0" bIns="0" rtlCol="0" anchor="t">
            <a:spAutoFit/>
          </a:bodyPr>
          <a:lstStyle/>
          <a:p>
            <a:pPr lvl="0" indent="0" algn="l">
              <a:lnSpc>
                <a:spcPts val="3688"/>
              </a:lnSpc>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Działania te będą skupiać się na następujących </a:t>
            </a:r>
            <a:r>
              <a:rPr lang="pl-PL" sz="3200" b="1"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etapach zarządzania innowacjami</a:t>
            </a: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a:t>
            </a:r>
          </a:p>
          <a:p>
            <a:pPr lvl="0" indent="0" algn="l">
              <a:lnSpc>
                <a:spcPts val="3688"/>
              </a:lnSpc>
            </a:pPr>
            <a:endPar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endParaRPr>
          </a:p>
          <a:p>
            <a:pPr marL="0" lvl="1" indent="-524719" algn="l">
              <a:lnSpc>
                <a:spcPts val="3688"/>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Identyfikacja potencjału innowacji</a:t>
            </a:r>
          </a:p>
          <a:p>
            <a:pPr marL="0" lvl="1" indent="-524719" algn="l">
              <a:lnSpc>
                <a:spcPts val="3688"/>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Zarządzanie pomysłami i ich koncepcje</a:t>
            </a:r>
          </a:p>
          <a:p>
            <a:pPr marL="0" lvl="1" indent="-524719" algn="l">
              <a:lnSpc>
                <a:spcPts val="3688"/>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Rozwój idei</a:t>
            </a:r>
          </a:p>
          <a:p>
            <a:pPr marL="0" lvl="1" indent="-524719" algn="l">
              <a:lnSpc>
                <a:spcPts val="3688"/>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Rozwój produktu, usługi lub procesu</a:t>
            </a:r>
          </a:p>
          <a:p>
            <a:pPr marL="0" lvl="1" indent="-524719" algn="l">
              <a:lnSpc>
                <a:spcPts val="3688"/>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Testowanie oraz walidacja</a:t>
            </a:r>
          </a:p>
          <a:p>
            <a:pPr marL="0" lvl="1" indent="-524719" algn="l">
              <a:lnSpc>
                <a:spcPts val="3688"/>
              </a:lnSpc>
              <a:buAutoNum type="arabicPeriod"/>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a:rPr>
              <a:t>Komercjalizacja</a:t>
            </a:r>
          </a:p>
          <a:p>
            <a:pPr lvl="0" indent="0" algn="l">
              <a:lnSpc>
                <a:spcPts val="3688"/>
              </a:lnSpc>
            </a:pPr>
            <a:endParaRPr lang="pl-PL" sz="3073" noProof="0" dirty="0">
              <a:solidFill>
                <a:srgbClr val="0B1430"/>
              </a:solidFill>
              <a:latin typeface="Open Sans"/>
              <a:ea typeface="Open Sans"/>
              <a:cs typeface="Open Sans"/>
              <a:sym typeface="Open Sans"/>
            </a:endParaRPr>
          </a:p>
          <a:p>
            <a:pPr lvl="0" indent="0" algn="l">
              <a:lnSpc>
                <a:spcPts val="3688"/>
              </a:lnSpc>
            </a:pPr>
            <a:endParaRPr lang="pl-PL" sz="3073" noProof="0" dirty="0">
              <a:solidFill>
                <a:srgbClr val="0B1430"/>
              </a:solidFill>
              <a:latin typeface="Open Sans"/>
              <a:ea typeface="Open Sans"/>
              <a:cs typeface="Open Sans"/>
              <a:sym typeface="Open Sans"/>
            </a:endParaRPr>
          </a:p>
          <a:p>
            <a:pPr marL="0" lvl="1" indent="-763226" algn="l">
              <a:lnSpc>
                <a:spcPts val="5365"/>
              </a:lnSpc>
            </a:pPr>
            <a:r>
              <a:rPr lang="pl-PL" sz="3600" b="1" dirty="0">
                <a:solidFill>
                  <a:srgbClr val="8652A1"/>
                </a:solidFill>
                <a:latin typeface="Calibri" panose="020F0502020204030204" pitchFamily="34" charset="0"/>
                <a:ea typeface="Open Sans" panose="020B0606030504020204" pitchFamily="34" charset="0"/>
                <a:cs typeface="Calibri" panose="020F0502020204030204" pitchFamily="34" charset="0"/>
                <a:sym typeface="Open Sans Bold"/>
              </a:rPr>
              <a:t>Krok 1: Wybierz przypadek do analizy</a:t>
            </a:r>
          </a:p>
          <a:p>
            <a:pPr marL="0" lvl="1" indent="-524719" algn="just">
              <a:lnSpc>
                <a:spcPts val="3688"/>
              </a:lnSpc>
            </a:pPr>
            <a:r>
              <a:rPr lang="pl-PL" sz="3200" dirty="0">
                <a:solidFill>
                  <a:srgbClr val="0B1430"/>
                </a:solidFill>
                <a:latin typeface="Calibri"/>
                <a:ea typeface="Open Sans"/>
                <a:cs typeface="Calibri"/>
                <a:sym typeface="Open Sans Bold"/>
              </a:rPr>
              <a:t>Wybierz jedno z przypadków studiów zawartych w </a:t>
            </a:r>
            <a:r>
              <a:rPr lang="pl-PL" sz="3200" dirty="0">
                <a:solidFill>
                  <a:srgbClr val="0B1430"/>
                </a:solidFill>
                <a:latin typeface="Calibri"/>
                <a:ea typeface="Open Sans"/>
                <a:cs typeface="Calibri"/>
                <a:sym typeface="Open Sans Bold"/>
                <a:hlinkClick r:id="rId4"/>
              </a:rPr>
              <a:t>Kompendium dobrych praktyk EARTH </a:t>
            </a:r>
            <a:r>
              <a:rPr lang="pl-PL" sz="3200" dirty="0">
                <a:solidFill>
                  <a:srgbClr val="0B1430"/>
                </a:solidFill>
                <a:latin typeface="Calibri"/>
                <a:ea typeface="Open Sans"/>
                <a:cs typeface="Calibri"/>
                <a:sym typeface="Open Sans Bold"/>
              </a:rPr>
              <a:t>(str. 7–69), które ilustruje, w jaki sposób firma logistyczna stawia czoła wyzwaniom związanym ze zrównoważonym rozwojem.</a:t>
            </a:r>
          </a:p>
          <a:p>
            <a:pPr marL="0" lvl="1" indent="-524719" algn="just">
              <a:lnSpc>
                <a:spcPts val="3688"/>
              </a:lnSpc>
            </a:pPr>
            <a:r>
              <a:rPr lang="pl-PL" sz="3200" i="1" dirty="0">
                <a:solidFill>
                  <a:srgbClr val="0B1430"/>
                </a:solidFill>
                <a:latin typeface="Calibri"/>
                <a:ea typeface="Open Sans"/>
                <a:cs typeface="Calibri"/>
                <a:sym typeface="Open Sans Bold Italics"/>
              </a:rPr>
              <a:t>Przykład: GLS Italia – Cyfrowe platformy i ekologiczne pojazdy dla zrównoważonej dostawy </a:t>
            </a:r>
            <a:r>
              <a:rPr lang="pl-PL" sz="3200" dirty="0">
                <a:solidFill>
                  <a:srgbClr val="0B1430"/>
                </a:solidFill>
                <a:latin typeface="Calibri"/>
                <a:ea typeface="Open Sans"/>
                <a:cs typeface="Calibri"/>
                <a:sym typeface="Open Sans Bold Italics"/>
              </a:rPr>
              <a:t>(str. 12–14).</a:t>
            </a:r>
          </a:p>
          <a:p>
            <a:pPr marL="0" lvl="1" indent="-524719" algn="l">
              <a:lnSpc>
                <a:spcPts val="5532"/>
              </a:lnSpc>
            </a:pPr>
            <a:r>
              <a:rPr lang="pl-PL" sz="3073" b="1" i="1" noProof="0" dirty="0">
                <a:solidFill>
                  <a:srgbClr val="0B1430"/>
                </a:solidFill>
                <a:latin typeface="Open Sans Bold Italics"/>
                <a:ea typeface="Open Sans Bold Italics"/>
                <a:cs typeface="Open Sans Bold Italics"/>
                <a:sym typeface="Open Sans Bold Italics"/>
              </a:rPr>
              <a:t>------------------------------------------------------------------------------------------------------------------------------------------------------------------------------------------------------------------------------------------------------------------------------</a:t>
            </a:r>
          </a:p>
          <a:p>
            <a:pPr lvl="0" indent="0" algn="l">
              <a:lnSpc>
                <a:spcPts val="3688"/>
              </a:lnSpc>
            </a:pPr>
            <a:endParaRPr lang="pl-PL" sz="3073" b="1" i="1" noProof="0" dirty="0">
              <a:solidFill>
                <a:srgbClr val="0B1430"/>
              </a:solidFill>
              <a:latin typeface="Open Sans Bold Italics"/>
              <a:ea typeface="Open Sans Bold Italics"/>
              <a:cs typeface="Open Sans Bold Italics"/>
              <a:sym typeface="Open Sans Bold Italics"/>
            </a:endParaRPr>
          </a:p>
          <a:p>
            <a:pPr lvl="0" indent="0" algn="l">
              <a:lnSpc>
                <a:spcPts val="3688"/>
              </a:lnSpc>
            </a:pPr>
            <a:endParaRPr lang="pl-PL" sz="3073" b="1" i="1" noProof="0" dirty="0">
              <a:solidFill>
                <a:srgbClr val="0B1430"/>
              </a:solidFill>
              <a:latin typeface="Open Sans Bold Italics"/>
              <a:ea typeface="Open Sans Bold Italics"/>
              <a:cs typeface="Open Sans Bold Italics"/>
              <a:sym typeface="Open Sans Bold Italics"/>
            </a:endParaRPr>
          </a:p>
          <a:p>
            <a:pPr marL="0" lvl="1" indent="-763226">
              <a:lnSpc>
                <a:spcPts val="5365"/>
              </a:lnSpc>
            </a:pPr>
            <a:r>
              <a:rPr lang="pl-PL" sz="3600" b="1" dirty="0">
                <a:solidFill>
                  <a:srgbClr val="8652A1"/>
                </a:solidFill>
                <a:latin typeface="Calibri" panose="020F0502020204030204" pitchFamily="34" charset="0"/>
                <a:ea typeface="Open Sans" panose="020B0606030504020204" pitchFamily="34" charset="0"/>
                <a:cs typeface="Calibri" panose="020F0502020204030204" pitchFamily="34" charset="0"/>
                <a:sym typeface="Open Sans Bold Italics"/>
              </a:rPr>
              <a:t>Krok 2: Analiza wyzwań zrównoważonego rozwoju</a:t>
            </a:r>
          </a:p>
          <a:p>
            <a:pPr marL="0" lvl="1" indent="-524719" algn="l">
              <a:lnSpc>
                <a:spcPts val="3688"/>
              </a:lnSpc>
            </a:pPr>
            <a:r>
              <a:rPr lang="pl-PL" sz="32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Italics"/>
              </a:rPr>
              <a:t>Określ kluczowe wyzwanie związane z zrównoważonym rozwojem w wybranym studium przypadku. </a:t>
            </a:r>
          </a:p>
          <a:p>
            <a:pPr marL="0" lvl="1" indent="-524719" algn="l">
              <a:lnSpc>
                <a:spcPts val="3688"/>
              </a:lnSpc>
            </a:pPr>
            <a:r>
              <a:rPr lang="pl-PL" sz="3200" i="1"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Italics"/>
              </a:rPr>
              <a:t>Przykład: GLS Italia Spa: Redukcja emisji dwutlenku węgla w procesie dostarczania przesyłek oraz operacjach magazynowych, przy jednoczesnym zapewnieniu wysokiej niezawodności usług. </a:t>
            </a:r>
          </a:p>
          <a:p>
            <a:pPr lvl="0" indent="0" algn="l">
              <a:lnSpc>
                <a:spcPts val="3688"/>
              </a:lnSpc>
            </a:pPr>
            <a:endParaRPr lang="pl-PL" sz="3073" b="1" i="1" noProof="0" dirty="0">
              <a:solidFill>
                <a:srgbClr val="0B1430"/>
              </a:solidFill>
              <a:latin typeface="Open Sans Bold Italics"/>
              <a:ea typeface="Open Sans Bold Italics"/>
              <a:cs typeface="Open Sans Bold Italics"/>
              <a:sym typeface="Open Sans Bold Italics"/>
            </a:endParaRPr>
          </a:p>
          <a:p>
            <a:pPr marL="0" lvl="1" indent="-524719" algn="l">
              <a:lnSpc>
                <a:spcPts val="5532"/>
              </a:lnSpc>
            </a:pPr>
            <a:r>
              <a:rPr lang="pl-PL" sz="3073" b="1" i="1" noProof="0" dirty="0">
                <a:solidFill>
                  <a:srgbClr val="0B1430"/>
                </a:solidFill>
                <a:latin typeface="Open Sans Bold Italics"/>
                <a:ea typeface="Open Sans Bold Italics"/>
                <a:cs typeface="Open Sans Bold Italics"/>
                <a:sym typeface="Open Sans Bold Italics"/>
              </a:rPr>
              <a:t>------------------------------------------------------------------------------------------------------------------------------------------------------------------------------------------------------------------------------------------------------------------------------------------------------------------------------------------------------------------------------------------------------------------------------------------------------------------------------------------------------------------------------------------------------------</a:t>
            </a:r>
          </a:p>
        </p:txBody>
      </p:sp>
      <p:grpSp>
        <p:nvGrpSpPr>
          <p:cNvPr id="12" name="Group 12"/>
          <p:cNvGrpSpPr/>
          <p:nvPr/>
        </p:nvGrpSpPr>
        <p:grpSpPr>
          <a:xfrm>
            <a:off x="-26416" y="630303"/>
            <a:ext cx="17378314" cy="3274566"/>
            <a:chOff x="0" y="-309611"/>
            <a:chExt cx="23171085" cy="4366088"/>
          </a:xfrm>
        </p:grpSpPr>
        <p:sp>
          <p:nvSpPr>
            <p:cNvPr id="13" name="Freeform 13"/>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l-PL" noProof="0" dirty="0"/>
            </a:p>
          </p:txBody>
        </p:sp>
        <p:grpSp>
          <p:nvGrpSpPr>
            <p:cNvPr id="14" name="Group 14"/>
            <p:cNvGrpSpPr/>
            <p:nvPr/>
          </p:nvGrpSpPr>
          <p:grpSpPr>
            <a:xfrm>
              <a:off x="0" y="-309611"/>
              <a:ext cx="23171085" cy="4366088"/>
              <a:chOff x="0" y="-309611"/>
              <a:chExt cx="23171085" cy="4366088"/>
            </a:xfrm>
          </p:grpSpPr>
          <p:sp>
            <p:nvSpPr>
              <p:cNvPr id="15" name="Freeform 15"/>
              <p:cNvSpPr/>
              <p:nvPr/>
            </p:nvSpPr>
            <p:spPr>
              <a:xfrm>
                <a:off x="0" y="-1"/>
                <a:ext cx="21789665" cy="4056478"/>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6" name="TextBox 16"/>
              <p:cNvSpPr txBox="1"/>
              <p:nvPr/>
            </p:nvSpPr>
            <p:spPr>
              <a:xfrm>
                <a:off x="1381421" y="-309611"/>
                <a:ext cx="21789664" cy="4113627"/>
              </a:xfrm>
              <a:prstGeom prst="rect">
                <a:avLst/>
              </a:prstGeom>
            </p:spPr>
            <p:txBody>
              <a:bodyPr lIns="0" tIns="0" rIns="0" bIns="0" rtlCol="0" anchor="ctr"/>
              <a:lstStyle/>
              <a:p>
                <a:pPr marL="0" lvl="0" indent="0" algn="l">
                  <a:lnSpc>
                    <a:spcPts val="10753"/>
                  </a:lnSpc>
                </a:pPr>
                <a:r>
                  <a:rPr lang="pl-PL" sz="8000" b="1" noProof="0" dirty="0">
                    <a:solidFill>
                      <a:srgbClr val="FFFFFF"/>
                    </a:solidFill>
                    <a:latin typeface="Open Sans Bold"/>
                    <a:ea typeface="Open Sans Bold"/>
                    <a:cs typeface="Open Sans Bold"/>
                    <a:sym typeface="Open Sans Bold"/>
                  </a:rPr>
                  <a:t>ZROZUMIENIE ZARZĄDZANIA INNOWACJAMI</a:t>
                </a: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sz="1600"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sz="1600" noProof="0" dirty="0"/>
            </a:p>
          </p:txBody>
        </p:sp>
      </p:grpSp>
      <p:grpSp>
        <p:nvGrpSpPr>
          <p:cNvPr id="6" name="Group 6"/>
          <p:cNvGrpSpPr/>
          <p:nvPr/>
        </p:nvGrpSpPr>
        <p:grpSpPr>
          <a:xfrm>
            <a:off x="19895825" y="28917593"/>
            <a:ext cx="1054335" cy="1028890"/>
            <a:chOff x="0" y="0"/>
            <a:chExt cx="1405780" cy="1371853"/>
          </a:xfrm>
        </p:grpSpPr>
        <p:sp>
          <p:nvSpPr>
            <p:cNvPr id="7" name="Freeform 7"/>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sz="1600" noProof="0" dirty="0"/>
            </a:p>
          </p:txBody>
        </p:sp>
        <p:sp>
          <p:nvSpPr>
            <p:cNvPr id="8" name="TextBox 8"/>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400" noProof="0" dirty="0">
                  <a:solidFill>
                    <a:srgbClr val="010101"/>
                  </a:solidFill>
                  <a:latin typeface="Open Sans"/>
                  <a:ea typeface="Open Sans"/>
                  <a:cs typeface="Open Sans"/>
                  <a:sym typeface="Open Sans"/>
                </a:rPr>
                <a:t>4</a:t>
              </a:r>
            </a:p>
          </p:txBody>
        </p:sp>
      </p:grpSp>
      <p:sp>
        <p:nvSpPr>
          <p:cNvPr id="9" name="Freeform 9"/>
          <p:cNvSpPr/>
          <p:nvPr/>
        </p:nvSpPr>
        <p:spPr>
          <a:xfrm>
            <a:off x="10696034" y="-9291593"/>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l-PL" sz="1600" noProof="0" dirty="0"/>
          </a:p>
        </p:txBody>
      </p:sp>
      <p:sp>
        <p:nvSpPr>
          <p:cNvPr id="10" name="TextBox 10"/>
          <p:cNvSpPr txBox="1"/>
          <p:nvPr/>
        </p:nvSpPr>
        <p:spPr>
          <a:xfrm>
            <a:off x="1824403" y="6207127"/>
            <a:ext cx="16342248" cy="23637240"/>
          </a:xfrm>
          <a:prstGeom prst="rect">
            <a:avLst/>
          </a:prstGeom>
        </p:spPr>
        <p:txBody>
          <a:bodyPr wrap="square" lIns="0" tIns="0" rIns="0" bIns="0" rtlCol="0" anchor="t">
            <a:spAutoFit/>
          </a:bodyPr>
          <a:lstStyle/>
          <a:p>
            <a:pPr marL="0" lvl="0" indent="0" algn="l">
              <a:lnSpc>
                <a:spcPts val="4738"/>
              </a:lnSpc>
            </a:pPr>
            <a:r>
              <a:rPr lang="pl-PL" sz="3600" b="1" dirty="0">
                <a:solidFill>
                  <a:srgbClr val="8652A1"/>
                </a:solidFill>
                <a:latin typeface="Calibri" panose="020F0502020204030204" pitchFamily="34" charset="0"/>
                <a:ea typeface="Open Sans" panose="020B0606030504020204" pitchFamily="34" charset="0"/>
                <a:cs typeface="Calibri" panose="020F0502020204030204" pitchFamily="34" charset="0"/>
                <a:sym typeface="Open Sans Bold"/>
              </a:rPr>
              <a:t>Krok 3: Zintegruj zarządzanie innowacjami z analizą przypadku</a:t>
            </a:r>
          </a:p>
          <a:p>
            <a:pPr marL="0" lvl="0" indent="0" algn="l">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W odniesieniu do każdego z sześciu etapów omów, w jaki sposób zarządzanie innowacjami przyczynia się do rozwiązania problemu zrównoważonego rozwoju w kontekście wybranego przypadku z kroku 1:</a:t>
            </a:r>
          </a:p>
          <a:p>
            <a:pPr marL="0" lvl="0" indent="0" algn="l">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1. Identyfikacja możliwości innowacji: Na jakie trendy i wyzwania związane ze zrównoważonym rozwojem reaguje przedsiębiorstwo?</a:t>
            </a:r>
          </a:p>
          <a:p>
            <a:pPr marL="0" lvl="0" indent="0" algn="just">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p>
          <a:p>
            <a:pPr marL="0" lvl="0" indent="0" algn="l">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4886"/>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2. Generowanie i zarządzanie pomysłami: W jaki sposób firma tworzyła koncepcje zrównoważonych rozwiązań? Czy miała miejsce współpraca wewnętrzna lub zewnętrzna?</a:t>
            </a:r>
          </a:p>
          <a:p>
            <a:pPr marL="0" lvl="0" indent="0" algn="just">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lvl="0">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p>
          <a:p>
            <a:pPr marL="0" lvl="0" indent="0" algn="l">
              <a:lnSpc>
                <a:spcPts val="4886"/>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4886"/>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3. Rozwój koncepcji: W jaki sposób pomysły zostały przekształcone w wykonalne koncepcje? Omów znaczenie narzędzi cyfrowych, technologii oraz partnerstw na tym etapie.</a:t>
            </a:r>
          </a:p>
          <a:p>
            <a:pPr marL="0" lvl="0" indent="0" algn="just">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p>
          <a:p>
            <a:pPr marL="0" lvl="0" indent="0" algn="l">
              <a:lnSpc>
                <a:spcPts val="4886"/>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4886"/>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4. Rozwój produktu/usługi/procesu: W jaki sposób koncepcja została przekształcona w rozwiązania operacyjne? Jakie zasoby lub strategie zostały zastosowane w celu integracji zrównoważonego rozwoju z logistyką?</a:t>
            </a:r>
          </a:p>
          <a:p>
            <a:pPr marL="0" lvl="0" indent="0" algn="just">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p>
          <a:p>
            <a:pPr marL="0" lvl="0" indent="0" algn="l">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4886"/>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5. Testowanie i walidacja: W jaki sposób testowano innowacje dotyczące zrównoważonego rozwoju? Czy zrealizowano program pilotażowy lub gromadzono dane w celu oceny efektywności?</a:t>
            </a:r>
          </a:p>
          <a:p>
            <a:pPr marL="0" lvl="0" indent="0" algn="just">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p>
          <a:p>
            <a:pPr marL="0" lvl="0" indent="0" algn="l">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4886"/>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6. Komercjalizacja: W jaki sposób rozwiązanie zostało skalowane i wprowadzone na rynek? Czy firma napotkała jakiekolwiek przeszkody w procesie wdrożenia lub adaptacji?</a:t>
            </a:r>
          </a:p>
          <a:p>
            <a:pPr marL="0" lvl="0" indent="0" algn="just">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3257"/>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p>
          <a:p>
            <a:pPr marL="0" lvl="0" indent="0" algn="l">
              <a:lnSpc>
                <a:spcPts val="4886"/>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3257"/>
              </a:lnSpc>
            </a:pPr>
            <a:r>
              <a:rPr lang="pl-PL" sz="3600" b="1" dirty="0">
                <a:solidFill>
                  <a:srgbClr val="8652A1"/>
                </a:solidFill>
                <a:latin typeface="Calibri" panose="020F0502020204030204" pitchFamily="34" charset="0"/>
                <a:ea typeface="Open Sans" panose="020B0606030504020204" pitchFamily="34" charset="0"/>
                <a:cs typeface="Calibri" panose="020F0502020204030204" pitchFamily="34" charset="0"/>
                <a:sym typeface="Open Sans Bold"/>
              </a:rPr>
              <a:t>Krok 4: Refleksja</a:t>
            </a:r>
          </a:p>
          <a:p>
            <a:pPr marL="0" lvl="0" indent="0" algn="l">
              <a:lnSpc>
                <a:spcPts val="4738"/>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Zastanów się, w jaki sposób zarządzanie innowacjami może odgrywać kluczową rolę w przezwyciężaniu wyzwań związanych ze zrównoważonym rozwojem w logistyce. Jakie wnioski można wyciągnąć z analizy przypadku i zastosować w innych przedsiębiorstwach logistycznych?</a:t>
            </a:r>
          </a:p>
          <a:p>
            <a:pPr marL="0" lvl="0" indent="0" algn="just">
              <a:lnSpc>
                <a:spcPts val="3257"/>
              </a:lnSpc>
            </a:pPr>
            <a:endPar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a:p>
            <a:pPr marL="0" lvl="0" indent="0" algn="l">
              <a:lnSpc>
                <a:spcPts val="4886"/>
              </a:lnSpc>
            </a:pPr>
            <a:r>
              <a:rPr lang="pl-PL" sz="280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rPr>
              <a:t>--------------------------------------------------------------------------------------------------------------------------------------------------------------------------------------------------------------------------------------------------------------------------------------------</a:t>
            </a:r>
            <a:endParaRPr lang="pl-PL" sz="1050" dirty="0">
              <a:solidFill>
                <a:srgbClr val="0B1430"/>
              </a:solidFill>
              <a:latin typeface="Calibri" panose="020F0502020204030204" pitchFamily="34" charset="0"/>
              <a:ea typeface="Open Sans" panose="020B0606030504020204" pitchFamily="34" charset="0"/>
              <a:cs typeface="Calibri" panose="020F0502020204030204" pitchFamily="34" charset="0"/>
              <a:sym typeface="Open Sans Bold"/>
            </a:endParaRPr>
          </a:p>
        </p:txBody>
      </p:sp>
      <p:grpSp>
        <p:nvGrpSpPr>
          <p:cNvPr id="11" name="Group 11"/>
          <p:cNvGrpSpPr/>
          <p:nvPr/>
        </p:nvGrpSpPr>
        <p:grpSpPr>
          <a:xfrm>
            <a:off x="-26416" y="630304"/>
            <a:ext cx="17149714" cy="3274567"/>
            <a:chOff x="0" y="-309610"/>
            <a:chExt cx="22866285" cy="4366089"/>
          </a:xfrm>
        </p:grpSpPr>
        <p:sp>
          <p:nvSpPr>
            <p:cNvPr id="12" name="Freeform 12"/>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l-PL" sz="1600" noProof="0" dirty="0"/>
            </a:p>
          </p:txBody>
        </p:sp>
        <p:grpSp>
          <p:nvGrpSpPr>
            <p:cNvPr id="13" name="Group 13"/>
            <p:cNvGrpSpPr/>
            <p:nvPr/>
          </p:nvGrpSpPr>
          <p:grpSpPr>
            <a:xfrm>
              <a:off x="0" y="-309610"/>
              <a:ext cx="22866285" cy="4366089"/>
              <a:chOff x="0" y="-309610"/>
              <a:chExt cx="22866285" cy="4366089"/>
            </a:xfrm>
          </p:grpSpPr>
          <p:sp>
            <p:nvSpPr>
              <p:cNvPr id="14" name="Freeform 14"/>
              <p:cNvSpPr/>
              <p:nvPr/>
            </p:nvSpPr>
            <p:spPr>
              <a:xfrm>
                <a:off x="0" y="0"/>
                <a:ext cx="21789665" cy="4056479"/>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sz="1600" noProof="0" dirty="0"/>
              </a:p>
            </p:txBody>
          </p:sp>
          <p:sp>
            <p:nvSpPr>
              <p:cNvPr id="15" name="TextBox 15"/>
              <p:cNvSpPr txBox="1"/>
              <p:nvPr/>
            </p:nvSpPr>
            <p:spPr>
              <a:xfrm>
                <a:off x="1076621" y="-309610"/>
                <a:ext cx="21789664" cy="4113626"/>
              </a:xfrm>
              <a:prstGeom prst="rect">
                <a:avLst/>
              </a:prstGeom>
            </p:spPr>
            <p:txBody>
              <a:bodyPr lIns="0" tIns="0" rIns="0" bIns="0" rtlCol="0" anchor="ctr"/>
              <a:lstStyle/>
              <a:p>
                <a:pPr marL="0" lvl="0" indent="0" algn="l">
                  <a:lnSpc>
                    <a:spcPts val="10753"/>
                  </a:lnSpc>
                </a:pPr>
                <a:r>
                  <a:rPr lang="pl-PL" sz="7200" b="1" noProof="0" dirty="0">
                    <a:solidFill>
                      <a:srgbClr val="FFFFFF"/>
                    </a:solidFill>
                    <a:latin typeface="Open Sans Bold"/>
                    <a:ea typeface="Open Sans Bold"/>
                    <a:cs typeface="Open Sans Bold"/>
                    <a:sym typeface="Open Sans Bold"/>
                  </a:rPr>
                  <a:t>ZROZUMIENIE ZARZĄDZANIA INNOWACJAMI</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2"/>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2"/>
              <a:stretch>
                <a:fillRect l="-725137" t="-34723" r="-70281" b="-306550"/>
              </a:stretch>
            </a:blipFill>
          </p:spPr>
          <p:txBody>
            <a:bodyPr/>
            <a:lstStyle/>
            <a:p>
              <a:endParaRPr lang="pl-PL" noProof="0" dirty="0"/>
            </a:p>
          </p:txBody>
        </p:sp>
      </p:grpSp>
      <p:grpSp>
        <p:nvGrpSpPr>
          <p:cNvPr id="6" name="Group 6"/>
          <p:cNvGrpSpPr/>
          <p:nvPr/>
        </p:nvGrpSpPr>
        <p:grpSpPr>
          <a:xfrm>
            <a:off x="7056907" y="3055703"/>
            <a:ext cx="14345688" cy="14465591"/>
            <a:chOff x="0" y="0"/>
            <a:chExt cx="19127584" cy="19287454"/>
          </a:xfrm>
        </p:grpSpPr>
        <p:sp>
          <p:nvSpPr>
            <p:cNvPr id="7" name="Freeform 7"/>
            <p:cNvSpPr/>
            <p:nvPr/>
          </p:nvSpPr>
          <p:spPr>
            <a:xfrm>
              <a:off x="0" y="0"/>
              <a:ext cx="19127597" cy="19287489"/>
            </a:xfrm>
            <a:custGeom>
              <a:avLst/>
              <a:gdLst/>
              <a:ahLst/>
              <a:cxnLst/>
              <a:rect l="l" t="t" r="r" b="b"/>
              <a:pathLst>
                <a:path w="19127597" h="19287489">
                  <a:moveTo>
                    <a:pt x="0" y="0"/>
                  </a:moveTo>
                  <a:lnTo>
                    <a:pt x="19127597" y="0"/>
                  </a:lnTo>
                  <a:lnTo>
                    <a:pt x="19127597" y="19287489"/>
                  </a:lnTo>
                  <a:lnTo>
                    <a:pt x="0" y="19287489"/>
                  </a:lnTo>
                  <a:close/>
                </a:path>
              </a:pathLst>
            </a:custGeom>
            <a:solidFill>
              <a:srgbClr val="0B1430"/>
            </a:solidFill>
          </p:spPr>
          <p:txBody>
            <a:bodyPr/>
            <a:lstStyle/>
            <a:p>
              <a:endParaRPr lang="pl-PL" noProof="0" dirty="0"/>
            </a:p>
          </p:txBody>
        </p:sp>
      </p:grpSp>
      <p:sp>
        <p:nvSpPr>
          <p:cNvPr id="8" name="TextBox 8"/>
          <p:cNvSpPr txBox="1"/>
          <p:nvPr/>
        </p:nvSpPr>
        <p:spPr>
          <a:xfrm>
            <a:off x="8363704" y="4156381"/>
            <a:ext cx="13455578" cy="6535700"/>
          </a:xfrm>
          <a:prstGeom prst="rect">
            <a:avLst/>
          </a:prstGeom>
        </p:spPr>
        <p:txBody>
          <a:bodyPr lIns="0" tIns="0" rIns="0" bIns="0" rtlCol="0" anchor="t">
            <a:spAutoFit/>
          </a:bodyPr>
          <a:lstStyle/>
          <a:p>
            <a:pPr marL="0" lvl="0" indent="0" algn="l">
              <a:lnSpc>
                <a:spcPts val="26557"/>
              </a:lnSpc>
            </a:pPr>
            <a:r>
              <a:rPr lang="pl-PL" sz="17100" b="1" noProof="0" dirty="0">
                <a:solidFill>
                  <a:srgbClr val="FFFFFF"/>
                </a:solidFill>
                <a:latin typeface="Open Sans Bold"/>
                <a:ea typeface="Open Sans Bold"/>
                <a:cs typeface="Open Sans Bold"/>
                <a:sym typeface="Open Sans Bold"/>
              </a:rPr>
              <a:t>TYDZIEŃ DRUGI</a:t>
            </a:r>
          </a:p>
        </p:txBody>
      </p:sp>
      <p:grpSp>
        <p:nvGrpSpPr>
          <p:cNvPr id="9" name="Group 9"/>
          <p:cNvGrpSpPr/>
          <p:nvPr/>
        </p:nvGrpSpPr>
        <p:grpSpPr>
          <a:xfrm>
            <a:off x="19895825" y="28917593"/>
            <a:ext cx="1054335" cy="1028890"/>
            <a:chOff x="0" y="0"/>
            <a:chExt cx="1405780" cy="1371853"/>
          </a:xfrm>
        </p:grpSpPr>
        <p:sp>
          <p:nvSpPr>
            <p:cNvPr id="10" name="Freeform 10"/>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11" name="TextBox 11"/>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5</a:t>
              </a:r>
            </a:p>
          </p:txBody>
        </p:sp>
      </p:grpSp>
      <p:grpSp>
        <p:nvGrpSpPr>
          <p:cNvPr id="12" name="Group 12"/>
          <p:cNvGrpSpPr>
            <a:grpSpLocks noChangeAspect="1"/>
          </p:cNvGrpSpPr>
          <p:nvPr/>
        </p:nvGrpSpPr>
        <p:grpSpPr>
          <a:xfrm>
            <a:off x="0" y="12624022"/>
            <a:ext cx="15603607" cy="12364149"/>
            <a:chOff x="0" y="0"/>
            <a:chExt cx="20804810" cy="16485531"/>
          </a:xfrm>
        </p:grpSpPr>
        <p:sp>
          <p:nvSpPr>
            <p:cNvPr id="13" name="Freeform 13"/>
            <p:cNvSpPr/>
            <p:nvPr/>
          </p:nvSpPr>
          <p:spPr>
            <a:xfrm>
              <a:off x="0" y="0"/>
              <a:ext cx="20804760" cy="16485488"/>
            </a:xfrm>
            <a:custGeom>
              <a:avLst/>
              <a:gdLst/>
              <a:ahLst/>
              <a:cxnLst/>
              <a:rect l="l" t="t" r="r" b="b"/>
              <a:pathLst>
                <a:path w="20804760" h="16485488">
                  <a:moveTo>
                    <a:pt x="0" y="0"/>
                  </a:moveTo>
                  <a:lnTo>
                    <a:pt x="20804760" y="0"/>
                  </a:lnTo>
                  <a:lnTo>
                    <a:pt x="20804760" y="16485488"/>
                  </a:lnTo>
                  <a:lnTo>
                    <a:pt x="0" y="16485488"/>
                  </a:lnTo>
                  <a:lnTo>
                    <a:pt x="0" y="0"/>
                  </a:lnTo>
                  <a:close/>
                </a:path>
              </a:pathLst>
            </a:custGeom>
            <a:blipFill>
              <a:blip r:embed="rId3"/>
              <a:stretch>
                <a:fillRect l="-9555" r="-9555" b="-37"/>
              </a:stretch>
            </a:blipFill>
          </p:spPr>
          <p:txBody>
            <a:bodyPr/>
            <a:lstStyle/>
            <a:p>
              <a:endParaRPr lang="pl-PL" noProof="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3"/>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3"/>
              <a:stretch>
                <a:fillRect l="-725137" t="-34723" r="-70281" b="-306550"/>
              </a:stretch>
            </a:blipFill>
          </p:spPr>
          <p:txBody>
            <a:bodyPr/>
            <a:lstStyle/>
            <a:p>
              <a:endParaRPr lang="pl-PL" noProof="0" dirty="0"/>
            </a:p>
          </p:txBody>
        </p:sp>
      </p:grpSp>
      <p:sp>
        <p:nvSpPr>
          <p:cNvPr id="6" name="TextBox 6"/>
          <p:cNvSpPr txBox="1"/>
          <p:nvPr/>
        </p:nvSpPr>
        <p:spPr>
          <a:xfrm>
            <a:off x="1396602" y="4357466"/>
            <a:ext cx="18598868" cy="6522106"/>
          </a:xfrm>
          <a:prstGeom prst="rect">
            <a:avLst/>
          </a:prstGeom>
        </p:spPr>
        <p:txBody>
          <a:bodyPr lIns="0" tIns="0" rIns="0" bIns="0" rtlCol="0" anchor="t">
            <a:spAutoFit/>
          </a:bodyPr>
          <a:lstStyle/>
          <a:p>
            <a:pPr lvl="0" indent="0" algn="l">
              <a:lnSpc>
                <a:spcPts val="3102"/>
              </a:lnSpc>
            </a:pPr>
            <a:r>
              <a:rPr lang="pl-PL" sz="2400" dirty="0">
                <a:solidFill>
                  <a:srgbClr val="0B1430"/>
                </a:solidFill>
                <a:latin typeface="Calibri"/>
                <a:ea typeface="Open Sans"/>
                <a:cs typeface="Calibri"/>
                <a:sym typeface="Open Sans"/>
              </a:rPr>
              <a:t>W</a:t>
            </a:r>
            <a:r>
              <a:rPr lang="pl-PL" sz="2400" noProof="0" dirty="0">
                <a:solidFill>
                  <a:srgbClr val="0B1430"/>
                </a:solidFill>
                <a:latin typeface="Open Sans"/>
                <a:ea typeface="Open Sans"/>
                <a:cs typeface="Open Sans"/>
                <a:sym typeface="Open Sans"/>
              </a:rPr>
              <a:t> </a:t>
            </a:r>
            <a:r>
              <a:rPr lang="pl-PL" sz="2400" dirty="0">
                <a:solidFill>
                  <a:srgbClr val="0B1430"/>
                </a:solidFill>
                <a:latin typeface="Calibri"/>
                <a:ea typeface="Open Sans"/>
                <a:cs typeface="Calibri"/>
                <a:sym typeface="Open Sans"/>
              </a:rPr>
              <a:t>tym ćwiczeniu </a:t>
            </a:r>
            <a:r>
              <a:rPr lang="pl-PL" sz="2400" b="1" dirty="0">
                <a:solidFill>
                  <a:srgbClr val="0B1430"/>
                </a:solidFill>
                <a:latin typeface="Calibri"/>
                <a:ea typeface="Open Sans"/>
                <a:cs typeface="Calibri"/>
                <a:sym typeface="Open Sans"/>
              </a:rPr>
              <a:t>poznasz metody, jakimi firmy logistyczne zarządzają innowacjami. </a:t>
            </a:r>
          </a:p>
          <a:p>
            <a:pPr lvl="0" indent="0" algn="l">
              <a:lnSpc>
                <a:spcPts val="3102"/>
              </a:lnSpc>
            </a:pPr>
            <a:r>
              <a:rPr lang="pl-PL" sz="2400" dirty="0">
                <a:solidFill>
                  <a:srgbClr val="0B1430"/>
                </a:solidFill>
                <a:latin typeface="Calibri"/>
                <a:ea typeface="Open Sans"/>
                <a:cs typeface="Calibri"/>
                <a:sym typeface="Open Sans"/>
              </a:rPr>
              <a:t>Można to osiągnąć poprzez przeprowadzenie wywiadów (A, str. 6-9) lub analizę dokumentów (B, str. 10-11).</a:t>
            </a:r>
          </a:p>
          <a:p>
            <a:pPr lvl="0" indent="0" algn="l">
              <a:lnSpc>
                <a:spcPts val="3102"/>
              </a:lnSpc>
            </a:pPr>
            <a:endParaRPr lang="pl-PL" sz="2400" dirty="0">
              <a:solidFill>
                <a:srgbClr val="0B1430"/>
              </a:solidFill>
              <a:latin typeface="Calibri"/>
              <a:ea typeface="Open Sans"/>
              <a:cs typeface="Calibri"/>
              <a:sym typeface="Open Sans"/>
            </a:endParaRPr>
          </a:p>
          <a:p>
            <a:pPr lvl="0" indent="0" algn="l">
              <a:lnSpc>
                <a:spcPts val="4512"/>
              </a:lnSpc>
            </a:pPr>
            <a:r>
              <a:rPr lang="pl-PL" sz="3200" b="1" dirty="0">
                <a:solidFill>
                  <a:srgbClr val="8652A1"/>
                </a:solidFill>
                <a:latin typeface="Calibri" panose="020F0502020204030204" pitchFamily="34" charset="0"/>
                <a:ea typeface="Open Sans" panose="020B0606030504020204" pitchFamily="34" charset="0"/>
                <a:cs typeface="Calibri" panose="020F0502020204030204" pitchFamily="34" charset="0"/>
                <a:sym typeface="Open Sans Bold"/>
              </a:rPr>
              <a:t>A. Rozmowa z ekspertem branżowym</a:t>
            </a:r>
          </a:p>
          <a:p>
            <a:pPr lvl="0" indent="0" algn="l">
              <a:lnSpc>
                <a:spcPts val="3102"/>
              </a:lnSpc>
            </a:pPr>
            <a:endParaRPr lang="pl-PL" sz="2400" dirty="0">
              <a:solidFill>
                <a:srgbClr val="0B1430"/>
              </a:solidFill>
              <a:latin typeface="Calibri"/>
              <a:ea typeface="Open Sans"/>
              <a:cs typeface="Calibri"/>
              <a:sym typeface="Open Sans Bold"/>
            </a:endParaRPr>
          </a:p>
          <a:p>
            <a:pPr lvl="0" indent="0" algn="just">
              <a:lnSpc>
                <a:spcPts val="3102"/>
              </a:lnSpc>
            </a:pPr>
            <a:r>
              <a:rPr lang="pl-PL" sz="2400" dirty="0">
                <a:solidFill>
                  <a:srgbClr val="0B1430"/>
                </a:solidFill>
                <a:latin typeface="Calibri"/>
                <a:ea typeface="Open Sans"/>
                <a:cs typeface="Calibri"/>
                <a:sym typeface="Open Sans Bold"/>
              </a:rPr>
              <a:t>Jedną z opcji jest przeprowadzenie wywiadów z menedżerami zaangażowanymi w procesy zarządzania innowacjami w logistyce. </a:t>
            </a:r>
          </a:p>
          <a:p>
            <a:pPr lvl="0" indent="0" algn="just">
              <a:lnSpc>
                <a:spcPts val="3102"/>
              </a:lnSpc>
            </a:pPr>
            <a:r>
              <a:rPr lang="pl-PL" sz="2400" dirty="0">
                <a:solidFill>
                  <a:srgbClr val="0B1430"/>
                </a:solidFill>
                <a:latin typeface="Calibri"/>
                <a:ea typeface="Open Sans"/>
                <a:cs typeface="Calibri"/>
                <a:sym typeface="Open Sans Bold"/>
              </a:rPr>
              <a:t>Wskazówka: Nawiąż kontakt z partnerami do przeprowadzania wywiadów, którzy oferują różnorodne perspektywy, na przykład z kobietami zajmującymi stanowiska związane z innowacjami, firmami z niedostatecznie reprezentowanych regionów lub osobami pracującymi na nietypowych rynkach z operacjami logistycznymi. To poszerzy Twoją wiedzę i zapewni bardziej zróżnicowane spojrzenie na innowacje w logistyce.</a:t>
            </a:r>
          </a:p>
          <a:p>
            <a:pPr lvl="0" indent="0" algn="just">
              <a:lnSpc>
                <a:spcPts val="3102"/>
              </a:lnSpc>
            </a:pPr>
            <a:endParaRPr lang="pl-PL" sz="2400" dirty="0">
              <a:solidFill>
                <a:srgbClr val="0B1430"/>
              </a:solidFill>
              <a:latin typeface="Calibri"/>
              <a:ea typeface="Open Sans"/>
              <a:cs typeface="Calibri"/>
              <a:sym typeface="Open Sans Bold"/>
            </a:endParaRPr>
          </a:p>
          <a:p>
            <a:pPr lvl="0" indent="0" algn="just">
              <a:lnSpc>
                <a:spcPts val="3102"/>
              </a:lnSpc>
            </a:pPr>
            <a:r>
              <a:rPr lang="pl-PL" sz="2800" b="1" dirty="0">
                <a:solidFill>
                  <a:srgbClr val="0B1430"/>
                </a:solidFill>
                <a:latin typeface="Calibri"/>
                <a:ea typeface="Open Sans"/>
                <a:cs typeface="Calibri"/>
                <a:sym typeface="Open Sans Bold"/>
              </a:rPr>
              <a:t>Jak zrealizować wywiad</a:t>
            </a:r>
          </a:p>
          <a:p>
            <a:pPr marL="0" lvl="1" indent="-441278" algn="just">
              <a:lnSpc>
                <a:spcPts val="3102"/>
              </a:lnSpc>
              <a:buAutoNum type="arabicPeriod"/>
            </a:pPr>
            <a:r>
              <a:rPr lang="pl-PL" sz="2400" dirty="0">
                <a:solidFill>
                  <a:srgbClr val="0B1430"/>
                </a:solidFill>
                <a:latin typeface="Calibri"/>
                <a:ea typeface="Open Sans"/>
                <a:cs typeface="Calibri"/>
                <a:sym typeface="Open Sans Bold"/>
              </a:rPr>
              <a:t>Aby prowadzić rozmowę, skorzystaj z dostarczonej struktury wywiadu (patrz niżej, str. 6–9).</a:t>
            </a:r>
          </a:p>
          <a:p>
            <a:pPr marL="0" lvl="1" indent="-441278" algn="just">
              <a:lnSpc>
                <a:spcPts val="3102"/>
              </a:lnSpc>
              <a:buAutoNum type="arabicPeriod"/>
            </a:pPr>
            <a:r>
              <a:rPr lang="pl-PL" sz="2400" dirty="0">
                <a:solidFill>
                  <a:srgbClr val="0B1430"/>
                </a:solidFill>
                <a:latin typeface="Calibri"/>
                <a:ea typeface="Open Sans"/>
                <a:cs typeface="Calibri"/>
                <a:sym typeface="Open Sans Bold"/>
              </a:rPr>
              <a:t>Zaplanuj czas trwania na 30–60 minut.</a:t>
            </a:r>
          </a:p>
          <a:p>
            <a:pPr marL="0" lvl="1" indent="-441278" algn="just">
              <a:lnSpc>
                <a:spcPts val="3102"/>
              </a:lnSpc>
              <a:buAutoNum type="arabicPeriod"/>
            </a:pPr>
            <a:r>
              <a:rPr lang="pl-PL" sz="2400" dirty="0">
                <a:solidFill>
                  <a:srgbClr val="0B1430"/>
                </a:solidFill>
                <a:latin typeface="Calibri"/>
                <a:ea typeface="Open Sans"/>
                <a:cs typeface="Calibri"/>
                <a:sym typeface="Open Sans Bold"/>
              </a:rPr>
              <a:t>Upewnij się, że Twój partner w trakcie wywiadu wypełnił formularz zgody (str. 9), zanim wykorzystasz jakiekolwiek dane.</a:t>
            </a:r>
          </a:p>
          <a:p>
            <a:pPr marL="0" lvl="1" indent="-441278" algn="just">
              <a:lnSpc>
                <a:spcPts val="3102"/>
              </a:lnSpc>
              <a:buAutoNum type="arabicPeriod"/>
            </a:pPr>
            <a:r>
              <a:rPr lang="pl-PL" sz="2400" dirty="0">
                <a:solidFill>
                  <a:srgbClr val="0B1430"/>
                </a:solidFill>
                <a:latin typeface="Calibri"/>
                <a:ea typeface="Open Sans"/>
                <a:cs typeface="Calibri"/>
                <a:sym typeface="Open Sans Bold"/>
              </a:rPr>
              <a:t>Skoncentruj swoje notatki na kluczowych spostrzeżeniach dotyczących zarządzania innowacjami, wykorzystania narzędzi cyfrowych (np. Miro, </a:t>
            </a:r>
            <a:r>
              <a:rPr lang="pl-PL" sz="2400" dirty="0" err="1">
                <a:solidFill>
                  <a:srgbClr val="0B1430"/>
                </a:solidFill>
                <a:latin typeface="Calibri"/>
                <a:ea typeface="Open Sans"/>
                <a:cs typeface="Calibri"/>
                <a:sym typeface="Open Sans Bold"/>
              </a:rPr>
              <a:t>Brightidea</a:t>
            </a:r>
            <a:r>
              <a:rPr lang="pl-PL" sz="2400" dirty="0">
                <a:solidFill>
                  <a:srgbClr val="0B1430"/>
                </a:solidFill>
                <a:latin typeface="Calibri"/>
                <a:ea typeface="Open Sans"/>
                <a:cs typeface="Calibri"/>
                <a:sym typeface="Open Sans Bold"/>
              </a:rPr>
              <a:t> itp.) oraz aspektów zrównoważonego rozwoju. Jeśli to możliwe, zarejestruj wywiad, aby ułatwić sporządzanie precyzyjnych notatek.</a:t>
            </a:r>
          </a:p>
        </p:txBody>
      </p:sp>
      <p:grpSp>
        <p:nvGrpSpPr>
          <p:cNvPr id="7" name="Group 7"/>
          <p:cNvGrpSpPr/>
          <p:nvPr/>
        </p:nvGrpSpPr>
        <p:grpSpPr>
          <a:xfrm>
            <a:off x="19895825" y="28917593"/>
            <a:ext cx="1054335" cy="1028890"/>
            <a:chOff x="0" y="0"/>
            <a:chExt cx="1405780" cy="1371853"/>
          </a:xfrm>
        </p:grpSpPr>
        <p:sp>
          <p:nvSpPr>
            <p:cNvPr id="8" name="Freeform 8"/>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9" name="TextBox 9"/>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6</a:t>
              </a:r>
            </a:p>
          </p:txBody>
        </p:sp>
      </p:grpSp>
      <p:sp>
        <p:nvSpPr>
          <p:cNvPr id="10" name="Freeform 10"/>
          <p:cNvSpPr/>
          <p:nvPr/>
        </p:nvSpPr>
        <p:spPr>
          <a:xfrm>
            <a:off x="10696034" y="-9291593"/>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noProof="0" dirty="0"/>
          </a:p>
        </p:txBody>
      </p:sp>
      <p:grpSp>
        <p:nvGrpSpPr>
          <p:cNvPr id="11" name="Group 11"/>
          <p:cNvGrpSpPr/>
          <p:nvPr/>
        </p:nvGrpSpPr>
        <p:grpSpPr>
          <a:xfrm>
            <a:off x="-26416" y="819649"/>
            <a:ext cx="16342249" cy="3085220"/>
            <a:chOff x="0" y="-57150"/>
            <a:chExt cx="21789665" cy="4113627"/>
          </a:xfrm>
        </p:grpSpPr>
        <p:sp>
          <p:nvSpPr>
            <p:cNvPr id="12" name="Freeform 12"/>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l-PL" noProof="0" dirty="0"/>
            </a:p>
          </p:txBody>
        </p:sp>
        <p:grpSp>
          <p:nvGrpSpPr>
            <p:cNvPr id="13" name="Group 13"/>
            <p:cNvGrpSpPr/>
            <p:nvPr/>
          </p:nvGrpSpPr>
          <p:grpSpPr>
            <a:xfrm>
              <a:off x="0" y="-57150"/>
              <a:ext cx="21789665" cy="4113627"/>
              <a:chOff x="0" y="-57150"/>
              <a:chExt cx="21789665" cy="4113627"/>
            </a:xfrm>
          </p:grpSpPr>
          <p:sp>
            <p:nvSpPr>
              <p:cNvPr id="14" name="Freeform 14"/>
              <p:cNvSpPr/>
              <p:nvPr/>
            </p:nvSpPr>
            <p:spPr>
              <a:xfrm>
                <a:off x="0" y="-1"/>
                <a:ext cx="21789665" cy="4056478"/>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5" name="TextBox 15"/>
              <p:cNvSpPr txBox="1"/>
              <p:nvPr/>
            </p:nvSpPr>
            <p:spPr>
              <a:xfrm>
                <a:off x="0" y="-57150"/>
                <a:ext cx="21789664" cy="4113627"/>
              </a:xfrm>
              <a:prstGeom prst="rect">
                <a:avLst/>
              </a:prstGeom>
            </p:spPr>
            <p:txBody>
              <a:bodyPr lIns="0" tIns="0" rIns="0" bIns="0" rtlCol="0" anchor="ctr"/>
              <a:lstStyle/>
              <a:p>
                <a:pPr marL="0" lvl="0" indent="0" algn="l">
                  <a:lnSpc>
                    <a:spcPts val="10753"/>
                  </a:lnSpc>
                </a:pPr>
                <a:r>
                  <a:rPr lang="pl-PL" sz="7200" b="1" noProof="0" dirty="0">
                    <a:solidFill>
                      <a:srgbClr val="FFFFFF"/>
                    </a:solidFill>
                    <a:latin typeface="Open Sans Bold"/>
                    <a:ea typeface="Open Sans Bold"/>
                    <a:cs typeface="Open Sans Bold"/>
                    <a:sym typeface="Open Sans Bold"/>
                  </a:rPr>
                  <a:t> BADANIE INNOWACJI W PRAKTYCE</a:t>
                </a:r>
              </a:p>
            </p:txBody>
          </p:sp>
        </p:grpSp>
      </p:grpSp>
      <p:graphicFrame>
        <p:nvGraphicFramePr>
          <p:cNvPr id="16" name="Table 16"/>
          <p:cNvGraphicFramePr>
            <a:graphicFrameLocks noGrp="1"/>
          </p:cNvGraphicFramePr>
          <p:nvPr>
            <p:extLst>
              <p:ext uri="{D42A27DB-BD31-4B8C-83A1-F6EECF244321}">
                <p14:modId xmlns:p14="http://schemas.microsoft.com/office/powerpoint/2010/main" val="727909836"/>
              </p:ext>
            </p:extLst>
          </p:nvPr>
        </p:nvGraphicFramePr>
        <p:xfrm>
          <a:off x="1307243" y="11753722"/>
          <a:ext cx="18759614" cy="17740483"/>
        </p:xfrm>
        <a:graphic>
          <a:graphicData uri="http://schemas.openxmlformats.org/drawingml/2006/table">
            <a:tbl>
              <a:tblPr/>
              <a:tblGrid>
                <a:gridCol w="3512407">
                  <a:extLst>
                    <a:ext uri="{9D8B030D-6E8A-4147-A177-3AD203B41FA5}">
                      <a16:colId xmlns:a16="http://schemas.microsoft.com/office/drawing/2014/main" val="20000"/>
                    </a:ext>
                  </a:extLst>
                </a:gridCol>
                <a:gridCol w="15247207">
                  <a:extLst>
                    <a:ext uri="{9D8B030D-6E8A-4147-A177-3AD203B41FA5}">
                      <a16:colId xmlns:a16="http://schemas.microsoft.com/office/drawing/2014/main" val="3576272771"/>
                    </a:ext>
                  </a:extLst>
                </a:gridCol>
              </a:tblGrid>
              <a:tr h="721211">
                <a:tc gridSpan="2">
                  <a:txBody>
                    <a:bodyPr/>
                    <a:lstStyle/>
                    <a:p>
                      <a:pPr marL="0" lvl="0" indent="0" algn="just">
                        <a:lnSpc>
                          <a:spcPts val="3664"/>
                        </a:lnSpc>
                        <a:spcBef>
                          <a:spcPct val="0"/>
                        </a:spcBef>
                        <a:defRPr/>
                      </a:pPr>
                      <a:r>
                        <a:rPr lang="pl-PL" sz="2400" b="1" u="none" strike="noStrike" kern="1200" noProof="0" dirty="0">
                          <a:solidFill>
                            <a:srgbClr val="FFFFFF"/>
                          </a:solidFill>
                          <a:latin typeface="Open Sans Bold"/>
                          <a:ea typeface="Open Sans Bold"/>
                          <a:cs typeface="Open Sans Bold"/>
                          <a:sym typeface="Open Sans Bold"/>
                        </a:rPr>
                        <a:t>Przygotowanie do wywiadu </a:t>
                      </a:r>
                      <a:endParaRPr lang="pl-PL" sz="2400" b="1" u="none" strike="noStrike" kern="1200" noProof="0" dirty="0">
                        <a:solidFill>
                          <a:srgbClr val="FFFFFF"/>
                        </a:solidFill>
                        <a:latin typeface="Open Sans Bold"/>
                        <a:ea typeface="Open Sans Bold"/>
                        <a:cs typeface="Open Sans Bold"/>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hMerge="1">
                  <a:txBody>
                    <a:bodyPr/>
                    <a:lstStyle/>
                    <a:p>
                      <a:endParaRPr lang="pl-PL"/>
                    </a:p>
                  </a:txBody>
                  <a:tcPr/>
                </a:tc>
                <a:extLst>
                  <a:ext uri="{0D108BD9-81ED-4DB2-BD59-A6C34878D82A}">
                    <a16:rowId xmlns:a16="http://schemas.microsoft.com/office/drawing/2014/main" val="10000"/>
                  </a:ext>
                </a:extLst>
              </a:tr>
              <a:tr h="11733688">
                <a:tc>
                  <a:txBody>
                    <a:bodyPr/>
                    <a:lstStyle/>
                    <a:p>
                      <a:pPr marL="0" lvl="0" indent="0" algn="l">
                        <a:lnSpc>
                          <a:spcPts val="3664"/>
                        </a:lnSpc>
                        <a:spcBef>
                          <a:spcPct val="0"/>
                        </a:spcBef>
                        <a:defRPr/>
                      </a:pPr>
                      <a:r>
                        <a:rPr lang="pl-PL" sz="2400" u="none" strike="noStrike" noProof="0" dirty="0">
                          <a:solidFill>
                            <a:srgbClr val="000000"/>
                          </a:solidFill>
                          <a:latin typeface="Open Sans"/>
                          <a:ea typeface="Open Sans"/>
                          <a:cs typeface="Open Sans"/>
                          <a:sym typeface="Open Sans"/>
                        </a:rPr>
                        <a:t>Przed wywiadem  </a:t>
                      </a:r>
                      <a:endParaRPr lang="pl-PL" sz="2400" noProof="0" dirty="0"/>
                    </a:p>
                  </a:txBody>
                  <a:tcPr marT="91440" marB="91440">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395"/>
                        </a:lnSpc>
                        <a:spcBef>
                          <a:spcPct val="0"/>
                        </a:spcBef>
                        <a:defRPr/>
                      </a:pPr>
                      <a:r>
                        <a:rPr lang="pl-PL" sz="2400" u="none" strike="noStrike" noProof="0" dirty="0">
                          <a:solidFill>
                            <a:srgbClr val="000000"/>
                          </a:solidFill>
                          <a:latin typeface="Open Sans"/>
                          <a:ea typeface="Open Sans"/>
                          <a:cs typeface="Open Sans"/>
                          <a:sym typeface="Open Sans"/>
                        </a:rPr>
                        <a:t>Na wstępie krótko się przedstaw i określ temat rozmowy. Napisz e-mail z prośbą o spotkanie (online), na przykład w następujący sposób: </a:t>
                      </a:r>
                      <a:endParaRPr lang="pl-PL" sz="2400" noProof="0" dirty="0"/>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Szanowny Panie/Szanowna Pani. </a:t>
                      </a:r>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Nazywam się [ ] i jestem studentem [ ]. W ramach zajęć/kursu/warsztatu dotyczącego [ ] przeprowadzam wywiad, aby zbadać innowacyjność oraz zrównoważony rozwój w praktyce. [O projekcie opracowanym przez firmę udzielającą wywiadu, np.: „w 2023 roku Twoja firma zrealizowała projekt, w ramach którego rozwiązanie z zakresu automatyzacji/zrównoważonego rozwoju [ napisz które ] zostało opracowane/wdrożone po raz pierwszy w swoim specyficznym kontekście [ podaj kontekst ]”]. </a:t>
                      </a:r>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Celem moich zajęć, kursów i warsztatów jest zbadanie oraz opisanie Państwa doświadczeń, zebranie studium przypadku, aby lepiej zrozumieć specyfikę projektów innowacyjnych w obszarze logistyki i zarządzania łańcuchem dostaw. Chciałbym zadać Państwu kilka pytań, aby wspólnie scharakteryzować ścieżkę projektu, od pomysłu do wdrożenia. </a:t>
                      </a:r>
                    </a:p>
                    <a:p>
                      <a:pPr marL="0" lvl="0" indent="0" algn="just">
                        <a:lnSpc>
                          <a:spcPts val="3395"/>
                        </a:lnSpc>
                        <a:spcBef>
                          <a:spcPct val="0"/>
                        </a:spcBef>
                      </a:pPr>
                      <a:endParaRPr lang="pl-PL" sz="2400" u="none" strike="noStrike" noProof="0" dirty="0">
                        <a:solidFill>
                          <a:srgbClr val="000000"/>
                        </a:solidFill>
                        <a:latin typeface="Open Sans"/>
                        <a:ea typeface="Open Sans"/>
                        <a:cs typeface="Open Sans"/>
                        <a:sym typeface="Open Sans"/>
                      </a:endParaRPr>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Upewnij się, że spotykasz się z właściwą osobą – taką, która będzie w stanie odpowiedzieć na Twoje pytania. Możesz spotkać się z więcej niż jedną osobą lub przeprowadzić dodatkowe rozmowy w tej samej firmie, aby zgromadzić wszystkie niezbędne informacje. Kluczowe jest, aby przed spotkaniem zrozumieć zakres wywiadu. </a:t>
                      </a:r>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Prosimy o zapoznanie się z: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Etapami procesu zarządzania innowacjami (</a:t>
                      </a:r>
                      <a:r>
                        <a:rPr lang="pl-PL" sz="2400" u="none" strike="noStrike" noProof="0" dirty="0">
                          <a:solidFill>
                            <a:srgbClr val="000000"/>
                          </a:solidFill>
                          <a:latin typeface="Open Sans"/>
                          <a:ea typeface="Open Sans"/>
                          <a:cs typeface="Open Sans"/>
                          <a:sym typeface="Open Sans"/>
                          <a:hlinkClick r:id="rId8"/>
                        </a:rPr>
                        <a:t>Biała Księga Innowacji Cyfrowych</a:t>
                      </a:r>
                      <a:r>
                        <a:rPr lang="pl-PL" sz="2400" u="none" strike="noStrike" noProof="0" dirty="0">
                          <a:solidFill>
                            <a:srgbClr val="000000"/>
                          </a:solidFill>
                          <a:latin typeface="Open Sans"/>
                          <a:ea typeface="Open Sans"/>
                          <a:cs typeface="Open Sans"/>
                          <a:sym typeface="Open Sans"/>
                        </a:rPr>
                        <a:t>),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Celami Zrównoważonego Rozwoju (</a:t>
                      </a:r>
                      <a:r>
                        <a:rPr lang="pl-PL" sz="2400" u="none" strike="noStrike" noProof="0" dirty="0">
                          <a:solidFill>
                            <a:srgbClr val="000000"/>
                          </a:solidFill>
                          <a:latin typeface="Open Sans"/>
                          <a:ea typeface="Open Sans"/>
                          <a:cs typeface="Open Sans"/>
                          <a:sym typeface="Open Sans"/>
                          <a:hlinkClick r:id="rId9"/>
                        </a:rPr>
                        <a:t>Zestaw startowy EARTH</a:t>
                      </a:r>
                      <a:r>
                        <a:rPr lang="pl-PL" sz="2400" u="none" strike="noStrike" noProof="0" dirty="0">
                          <a:solidFill>
                            <a:srgbClr val="000000"/>
                          </a:solidFill>
                          <a:latin typeface="Open Sans"/>
                          <a:ea typeface="Open Sans"/>
                          <a:cs typeface="Open Sans"/>
                          <a:sym typeface="Open Sans"/>
                        </a:rPr>
                        <a:t>, s. 8-13)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Narzędziami i platformą cyfrową do zarządzania innowacjami (</a:t>
                      </a:r>
                      <a:r>
                        <a:rPr lang="pl-PL" sz="2400" u="none" strike="noStrike" noProof="0" dirty="0">
                          <a:solidFill>
                            <a:srgbClr val="000000"/>
                          </a:solidFill>
                          <a:latin typeface="Open Sans"/>
                          <a:ea typeface="Open Sans"/>
                          <a:cs typeface="Open Sans"/>
                          <a:sym typeface="Open Sans"/>
                          <a:hlinkClick r:id="rId9"/>
                        </a:rPr>
                        <a:t>ZESTAW STARTOWY EARTH</a:t>
                      </a:r>
                      <a:r>
                        <a:rPr lang="pl-PL" sz="2400" u="none" strike="noStrike" noProof="0" dirty="0">
                          <a:solidFill>
                            <a:srgbClr val="000000"/>
                          </a:solidFill>
                          <a:latin typeface="Open Sans"/>
                          <a:ea typeface="Open Sans"/>
                          <a:cs typeface="Open Sans"/>
                          <a:sym typeface="Open Sans"/>
                        </a:rPr>
                        <a:t>, s. 21-29),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Powyższe </a:t>
                      </a:r>
                      <a:r>
                        <a:rPr lang="pl-PL" sz="2400" u="none" strike="noStrike" noProof="0" dirty="0" err="1">
                          <a:solidFill>
                            <a:srgbClr val="000000"/>
                          </a:solidFill>
                          <a:latin typeface="Open Sans"/>
                          <a:ea typeface="Open Sans"/>
                          <a:cs typeface="Open Sans"/>
                          <a:sym typeface="Open Sans"/>
                        </a:rPr>
                        <a:t>możnaje</a:t>
                      </a:r>
                      <a:r>
                        <a:rPr lang="pl-PL" sz="2400" u="none" strike="noStrike" noProof="0" dirty="0">
                          <a:solidFill>
                            <a:srgbClr val="000000"/>
                          </a:solidFill>
                          <a:latin typeface="Open Sans"/>
                          <a:ea typeface="Open Sans"/>
                          <a:cs typeface="Open Sans"/>
                          <a:sym typeface="Open Sans"/>
                        </a:rPr>
                        <a:t> także przekazać rozmówcy przed spotkaniem.</a:t>
                      </a:r>
                    </a:p>
                    <a:p>
                      <a:pPr marL="966108" lvl="1" indent="-483054" algn="just">
                        <a:lnSpc>
                          <a:spcPts val="3395"/>
                        </a:lnSpc>
                        <a:spcBef>
                          <a:spcPct val="0"/>
                        </a:spcBef>
                      </a:pPr>
                      <a:endParaRPr lang="pl-PL" sz="2400" u="none" strike="noStrike" noProof="0" dirty="0">
                        <a:solidFill>
                          <a:srgbClr val="000000"/>
                        </a:solidFill>
                        <a:latin typeface="Open Sans"/>
                        <a:ea typeface="Open Sans"/>
                        <a:cs typeface="Open Sans"/>
                        <a:sym typeface="Open Sans"/>
                      </a:endParaRPr>
                    </a:p>
                    <a:p>
                      <a:pPr marL="966108" lvl="1" indent="-483054" algn="just">
                        <a:lnSpc>
                          <a:spcPts val="3395"/>
                        </a:lnSpc>
                        <a:spcBef>
                          <a:spcPct val="0"/>
                        </a:spcBef>
                      </a:pPr>
                      <a:r>
                        <a:rPr lang="pl-PL" sz="2400" u="none" strike="noStrike" noProof="0" dirty="0">
                          <a:solidFill>
                            <a:srgbClr val="000000"/>
                          </a:solidFill>
                          <a:latin typeface="Open Sans"/>
                          <a:ea typeface="Open Sans"/>
                          <a:cs typeface="Open Sans"/>
                          <a:sym typeface="Open Sans"/>
                        </a:rPr>
                        <a:t>Przygotuj się do nagrania (audio) i poinformuj o tym swojego rozmówcę. Przed spotkaniem przekaż partnerowi formularz zgody na wywiad (str. 9), aby zaznajomić go z metodą wykorzystania treści wywiadu. </a:t>
                      </a:r>
                      <a:endParaRPr lang="pl-PL" sz="2400" noProof="0" dirty="0"/>
                    </a:p>
                  </a:txBody>
                  <a:tcPr marT="91440" marB="91440">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0458">
                <a:tc gridSpan="2">
                  <a:txBody>
                    <a:bodyPr/>
                    <a:lstStyle/>
                    <a:p>
                      <a:pPr marL="0" lvl="0" indent="0" algn="l">
                        <a:lnSpc>
                          <a:spcPts val="3395"/>
                        </a:lnSpc>
                        <a:spcBef>
                          <a:spcPct val="0"/>
                        </a:spcBef>
                        <a:defRPr/>
                      </a:pPr>
                      <a:r>
                        <a:rPr lang="pl-PL" sz="2400" b="1" u="none" strike="noStrike" noProof="0" dirty="0">
                          <a:solidFill>
                            <a:srgbClr val="FFFFFF"/>
                          </a:solidFill>
                          <a:latin typeface="Open Sans Bold"/>
                          <a:ea typeface="Open Sans Bold"/>
                          <a:cs typeface="Open Sans Bold"/>
                          <a:sym typeface="Open Sans Bold"/>
                        </a:rPr>
                        <a:t>Rozpoczęcie wywiadu</a:t>
                      </a:r>
                      <a:endParaRPr lang="pl-PL" sz="24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hMerge="1">
                  <a:txBody>
                    <a:bodyPr/>
                    <a:lstStyle/>
                    <a:p>
                      <a:endParaRPr lang="pl-PL"/>
                    </a:p>
                  </a:txBody>
                  <a:tcPr/>
                </a:tc>
                <a:extLst>
                  <a:ext uri="{0D108BD9-81ED-4DB2-BD59-A6C34878D82A}">
                    <a16:rowId xmlns:a16="http://schemas.microsoft.com/office/drawing/2014/main" val="10002"/>
                  </a:ext>
                </a:extLst>
              </a:tr>
              <a:tr h="4475210">
                <a:tc>
                  <a:txBody>
                    <a:bodyPr/>
                    <a:lstStyle/>
                    <a:p>
                      <a:pPr marL="0" lvl="0" indent="0" algn="l">
                        <a:lnSpc>
                          <a:spcPts val="3664"/>
                        </a:lnSpc>
                        <a:spcBef>
                          <a:spcPct val="0"/>
                        </a:spcBef>
                        <a:defRPr/>
                      </a:pPr>
                      <a:r>
                        <a:rPr lang="pl-PL" sz="2400" u="none" strike="noStrike" noProof="0" dirty="0">
                          <a:solidFill>
                            <a:srgbClr val="000000"/>
                          </a:solidFill>
                          <a:latin typeface="Open Sans"/>
                          <a:ea typeface="Open Sans"/>
                          <a:cs typeface="Open Sans"/>
                          <a:sym typeface="Open Sans"/>
                        </a:rPr>
                        <a:t>Utwórz scenariusz </a:t>
                      </a:r>
                      <a:endParaRPr lang="pl-PL" sz="2400" noProof="0" dirty="0"/>
                    </a:p>
                  </a:txBody>
                  <a:tcPr marT="91440" marB="91440">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395"/>
                        </a:lnSpc>
                        <a:spcBef>
                          <a:spcPct val="0"/>
                        </a:spcBef>
                        <a:defRPr/>
                      </a:pPr>
                      <a:r>
                        <a:rPr lang="pl-PL" sz="2400" u="none" strike="noStrike" noProof="0" dirty="0">
                          <a:solidFill>
                            <a:srgbClr val="000000"/>
                          </a:solidFill>
                          <a:latin typeface="Open Sans"/>
                          <a:ea typeface="Open Sans"/>
                          <a:cs typeface="Open Sans"/>
                          <a:sym typeface="Open Sans"/>
                        </a:rPr>
                        <a:t>Rozpocznij od zwięzłego wprowadzenia do zajęć, kursu lub warsztatu oraz wyjaśnienia dotyczącego zgody na przeprowadzenie wywiadu, jeśli jest to wymagane. Upewnij się, że zgoda zostanie podpisana przed lub po wywiadzie. </a:t>
                      </a:r>
                      <a:endParaRPr lang="pl-PL" sz="2400" noProof="0" dirty="0"/>
                    </a:p>
                    <a:p>
                      <a:pPr marL="0" lvl="0" indent="0" algn="just">
                        <a:lnSpc>
                          <a:spcPts val="3395"/>
                        </a:lnSpc>
                        <a:spcBef>
                          <a:spcPct val="0"/>
                        </a:spcBef>
                      </a:pPr>
                      <a:endParaRPr lang="pl-PL" sz="2400" noProof="0" dirty="0"/>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Ważne jest, aby nie rozpoczynać wywiadu od ogólnego pytania, takiego jak „Proszę opowiedzieć nam, jak rozpoczął się Państwa projekt”. Zamiast tego należy trzymać się ustalonej struktury, a narracja powinna przebiegać zgodnie z krokami opisanymi poniżej. W tym konkretnym momencie kluczowe jest uchwycenie wszelkich odstających lub wyjątkowych elementów opowieści. </a:t>
                      </a:r>
                      <a:endParaRPr lang="pl-PL" sz="2400" noProof="0" dirty="0"/>
                    </a:p>
                  </a:txBody>
                  <a:tcPr marT="91440" marB="91440">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3"/>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3"/>
              <a:stretch>
                <a:fillRect l="-725137" t="-34723" r="-70281" b="-306550"/>
              </a:stretch>
            </a:blipFill>
          </p:spPr>
          <p:txBody>
            <a:bodyPr/>
            <a:lstStyle/>
            <a:p>
              <a:endParaRPr lang="pl-PL" noProof="0" dirty="0"/>
            </a:p>
          </p:txBody>
        </p:sp>
      </p:grpSp>
      <p:grpSp>
        <p:nvGrpSpPr>
          <p:cNvPr id="6" name="Group 6"/>
          <p:cNvGrpSpPr/>
          <p:nvPr/>
        </p:nvGrpSpPr>
        <p:grpSpPr>
          <a:xfrm>
            <a:off x="19895825" y="28917593"/>
            <a:ext cx="1054335" cy="1028890"/>
            <a:chOff x="0" y="0"/>
            <a:chExt cx="1405780" cy="1371853"/>
          </a:xfrm>
        </p:grpSpPr>
        <p:sp>
          <p:nvSpPr>
            <p:cNvPr id="7" name="Freeform 7"/>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8" name="TextBox 8"/>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7</a:t>
              </a:r>
            </a:p>
          </p:txBody>
        </p:sp>
      </p:grpSp>
      <p:sp>
        <p:nvSpPr>
          <p:cNvPr id="9" name="Freeform 9"/>
          <p:cNvSpPr/>
          <p:nvPr/>
        </p:nvSpPr>
        <p:spPr>
          <a:xfrm>
            <a:off x="12711585" y="-9972521"/>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noProof="0" dirty="0"/>
          </a:p>
        </p:txBody>
      </p:sp>
      <p:grpSp>
        <p:nvGrpSpPr>
          <p:cNvPr id="10" name="Group 10"/>
          <p:cNvGrpSpPr/>
          <p:nvPr/>
        </p:nvGrpSpPr>
        <p:grpSpPr>
          <a:xfrm>
            <a:off x="-26416" y="862511"/>
            <a:ext cx="16342248" cy="2620805"/>
            <a:chOff x="0" y="0"/>
            <a:chExt cx="21789664" cy="3494407"/>
          </a:xfrm>
        </p:grpSpPr>
        <p:sp>
          <p:nvSpPr>
            <p:cNvPr id="11" name="Freeform 11"/>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l-PL" noProof="0" dirty="0"/>
            </a:p>
          </p:txBody>
        </p:sp>
        <p:grpSp>
          <p:nvGrpSpPr>
            <p:cNvPr id="12" name="Group 12"/>
            <p:cNvGrpSpPr/>
            <p:nvPr/>
          </p:nvGrpSpPr>
          <p:grpSpPr>
            <a:xfrm>
              <a:off x="0" y="0"/>
              <a:ext cx="21789664" cy="4056477"/>
              <a:chOff x="0" y="0"/>
              <a:chExt cx="21789664" cy="4056477"/>
            </a:xfrm>
          </p:grpSpPr>
          <p:sp>
            <p:nvSpPr>
              <p:cNvPr id="13" name="Freeform 13"/>
              <p:cNvSpPr/>
              <p:nvPr/>
            </p:nvSpPr>
            <p:spPr>
              <a:xfrm>
                <a:off x="0" y="0"/>
                <a:ext cx="21789665" cy="4056477"/>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4" name="TextBox 14"/>
              <p:cNvSpPr txBox="1"/>
              <p:nvPr/>
            </p:nvSpPr>
            <p:spPr>
              <a:xfrm>
                <a:off x="0" y="-57150"/>
                <a:ext cx="21789664" cy="4113627"/>
              </a:xfrm>
              <a:prstGeom prst="rect">
                <a:avLst/>
              </a:prstGeom>
            </p:spPr>
            <p:txBody>
              <a:bodyPr lIns="0" tIns="0" rIns="0" bIns="0" rtlCol="0" anchor="ctr"/>
              <a:lstStyle/>
              <a:p>
                <a:pPr marL="0" lvl="0" indent="0" algn="l">
                  <a:lnSpc>
                    <a:spcPts val="10753"/>
                  </a:lnSpc>
                </a:pPr>
                <a:r>
                  <a:rPr lang="pl-PL" sz="7200" b="1" noProof="0" dirty="0">
                    <a:solidFill>
                      <a:srgbClr val="FFFFFF"/>
                    </a:solidFill>
                    <a:latin typeface="Open Sans Bold"/>
                    <a:ea typeface="Open Sans Bold"/>
                    <a:cs typeface="Open Sans Bold"/>
                    <a:sym typeface="Open Sans Bold"/>
                  </a:rPr>
                  <a:t>  BADANIE INNOWACJI W PRAKTYCE</a:t>
                </a:r>
              </a:p>
            </p:txBody>
          </p:sp>
        </p:grpSp>
      </p:grpSp>
      <p:graphicFrame>
        <p:nvGraphicFramePr>
          <p:cNvPr id="15" name="Table 15"/>
          <p:cNvGraphicFramePr>
            <a:graphicFrameLocks noGrp="1"/>
          </p:cNvGraphicFramePr>
          <p:nvPr>
            <p:extLst>
              <p:ext uri="{D42A27DB-BD31-4B8C-83A1-F6EECF244321}">
                <p14:modId xmlns:p14="http://schemas.microsoft.com/office/powerpoint/2010/main" val="3225305782"/>
              </p:ext>
            </p:extLst>
          </p:nvPr>
        </p:nvGraphicFramePr>
        <p:xfrm>
          <a:off x="1114077" y="4420369"/>
          <a:ext cx="17890207" cy="24931305"/>
        </p:xfrm>
        <a:graphic>
          <a:graphicData uri="http://schemas.openxmlformats.org/drawingml/2006/table">
            <a:tbl>
              <a:tblPr/>
              <a:tblGrid>
                <a:gridCol w="3731292">
                  <a:extLst>
                    <a:ext uri="{9D8B030D-6E8A-4147-A177-3AD203B41FA5}">
                      <a16:colId xmlns:a16="http://schemas.microsoft.com/office/drawing/2014/main" val="20000"/>
                    </a:ext>
                  </a:extLst>
                </a:gridCol>
                <a:gridCol w="14158915">
                  <a:extLst>
                    <a:ext uri="{9D8B030D-6E8A-4147-A177-3AD203B41FA5}">
                      <a16:colId xmlns:a16="http://schemas.microsoft.com/office/drawing/2014/main" val="20001"/>
                    </a:ext>
                  </a:extLst>
                </a:gridCol>
              </a:tblGrid>
              <a:tr h="656973">
                <a:tc gridSpan="2">
                  <a:txBody>
                    <a:bodyPr/>
                    <a:lstStyle/>
                    <a:p>
                      <a:pPr marL="0" lvl="0" indent="0" algn="l">
                        <a:lnSpc>
                          <a:spcPts val="3664"/>
                        </a:lnSpc>
                        <a:spcBef>
                          <a:spcPct val="0"/>
                        </a:spcBef>
                        <a:defRPr/>
                      </a:pPr>
                      <a:r>
                        <a:rPr lang="pl-PL" sz="2800" b="1" u="none" strike="noStrike" noProof="0" dirty="0">
                          <a:solidFill>
                            <a:srgbClr val="000000"/>
                          </a:solidFill>
                          <a:latin typeface="Open Sans Bold"/>
                          <a:ea typeface="Open Sans Bold"/>
                          <a:cs typeface="Open Sans Bold"/>
                          <a:sym typeface="Open Sans Bold"/>
                        </a:rPr>
                        <a:t>Pytania do wywiadu</a:t>
                      </a:r>
                      <a:endParaRPr lang="pl-PL" sz="105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hMerge="1">
                  <a:txBody>
                    <a:bodyPr/>
                    <a:lstStyle/>
                    <a:p>
                      <a:pPr marL="0" lvl="0" indent="0" algn="l">
                        <a:lnSpc>
                          <a:spcPts val="3664"/>
                        </a:lnSpc>
                        <a:spcBef>
                          <a:spcPct val="0"/>
                        </a:spcBef>
                        <a:defRPr/>
                      </a:pPr>
                      <a:r>
                        <a:rPr lang="en-US" sz="2829" b="1" u="none" strike="noStrike">
                          <a:solidFill>
                            <a:srgbClr val="000000"/>
                          </a:solidFill>
                          <a:latin typeface="Open Sans Bold"/>
                          <a:ea typeface="Open Sans Bold"/>
                          <a:cs typeface="Open Sans Bold"/>
                          <a:sym typeface="Open Sans Bold"/>
                        </a:rPr>
                        <a:t>Pytania do rozmowy kwalifikacyjnej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extLst>
                  <a:ext uri="{0D108BD9-81ED-4DB2-BD59-A6C34878D82A}">
                    <a16:rowId xmlns:a16="http://schemas.microsoft.com/office/drawing/2014/main" val="10000"/>
                  </a:ext>
                </a:extLst>
              </a:tr>
              <a:tr h="3983955">
                <a:tc>
                  <a:txBody>
                    <a:bodyPr/>
                    <a:lstStyle/>
                    <a:p>
                      <a:pPr marL="0" lvl="0" indent="0" algn="l">
                        <a:lnSpc>
                          <a:spcPts val="3664"/>
                        </a:lnSpc>
                        <a:spcBef>
                          <a:spcPct val="0"/>
                        </a:spcBef>
                        <a:defRPr/>
                      </a:pPr>
                      <a:r>
                        <a:rPr lang="pl-PL" sz="2400" b="1" i="0" kern="1200" noProof="0" dirty="0">
                          <a:solidFill>
                            <a:schemeClr val="tx1"/>
                          </a:solidFill>
                          <a:effectLst/>
                          <a:latin typeface="Calibri" panose="020F0502020204030204" pitchFamily="34" charset="0"/>
                          <a:ea typeface="+mn-ea"/>
                          <a:cs typeface="+mn-cs"/>
                          <a:sym typeface="Open Sans Bold"/>
                        </a:rPr>
                        <a:t>Ogólna działalność </a:t>
                      </a:r>
                      <a:r>
                        <a:rPr lang="pl-PL" sz="2400" b="0" i="0" kern="1200" noProof="0" dirty="0">
                          <a:solidFill>
                            <a:schemeClr val="tx1"/>
                          </a:solidFill>
                          <a:effectLst/>
                          <a:latin typeface="Calibri" panose="020F0502020204030204" pitchFamily="34" charset="0"/>
                          <a:ea typeface="+mn-ea"/>
                          <a:cs typeface="+mn-cs"/>
                          <a:sym typeface="Open Sans Bold"/>
                        </a:rPr>
                        <a:t>w obszarze logistyki, transportu oraz zarządzania łańcuchem dostaw. </a:t>
                      </a:r>
                      <a:endParaRPr lang="pl-PL" sz="2400" b="0" i="0" kern="1200" noProof="0" dirty="0">
                        <a:solidFill>
                          <a:schemeClr val="tx1"/>
                        </a:solidFill>
                        <a:effectLst/>
                        <a:latin typeface="Calibri" panose="020F0502020204030204" pitchFamily="34" charset="0"/>
                        <a:ea typeface="+mn-ea"/>
                        <a:cs typeface="+mn-cs"/>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664"/>
                        </a:lnSpc>
                        <a:spcBef>
                          <a:spcPct val="0"/>
                        </a:spcBef>
                        <a:defRPr/>
                      </a:pPr>
                      <a:r>
                        <a:rPr lang="pl-PL" sz="2400" b="0" i="0" kern="1200" noProof="0" dirty="0">
                          <a:solidFill>
                            <a:schemeClr val="tx1"/>
                          </a:solidFill>
                          <a:effectLst/>
                          <a:latin typeface="Calibri" panose="020F0502020204030204" pitchFamily="34" charset="0"/>
                          <a:ea typeface="+mn-ea"/>
                          <a:cs typeface="+mn-cs"/>
                          <a:sym typeface="Open Sans"/>
                        </a:rPr>
                        <a:t>Możesz pominąć tę część, jeśli znasz firmę lub jeśli przed wywiadem zdobyłeś już informacje z zewnętrznych źródeł. Możesz także zadać niektóre z poniższych pytań, aby uzupełnić posiadane informacje. </a:t>
                      </a:r>
                      <a:endParaRPr lang="pl-PL" sz="2400" b="0" i="0" kern="1200" noProof="0" dirty="0">
                        <a:solidFill>
                          <a:schemeClr val="tx1"/>
                        </a:solidFill>
                        <a:effectLst/>
                        <a:latin typeface="Calibri" panose="020F0502020204030204" pitchFamily="34" charset="0"/>
                        <a:ea typeface="+mn-ea"/>
                        <a:cs typeface="+mn-cs"/>
                      </a:endParaRPr>
                    </a:p>
                    <a:p>
                      <a:pPr marL="966108" lvl="1" indent="-483054" algn="just">
                        <a:lnSpc>
                          <a:spcPts val="3664"/>
                        </a:lnSpc>
                        <a:spcBef>
                          <a:spcPct val="0"/>
                        </a:spcBef>
                        <a:buFont typeface="Arial"/>
                        <a:buChar char="•"/>
                      </a:pPr>
                      <a:r>
                        <a:rPr lang="pl-PL" sz="2400" b="1" i="1" kern="1200" noProof="0" dirty="0">
                          <a:solidFill>
                            <a:schemeClr val="tx1"/>
                          </a:solidFill>
                          <a:effectLst/>
                          <a:latin typeface="Calibri" panose="020F0502020204030204" pitchFamily="34" charset="0"/>
                          <a:ea typeface="+mn-ea"/>
                          <a:cs typeface="+mn-cs"/>
                          <a:sym typeface="Open Sans Bold Italics"/>
                        </a:rPr>
                        <a:t>Kiedy i gdzie została utworzona firma? </a:t>
                      </a:r>
                    </a:p>
                    <a:p>
                      <a:pPr marL="966108" lvl="1" indent="-483054" algn="just">
                        <a:lnSpc>
                          <a:spcPts val="3664"/>
                        </a:lnSpc>
                        <a:spcBef>
                          <a:spcPct val="0"/>
                        </a:spcBef>
                        <a:buFont typeface="Arial"/>
                        <a:buChar char="•"/>
                      </a:pPr>
                      <a:r>
                        <a:rPr lang="pl-PL" sz="2400" b="1" i="1" kern="1200" noProof="0" dirty="0">
                          <a:solidFill>
                            <a:schemeClr val="tx1"/>
                          </a:solidFill>
                          <a:effectLst/>
                          <a:latin typeface="Calibri" panose="020F0502020204030204" pitchFamily="34" charset="0"/>
                          <a:ea typeface="+mn-ea"/>
                          <a:cs typeface="+mn-cs"/>
                          <a:sym typeface="Open Sans Bold Italics"/>
                        </a:rPr>
                        <a:t>Jakie są główne obszary działalności firmy? </a:t>
                      </a:r>
                    </a:p>
                    <a:p>
                      <a:pPr marL="966108" lvl="1" indent="-483054" algn="just">
                        <a:lnSpc>
                          <a:spcPts val="3664"/>
                        </a:lnSpc>
                        <a:spcBef>
                          <a:spcPct val="0"/>
                        </a:spcBef>
                        <a:buFont typeface="Arial"/>
                        <a:buChar char="•"/>
                      </a:pPr>
                      <a:r>
                        <a:rPr lang="pl-PL" sz="2400" b="1" i="1" kern="1200" noProof="0" dirty="0">
                          <a:solidFill>
                            <a:schemeClr val="tx1"/>
                          </a:solidFill>
                          <a:effectLst/>
                          <a:latin typeface="Calibri" panose="020F0502020204030204" pitchFamily="34" charset="0"/>
                          <a:ea typeface="+mn-ea"/>
                          <a:cs typeface="+mn-cs"/>
                          <a:sym typeface="Open Sans Bold Italics"/>
                        </a:rPr>
                        <a:t>Jakie są kluczowe rynki? </a:t>
                      </a:r>
                    </a:p>
                    <a:p>
                      <a:pPr marL="966108" lvl="1" indent="-483054" algn="just">
                        <a:lnSpc>
                          <a:spcPts val="3664"/>
                        </a:lnSpc>
                        <a:spcBef>
                          <a:spcPct val="0"/>
                        </a:spcBef>
                        <a:buFont typeface="Arial"/>
                        <a:buChar char="•"/>
                      </a:pPr>
                      <a:r>
                        <a:rPr lang="pl-PL" sz="2400" b="1" i="1" kern="1200" noProof="0" dirty="0">
                          <a:solidFill>
                            <a:schemeClr val="tx1"/>
                          </a:solidFill>
                          <a:effectLst/>
                          <a:latin typeface="Calibri" panose="020F0502020204030204" pitchFamily="34" charset="0"/>
                          <a:ea typeface="+mn-ea"/>
                          <a:cs typeface="+mn-cs"/>
                          <a:sym typeface="Open Sans Bold Italics"/>
                        </a:rPr>
                        <a:t>Ilu pracowników zatrudnia firma i jaki jest ich wkład w jej działalność?</a:t>
                      </a:r>
                    </a:p>
                    <a:p>
                      <a:pPr marL="966108" lvl="1" indent="-483054" algn="just">
                        <a:lnSpc>
                          <a:spcPts val="3664"/>
                        </a:lnSpc>
                        <a:spcBef>
                          <a:spcPct val="0"/>
                        </a:spcBef>
                        <a:buFont typeface="Arial"/>
                        <a:buChar char="•"/>
                      </a:pPr>
                      <a:r>
                        <a:rPr lang="pl-PL" sz="2400" b="1" i="1" kern="1200" noProof="0" dirty="0">
                          <a:solidFill>
                            <a:schemeClr val="tx1"/>
                          </a:solidFill>
                          <a:effectLst/>
                          <a:latin typeface="Calibri" panose="020F0502020204030204" pitchFamily="34" charset="0"/>
                          <a:ea typeface="+mn-ea"/>
                          <a:cs typeface="+mn-cs"/>
                          <a:sym typeface="Open Sans Bold Italics"/>
                        </a:rPr>
                        <a:t>Jakie działania logistyczne realizuje firma? </a:t>
                      </a:r>
                    </a:p>
                    <a:p>
                      <a:pPr marL="966108" lvl="1" indent="-483054" algn="just">
                        <a:lnSpc>
                          <a:spcPts val="3664"/>
                        </a:lnSpc>
                        <a:spcBef>
                          <a:spcPct val="0"/>
                        </a:spcBef>
                        <a:buFont typeface="Arial"/>
                        <a:buChar char="•"/>
                      </a:pPr>
                      <a:r>
                        <a:rPr lang="pl-PL" sz="2400" b="1" i="1" kern="1200" noProof="0" dirty="0">
                          <a:solidFill>
                            <a:schemeClr val="tx1"/>
                          </a:solidFill>
                          <a:effectLst/>
                          <a:latin typeface="Calibri" panose="020F0502020204030204" pitchFamily="34" charset="0"/>
                          <a:ea typeface="+mn-ea"/>
                          <a:cs typeface="+mn-cs"/>
                          <a:sym typeface="Open Sans Bold Italics"/>
                        </a:rPr>
                        <a:t>Kim są klienci?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5557">
                <a:tc>
                  <a:txBody>
                    <a:bodyPr/>
                    <a:lstStyle/>
                    <a:p>
                      <a:pPr marL="0" lvl="0" indent="0" algn="l">
                        <a:lnSpc>
                          <a:spcPts val="3664"/>
                        </a:lnSpc>
                        <a:spcBef>
                          <a:spcPct val="0"/>
                        </a:spcBef>
                        <a:defRPr/>
                      </a:pPr>
                      <a:r>
                        <a:rPr lang="pl-PL" sz="2400" b="0" i="0" kern="1200" noProof="0" dirty="0">
                          <a:solidFill>
                            <a:schemeClr val="tx1"/>
                          </a:solidFill>
                          <a:effectLst/>
                          <a:latin typeface="Calibri" panose="020F0502020204030204" pitchFamily="34" charset="0"/>
                          <a:ea typeface="+mn-ea"/>
                          <a:cs typeface="+mn-cs"/>
                          <a:sym typeface="Open Sans Bold"/>
                        </a:rPr>
                        <a:t>Informacje dotyczące </a:t>
                      </a:r>
                      <a:r>
                        <a:rPr lang="pl-PL" sz="2400" b="1" i="0" kern="1200" noProof="0" dirty="0">
                          <a:solidFill>
                            <a:schemeClr val="tx1"/>
                          </a:solidFill>
                          <a:effectLst/>
                          <a:latin typeface="Calibri" panose="020F0502020204030204" pitchFamily="34" charset="0"/>
                          <a:ea typeface="+mn-ea"/>
                          <a:cs typeface="+mn-cs"/>
                          <a:sym typeface="Open Sans Bold"/>
                        </a:rPr>
                        <a:t>projektów innowacyjnych </a:t>
                      </a:r>
                      <a:endParaRPr lang="pl-PL" sz="2400" b="1" i="0" kern="1200" noProof="0" dirty="0">
                        <a:solidFill>
                          <a:schemeClr val="tx1"/>
                        </a:solidFill>
                        <a:effectLst/>
                        <a:latin typeface="Calibri" panose="020F0502020204030204" pitchFamily="34" charset="0"/>
                        <a:ea typeface="+mn-ea"/>
                        <a:cs typeface="+mn-cs"/>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FFFFF"/>
                    </a:solidFill>
                  </a:tcPr>
                </a:tc>
                <a:tc>
                  <a:txBody>
                    <a:bodyPr/>
                    <a:lstStyle/>
                    <a:p>
                      <a:pPr marL="0" lvl="0" indent="0" algn="just">
                        <a:lnSpc>
                          <a:spcPts val="3664"/>
                        </a:lnSpc>
                        <a:spcBef>
                          <a:spcPct val="0"/>
                        </a:spcBef>
                        <a:defRPr/>
                      </a:pPr>
                      <a:r>
                        <a:rPr lang="pl-PL" sz="2400" b="1" i="1" kern="1200" noProof="0" dirty="0">
                          <a:solidFill>
                            <a:schemeClr val="tx1"/>
                          </a:solidFill>
                          <a:effectLst/>
                          <a:latin typeface="Calibri" panose="020F0502020204030204" pitchFamily="34" charset="0"/>
                          <a:ea typeface="+mn-ea"/>
                          <a:cs typeface="+mn-cs"/>
                          <a:sym typeface="Open Sans Bold Italics"/>
                        </a:rPr>
                        <a:t>Czy w ostatnim czasie wprowadziłeś innowacyjne rozwiązania w swojej organizacji? Czy mógłbyś krótko opisać, na czym one polegały? </a:t>
                      </a:r>
                      <a:endParaRPr lang="pl-PL" sz="2400" b="1" i="1" kern="1200" noProof="0" dirty="0">
                        <a:solidFill>
                          <a:schemeClr val="tx1"/>
                        </a:solidFill>
                        <a:effectLst/>
                        <a:latin typeface="Calibri" panose="020F0502020204030204" pitchFamily="34" charset="0"/>
                        <a:ea typeface="+mn-ea"/>
                        <a:cs typeface="+mn-cs"/>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026869">
                <a:tc>
                  <a:txBody>
                    <a:bodyPr/>
                    <a:lstStyle/>
                    <a:p>
                      <a:pPr marL="0" lvl="0" indent="0" algn="l">
                        <a:lnSpc>
                          <a:spcPts val="3664"/>
                        </a:lnSpc>
                        <a:spcBef>
                          <a:spcPct val="0"/>
                        </a:spcBef>
                        <a:defRPr/>
                      </a:pPr>
                      <a:r>
                        <a:rPr lang="pl-PL" sz="2400" b="0" i="0" kern="1200" noProof="0" dirty="0">
                          <a:solidFill>
                            <a:schemeClr val="tx1"/>
                          </a:solidFill>
                          <a:effectLst/>
                          <a:latin typeface="Calibri" panose="020F0502020204030204" pitchFamily="34" charset="0"/>
                          <a:ea typeface="+mn-ea"/>
                          <a:cs typeface="+mn-cs"/>
                          <a:sym typeface="Open Sans"/>
                        </a:rPr>
                        <a:t>Informacje dotyczące </a:t>
                      </a:r>
                      <a:r>
                        <a:rPr lang="pl-PL" sz="2400" b="1" i="0" kern="1200" noProof="0" dirty="0">
                          <a:solidFill>
                            <a:schemeClr val="tx1"/>
                          </a:solidFill>
                          <a:effectLst/>
                          <a:latin typeface="Calibri" panose="020F0502020204030204" pitchFamily="34" charset="0"/>
                          <a:ea typeface="+mn-ea"/>
                          <a:cs typeface="+mn-cs"/>
                          <a:sym typeface="Open Sans"/>
                        </a:rPr>
                        <a:t>wybranych projektów innowacyjnych </a:t>
                      </a:r>
                      <a:r>
                        <a:rPr lang="pl-PL" sz="2400" b="0" i="0" kern="1200" noProof="0" dirty="0">
                          <a:solidFill>
                            <a:schemeClr val="tx1"/>
                          </a:solidFill>
                          <a:effectLst/>
                          <a:latin typeface="Calibri" panose="020F0502020204030204" pitchFamily="34" charset="0"/>
                          <a:ea typeface="+mn-ea"/>
                          <a:cs typeface="+mn-cs"/>
                          <a:sym typeface="Open Sans"/>
                        </a:rPr>
                        <a:t>(w tym miejscu należy szczególnie omówić kluczowe innowacje, najnowsze osiągnięcia oraz innowacje koncentrujące się na Celach Zrównoważonego Rozwoju) </a:t>
                      </a:r>
                      <a:endParaRPr lang="pl-PL" sz="2400" b="0" i="0" kern="1200" noProof="0" dirty="0">
                        <a:solidFill>
                          <a:schemeClr val="tx1"/>
                        </a:solidFill>
                        <a:effectLst/>
                        <a:latin typeface="Calibri" panose="020F0502020204030204" pitchFamily="34" charset="0"/>
                        <a:ea typeface="+mn-ea"/>
                        <a:cs typeface="+mn-cs"/>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664"/>
                        </a:lnSpc>
                        <a:spcBef>
                          <a:spcPct val="0"/>
                        </a:spcBef>
                        <a:defRPr/>
                      </a:pPr>
                      <a:r>
                        <a:rPr lang="pl-PL" sz="2400" b="1" i="1" kern="1200" noProof="0" dirty="0">
                          <a:solidFill>
                            <a:schemeClr val="tx1"/>
                          </a:solidFill>
                          <a:effectLst/>
                          <a:latin typeface="Calibri" panose="020F0502020204030204" pitchFamily="34" charset="0"/>
                          <a:ea typeface="+mn-ea"/>
                          <a:cs typeface="+mn-cs"/>
                          <a:sym typeface="Open Sans Bold Italics"/>
                        </a:rPr>
                        <a:t>Jakie kluczowe potrzeby lub wymagania biznesowe skłoniły Twoją firmę do podjęcia projektu [nazwa/opis projektu]? </a:t>
                      </a:r>
                      <a:endParaRPr lang="pl-PL" sz="2400" b="1" i="1" kern="1200" noProof="0" dirty="0">
                        <a:solidFill>
                          <a:schemeClr val="tx1"/>
                        </a:solidFill>
                        <a:effectLst/>
                        <a:latin typeface="Calibri" panose="020F0502020204030204" pitchFamily="34" charset="0"/>
                        <a:ea typeface="+mn-ea"/>
                        <a:cs typeface="+mn-cs"/>
                      </a:endParaRPr>
                    </a:p>
                    <a:p>
                      <a:pPr marL="0" lvl="0" indent="0" algn="just">
                        <a:lnSpc>
                          <a:spcPts val="3664"/>
                        </a:lnSpc>
                        <a:spcBef>
                          <a:spcPct val="0"/>
                        </a:spcBef>
                      </a:pPr>
                      <a:endParaRPr lang="pl-PL" sz="2400" b="0" i="0" kern="1200" noProof="0" dirty="0">
                        <a:solidFill>
                          <a:schemeClr val="tx1"/>
                        </a:solidFill>
                        <a:effectLst/>
                        <a:latin typeface="Calibri" panose="020F0502020204030204" pitchFamily="34" charset="0"/>
                        <a:ea typeface="+mn-ea"/>
                        <a:cs typeface="+mn-cs"/>
                      </a:endParaRPr>
                    </a:p>
                    <a:p>
                      <a:pPr marL="0" lvl="0" indent="0" algn="just">
                        <a:lnSpc>
                          <a:spcPts val="3664"/>
                        </a:lnSpc>
                        <a:spcBef>
                          <a:spcPct val="0"/>
                        </a:spcBef>
                      </a:pPr>
                      <a:r>
                        <a:rPr lang="pl-PL" sz="2400" b="0" i="0" kern="1200" noProof="0" dirty="0">
                          <a:solidFill>
                            <a:schemeClr val="tx1"/>
                          </a:solidFill>
                          <a:effectLst/>
                          <a:latin typeface="Calibri" panose="020F0502020204030204" pitchFamily="34" charset="0"/>
                          <a:ea typeface="+mn-ea"/>
                          <a:cs typeface="+mn-cs"/>
                          <a:sym typeface="Open Sans"/>
                        </a:rPr>
                        <a:t>Oto kilka możliwych odpowiedzi: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Optymalizacja wewnętrzna oraz redukcja kosztów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Presja ze strony klientów (zewnętrznych lub wewnętrznych)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Przewyższaj konkurencję w adaptacji do innowacji technologicznych.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Gotowość do adaptacji do najnowszych trendów w obszarze zrównoważonego rozwoju społecznego i środowiskowego oraz regulacji prawnych skoncentrowanych na ochronie środowiska. </a:t>
                      </a:r>
                    </a:p>
                    <a:p>
                      <a:pPr marL="966108" lvl="1" indent="-483054" algn="just">
                        <a:lnSpc>
                          <a:spcPts val="3664"/>
                        </a:lnSpc>
                        <a:spcBef>
                          <a:spcPct val="0"/>
                        </a:spcBef>
                      </a:pPr>
                      <a:r>
                        <a:rPr lang="pl-PL" sz="2400" b="0" i="0" kern="1200" noProof="0" dirty="0">
                          <a:solidFill>
                            <a:schemeClr val="tx1"/>
                          </a:solidFill>
                          <a:effectLst/>
                          <a:latin typeface="Calibri" panose="020F0502020204030204" pitchFamily="34" charset="0"/>
                          <a:ea typeface="+mn-ea"/>
                          <a:cs typeface="+mn-cs"/>
                          <a:sym typeface="Open Sans"/>
                        </a:rPr>
                        <a:t>Jeśli kwestia zgodności ze zrównoważonym rozwojem budzi Twoje wątpliwości, rozważ zgłębienie tematu i zbadanie, w jakim stopniu realizowane są Cele Zrównoważonego Rozwoju. </a:t>
                      </a:r>
                    </a:p>
                    <a:p>
                      <a:pPr marL="966108" lvl="1" indent="-483054" algn="just">
                        <a:lnSpc>
                          <a:spcPts val="3664"/>
                        </a:lnSpc>
                        <a:spcBef>
                          <a:spcPct val="0"/>
                        </a:spcBef>
                      </a:pPr>
                      <a:endParaRPr lang="pl-PL" sz="2400" b="0" i="0" kern="1200" noProof="0" dirty="0">
                        <a:solidFill>
                          <a:schemeClr val="tx1"/>
                        </a:solidFill>
                        <a:effectLst/>
                        <a:latin typeface="Calibri" panose="020F0502020204030204" pitchFamily="34" charset="0"/>
                        <a:ea typeface="+mn-ea"/>
                        <a:cs typeface="+mn-cs"/>
                        <a:sym typeface="Open Sans"/>
                      </a:endParaRPr>
                    </a:p>
                    <a:p>
                      <a:pPr marL="966108" lvl="1" indent="-483054" algn="just">
                        <a:lnSpc>
                          <a:spcPts val="3664"/>
                        </a:lnSpc>
                        <a:spcBef>
                          <a:spcPct val="0"/>
                        </a:spcBef>
                      </a:pPr>
                      <a:r>
                        <a:rPr lang="pl-PL" sz="2400" b="0" i="0" kern="1200" noProof="0" dirty="0">
                          <a:solidFill>
                            <a:schemeClr val="tx1"/>
                          </a:solidFill>
                          <a:effectLst/>
                          <a:latin typeface="Calibri" panose="020F0502020204030204" pitchFamily="34" charset="0"/>
                          <a:ea typeface="+mn-ea"/>
                          <a:cs typeface="+mn-cs"/>
                          <a:sym typeface="Open Sans"/>
                        </a:rPr>
                        <a:t>Dodatkowo: </a:t>
                      </a:r>
                    </a:p>
                    <a:p>
                      <a:pPr marL="966108" lvl="1" indent="-483054" algn="just">
                        <a:lnSpc>
                          <a:spcPts val="3664"/>
                        </a:lnSpc>
                        <a:spcBef>
                          <a:spcPct val="0"/>
                        </a:spcBef>
                      </a:pPr>
                      <a:r>
                        <a:rPr lang="pl-PL" sz="2400" b="1" i="1" kern="1200" noProof="0" dirty="0">
                          <a:solidFill>
                            <a:schemeClr val="tx1"/>
                          </a:solidFill>
                          <a:effectLst/>
                          <a:latin typeface="Calibri" panose="020F0502020204030204" pitchFamily="34" charset="0"/>
                          <a:ea typeface="+mn-ea"/>
                          <a:cs typeface="+mn-cs"/>
                          <a:sym typeface="Open Sans Bold Italics"/>
                        </a:rPr>
                        <a:t>Czy przy podejmowaniu decyzji dotyczących innowacji stosujesz określone kryteria lub wskaźniki, aby ocenić zgodność z celami zrównoważonego rozwoju?  </a:t>
                      </a:r>
                    </a:p>
                    <a:p>
                      <a:pPr marL="966108" lvl="1" indent="-483054" algn="just">
                        <a:lnSpc>
                          <a:spcPts val="3664"/>
                        </a:lnSpc>
                        <a:spcBef>
                          <a:spcPct val="0"/>
                        </a:spcBef>
                      </a:pPr>
                      <a:r>
                        <a:rPr lang="pl-PL" sz="2400" b="1" i="1" kern="1200" noProof="0" dirty="0">
                          <a:solidFill>
                            <a:schemeClr val="tx1"/>
                          </a:solidFill>
                          <a:effectLst/>
                          <a:latin typeface="Calibri" panose="020F0502020204030204" pitchFamily="34" charset="0"/>
                          <a:ea typeface="+mn-ea"/>
                          <a:cs typeface="+mn-cs"/>
                          <a:sym typeface="Open Sans Bold Italics"/>
                        </a:rPr>
                        <a:t>Czy istnieją jakieś kryteria lub wskaźniki służące do oceny wpływu na zrównoważony rozwój ex post?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797951">
                <a:tc>
                  <a:txBody>
                    <a:bodyPr/>
                    <a:lstStyle/>
                    <a:p>
                      <a:pPr marL="0" lvl="0" indent="0" algn="l">
                        <a:lnSpc>
                          <a:spcPts val="3664"/>
                        </a:lnSpc>
                        <a:spcBef>
                          <a:spcPct val="0"/>
                        </a:spcBef>
                        <a:defRPr/>
                      </a:pPr>
                      <a:r>
                        <a:rPr lang="pl-PL" sz="2400" b="1" i="0" kern="1200" noProof="0" dirty="0">
                          <a:solidFill>
                            <a:schemeClr val="tx1"/>
                          </a:solidFill>
                          <a:effectLst/>
                          <a:latin typeface="Calibri" panose="020F0502020204030204" pitchFamily="34" charset="0"/>
                          <a:ea typeface="+mn-ea"/>
                          <a:cs typeface="+mn-cs"/>
                          <a:sym typeface="Open Sans Bold"/>
                        </a:rPr>
                        <a:t>Etap 1: </a:t>
                      </a:r>
                      <a:r>
                        <a:rPr lang="pl-PL" sz="2400" b="0" i="0" kern="1200" noProof="0" dirty="0">
                          <a:solidFill>
                            <a:schemeClr val="tx1"/>
                          </a:solidFill>
                          <a:effectLst/>
                          <a:latin typeface="Calibri" panose="020F0502020204030204" pitchFamily="34" charset="0"/>
                          <a:ea typeface="+mn-ea"/>
                          <a:cs typeface="+mn-cs"/>
                          <a:sym typeface="Open Sans Bold"/>
                        </a:rPr>
                        <a:t>Rozpoznanie możliwości innowacyjnych </a:t>
                      </a:r>
                      <a:endParaRPr lang="pl-PL" sz="2400" b="0" i="0" kern="1200" noProof="0" dirty="0">
                        <a:solidFill>
                          <a:schemeClr val="tx1"/>
                        </a:solidFill>
                        <a:effectLst/>
                        <a:latin typeface="Calibri" panose="020F0502020204030204" pitchFamily="34" charset="0"/>
                        <a:ea typeface="+mn-ea"/>
                        <a:cs typeface="+mn-cs"/>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664"/>
                        </a:lnSpc>
                        <a:spcBef>
                          <a:spcPct val="0"/>
                        </a:spcBef>
                        <a:defRPr/>
                      </a:pPr>
                      <a:r>
                        <a:rPr lang="pl-PL" sz="2400" b="1" i="1" kern="1200" noProof="0" dirty="0">
                          <a:solidFill>
                            <a:schemeClr val="tx1"/>
                          </a:solidFill>
                          <a:effectLst/>
                          <a:latin typeface="Calibri" panose="020F0502020204030204" pitchFamily="34" charset="0"/>
                          <a:ea typeface="+mn-ea"/>
                          <a:cs typeface="+mn-cs"/>
                          <a:sym typeface="Open Sans Bold Italics"/>
                        </a:rPr>
                        <a:t>W jaki sposób najczęściej komunikujesz się z klientami, aby lepiej ich zrozumieć i poznać ich aktualne potrzeby? </a:t>
                      </a:r>
                      <a:endParaRPr lang="pl-PL" sz="2400" b="1" i="1" kern="1200" noProof="0" dirty="0">
                        <a:solidFill>
                          <a:schemeClr val="tx1"/>
                        </a:solidFill>
                        <a:effectLst/>
                        <a:latin typeface="Calibri" panose="020F0502020204030204" pitchFamily="34" charset="0"/>
                        <a:ea typeface="+mn-ea"/>
                        <a:cs typeface="+mn-cs"/>
                      </a:endParaRPr>
                    </a:p>
                    <a:p>
                      <a:pPr marL="0" lvl="0" indent="0" algn="just">
                        <a:lnSpc>
                          <a:spcPts val="3664"/>
                        </a:lnSpc>
                        <a:spcBef>
                          <a:spcPct val="0"/>
                        </a:spcBef>
                      </a:pPr>
                      <a:endParaRPr lang="pl-PL" sz="2400" b="0" i="0" kern="1200" noProof="0" dirty="0">
                        <a:solidFill>
                          <a:schemeClr val="tx1"/>
                        </a:solidFill>
                        <a:effectLst/>
                        <a:latin typeface="Calibri" panose="020F0502020204030204" pitchFamily="34" charset="0"/>
                        <a:ea typeface="+mn-ea"/>
                        <a:cs typeface="+mn-cs"/>
                      </a:endParaRPr>
                    </a:p>
                    <a:p>
                      <a:pPr marL="0" lvl="0" indent="0" algn="just">
                        <a:lnSpc>
                          <a:spcPts val="3664"/>
                        </a:lnSpc>
                        <a:spcBef>
                          <a:spcPct val="0"/>
                        </a:spcBef>
                      </a:pPr>
                      <a:r>
                        <a:rPr lang="pl-PL" sz="2400" b="0" i="0" kern="1200" noProof="0" dirty="0">
                          <a:solidFill>
                            <a:schemeClr val="tx1"/>
                          </a:solidFill>
                          <a:effectLst/>
                          <a:latin typeface="Calibri" panose="020F0502020204030204" pitchFamily="34" charset="0"/>
                          <a:ea typeface="+mn-ea"/>
                          <a:cs typeface="+mn-cs"/>
                          <a:sym typeface="Open Sans"/>
                        </a:rPr>
                        <a:t>Oto kilka możliwych odpowiedzi: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Klienci przekazują firmie swoje wymagania dotyczące usług logistycznych oraz integracji procesów.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Firma organizuje panele klientów oraz rady klientów. (Kluczowi członkowie strategicznie istotnych organizacji klientów są zapraszani do wspólnego spotkania w jednym miejscu, aby omówić kwestie z dostawcą usług logistycznych lub firmą/zespołem dostawcy).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Firma przeprowadza szczegółowe wywiady z poszczególnymi klientami.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Firma organizuje dłuższe wyjazdy integracyjne dla indywidualnych klientów, które obejmują różnorodne elementy wykraczające poza tradycyjne spotkania biznesowe, takie jak zajęcia grupowe, budowanie zespołu oraz aktywności mające na celu zaspokojenie specyficznych potrzeb klienta i zwiększenie zaangażowania.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Firma organizuje wspólne spotkania z klientami, które koncentrują się na planowaniu strategicznym.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Firma zleca przeprowadzanie badań klientów podmiotom zewnętrznym, takim jak kadra naukowa uniwersytetu lub zewnętrzne firmy zajmujące się badaniami rynku.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Firma zbiera informacje na temat zmieniających się potrzeb klientów w obszarze logistyki poprzez udział w spotkaniach, konferencjach branżowych oraz targach. </a:t>
                      </a:r>
                    </a:p>
                    <a:p>
                      <a:pPr marL="966108" lvl="1" indent="-483054" algn="just">
                        <a:lnSpc>
                          <a:spcPts val="3664"/>
                        </a:lnSpc>
                        <a:spcBef>
                          <a:spcPct val="0"/>
                        </a:spcBef>
                        <a:buFont typeface="Arial"/>
                        <a:buChar char="•"/>
                      </a:pPr>
                      <a:r>
                        <a:rPr lang="pl-PL" sz="2400" b="0" i="0" kern="1200" noProof="0" dirty="0">
                          <a:solidFill>
                            <a:schemeClr val="tx1"/>
                          </a:solidFill>
                          <a:effectLst/>
                          <a:latin typeface="Calibri" panose="020F0502020204030204" pitchFamily="34" charset="0"/>
                          <a:ea typeface="+mn-ea"/>
                          <a:cs typeface="+mn-cs"/>
                          <a:sym typeface="Open Sans"/>
                        </a:rPr>
                        <a:t>Firma analizuje zachowania konkurencji, obserwując istotne zmiany, monitorując fuzje i przejęcia oraz przeprowadzając wywiady z nowymi pracownikami konkurencyjnych firm na temat ich wcześniejszych pracodawców.</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3"/>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3"/>
              <a:stretch>
                <a:fillRect l="-725137" t="-34723" r="-70281" b="-306550"/>
              </a:stretch>
            </a:blipFill>
          </p:spPr>
          <p:txBody>
            <a:bodyPr/>
            <a:lstStyle/>
            <a:p>
              <a:endParaRPr lang="pl-PL" noProof="0" dirty="0"/>
            </a:p>
          </p:txBody>
        </p:sp>
      </p:grpSp>
      <p:grpSp>
        <p:nvGrpSpPr>
          <p:cNvPr id="6" name="Group 6"/>
          <p:cNvGrpSpPr/>
          <p:nvPr/>
        </p:nvGrpSpPr>
        <p:grpSpPr>
          <a:xfrm>
            <a:off x="19895825" y="28917593"/>
            <a:ext cx="1054335" cy="1028890"/>
            <a:chOff x="0" y="0"/>
            <a:chExt cx="1405780" cy="1371853"/>
          </a:xfrm>
        </p:grpSpPr>
        <p:sp>
          <p:nvSpPr>
            <p:cNvPr id="7" name="Freeform 7"/>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8" name="TextBox 8"/>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8</a:t>
              </a:r>
            </a:p>
          </p:txBody>
        </p:sp>
      </p:grpSp>
      <p:sp>
        <p:nvSpPr>
          <p:cNvPr id="9" name="Freeform 9"/>
          <p:cNvSpPr/>
          <p:nvPr/>
        </p:nvSpPr>
        <p:spPr>
          <a:xfrm>
            <a:off x="12005053" y="-9835770"/>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noProof="0" dirty="0"/>
          </a:p>
        </p:txBody>
      </p:sp>
      <p:grpSp>
        <p:nvGrpSpPr>
          <p:cNvPr id="10" name="Group 10"/>
          <p:cNvGrpSpPr/>
          <p:nvPr/>
        </p:nvGrpSpPr>
        <p:grpSpPr>
          <a:xfrm>
            <a:off x="-26416" y="862511"/>
            <a:ext cx="16342248" cy="2620805"/>
            <a:chOff x="0" y="0"/>
            <a:chExt cx="21789664" cy="3494407"/>
          </a:xfrm>
        </p:grpSpPr>
        <p:sp>
          <p:nvSpPr>
            <p:cNvPr id="11" name="Freeform 11"/>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l-PL" noProof="0" dirty="0"/>
            </a:p>
          </p:txBody>
        </p:sp>
        <p:grpSp>
          <p:nvGrpSpPr>
            <p:cNvPr id="12" name="Group 12"/>
            <p:cNvGrpSpPr/>
            <p:nvPr/>
          </p:nvGrpSpPr>
          <p:grpSpPr>
            <a:xfrm>
              <a:off x="0" y="0"/>
              <a:ext cx="21789664" cy="4056477"/>
              <a:chOff x="0" y="0"/>
              <a:chExt cx="21789664" cy="4056477"/>
            </a:xfrm>
          </p:grpSpPr>
          <p:sp>
            <p:nvSpPr>
              <p:cNvPr id="13" name="Freeform 13"/>
              <p:cNvSpPr/>
              <p:nvPr/>
            </p:nvSpPr>
            <p:spPr>
              <a:xfrm>
                <a:off x="0" y="0"/>
                <a:ext cx="21789665" cy="4056477"/>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4" name="TextBox 14"/>
              <p:cNvSpPr txBox="1"/>
              <p:nvPr/>
            </p:nvSpPr>
            <p:spPr>
              <a:xfrm>
                <a:off x="0" y="-57150"/>
                <a:ext cx="21789664" cy="4113627"/>
              </a:xfrm>
              <a:prstGeom prst="rect">
                <a:avLst/>
              </a:prstGeom>
            </p:spPr>
            <p:txBody>
              <a:bodyPr lIns="0" tIns="0" rIns="0" bIns="0" rtlCol="0" anchor="ctr"/>
              <a:lstStyle/>
              <a:p>
                <a:pPr marL="0" lvl="0" indent="0" algn="l">
                  <a:lnSpc>
                    <a:spcPts val="10753"/>
                  </a:lnSpc>
                </a:pPr>
                <a:r>
                  <a:rPr lang="pl-PL" sz="7200" b="1" noProof="0" dirty="0">
                    <a:solidFill>
                      <a:srgbClr val="FFFFFF"/>
                    </a:solidFill>
                    <a:latin typeface="Open Sans Bold"/>
                    <a:ea typeface="Open Sans Bold"/>
                    <a:cs typeface="Open Sans Bold"/>
                    <a:sym typeface="Open Sans Bold"/>
                  </a:rPr>
                  <a:t> BADANIE INNOWACJI W PRAKTYCE</a:t>
                </a:r>
              </a:p>
            </p:txBody>
          </p:sp>
        </p:grpSp>
      </p:grpSp>
      <p:graphicFrame>
        <p:nvGraphicFramePr>
          <p:cNvPr id="15" name="Table 15"/>
          <p:cNvGraphicFramePr>
            <a:graphicFrameLocks noGrp="1"/>
          </p:cNvGraphicFramePr>
          <p:nvPr>
            <p:extLst>
              <p:ext uri="{D42A27DB-BD31-4B8C-83A1-F6EECF244321}">
                <p14:modId xmlns:p14="http://schemas.microsoft.com/office/powerpoint/2010/main" val="1183231531"/>
              </p:ext>
            </p:extLst>
          </p:nvPr>
        </p:nvGraphicFramePr>
        <p:xfrm>
          <a:off x="1114077" y="4650830"/>
          <a:ext cx="18601840" cy="22826780"/>
        </p:xfrm>
        <a:graphic>
          <a:graphicData uri="http://schemas.openxmlformats.org/drawingml/2006/table">
            <a:tbl>
              <a:tblPr/>
              <a:tblGrid>
                <a:gridCol w="3879715">
                  <a:extLst>
                    <a:ext uri="{9D8B030D-6E8A-4147-A177-3AD203B41FA5}">
                      <a16:colId xmlns:a16="http://schemas.microsoft.com/office/drawing/2014/main" val="20000"/>
                    </a:ext>
                  </a:extLst>
                </a:gridCol>
                <a:gridCol w="14722125">
                  <a:extLst>
                    <a:ext uri="{9D8B030D-6E8A-4147-A177-3AD203B41FA5}">
                      <a16:colId xmlns:a16="http://schemas.microsoft.com/office/drawing/2014/main" val="20001"/>
                    </a:ext>
                  </a:extLst>
                </a:gridCol>
              </a:tblGrid>
              <a:tr h="707380">
                <a:tc gridSpan="2">
                  <a:txBody>
                    <a:bodyPr/>
                    <a:lstStyle/>
                    <a:p>
                      <a:pPr marL="0" lvl="0" indent="0" algn="just">
                        <a:lnSpc>
                          <a:spcPts val="3395"/>
                        </a:lnSpc>
                        <a:spcBef>
                          <a:spcPct val="0"/>
                        </a:spcBef>
                        <a:defRPr/>
                      </a:pPr>
                      <a:r>
                        <a:rPr lang="pl-PL" sz="2400" b="1" u="none" strike="noStrike" noProof="0" dirty="0">
                          <a:solidFill>
                            <a:srgbClr val="000000"/>
                          </a:solidFill>
                          <a:latin typeface="Open Sans Bold"/>
                          <a:ea typeface="Open Sans Bold"/>
                          <a:cs typeface="Open Sans Bold"/>
                          <a:sym typeface="Open Sans Bold"/>
                        </a:rPr>
                        <a:t>Pytania do wywiadu</a:t>
                      </a:r>
                      <a:endParaRPr lang="pl-PL" sz="10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hMerge="1">
                  <a:txBody>
                    <a:bodyPr/>
                    <a:lstStyle/>
                    <a:p>
                      <a:pPr marL="0" lvl="0" indent="0" algn="just">
                        <a:lnSpc>
                          <a:spcPts val="3395"/>
                        </a:lnSpc>
                        <a:spcBef>
                          <a:spcPct val="0"/>
                        </a:spcBef>
                        <a:defRPr/>
                      </a:pPr>
                      <a:r>
                        <a:rPr lang="en-US" sz="2829" b="1" u="none" strike="noStrike">
                          <a:solidFill>
                            <a:srgbClr val="000000"/>
                          </a:solidFill>
                          <a:latin typeface="Open Sans Bold"/>
                          <a:ea typeface="Open Sans Bold"/>
                          <a:cs typeface="Open Sans Bold"/>
                          <a:sym typeface="Open Sans Bold"/>
                        </a:rPr>
                        <a:t>Pytania do rozmowy kwalifikacyjnej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extLst>
                  <a:ext uri="{0D108BD9-81ED-4DB2-BD59-A6C34878D82A}">
                    <a16:rowId xmlns:a16="http://schemas.microsoft.com/office/drawing/2014/main" val="10000"/>
                  </a:ext>
                </a:extLst>
              </a:tr>
              <a:tr h="6814130">
                <a:tc>
                  <a:txBody>
                    <a:bodyPr/>
                    <a:lstStyle/>
                    <a:p>
                      <a:pPr marL="0" lvl="0" indent="0" algn="l">
                        <a:lnSpc>
                          <a:spcPts val="3395"/>
                        </a:lnSpc>
                        <a:spcBef>
                          <a:spcPct val="0"/>
                        </a:spcBef>
                        <a:defRPr/>
                      </a:pPr>
                      <a:r>
                        <a:rPr lang="pl-PL" sz="2400" b="1" u="none" strike="noStrike" noProof="0" dirty="0">
                          <a:solidFill>
                            <a:srgbClr val="000000"/>
                          </a:solidFill>
                          <a:latin typeface="Open Sans Bold"/>
                          <a:ea typeface="Open Sans Bold"/>
                          <a:cs typeface="Open Sans Bold"/>
                          <a:sym typeface="Open Sans Bold"/>
                        </a:rPr>
                        <a:t>Etap 1: Rozpoznanie możliwości innowacyjnych </a:t>
                      </a:r>
                      <a:endParaRPr lang="pl-PL" sz="1000" noProof="0" dirty="0"/>
                    </a:p>
                    <a:p>
                      <a:pPr marL="0" lvl="0" indent="0" algn="l">
                        <a:lnSpc>
                          <a:spcPts val="3395"/>
                        </a:lnSpc>
                        <a:spcBef>
                          <a:spcPct val="0"/>
                        </a:spcBef>
                      </a:pPr>
                      <a:r>
                        <a:rPr lang="pl-PL" sz="2400" u="none" strike="noStrike" noProof="0" dirty="0">
                          <a:solidFill>
                            <a:srgbClr val="000000"/>
                          </a:solidFill>
                          <a:latin typeface="Open Sans"/>
                          <a:ea typeface="Open Sans"/>
                          <a:cs typeface="Open Sans"/>
                          <a:sym typeface="Open Sans"/>
                        </a:rPr>
                        <a:t>(kontynuacja)</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395"/>
                        </a:lnSpc>
                        <a:spcBef>
                          <a:spcPct val="0"/>
                        </a:spcBef>
                        <a:defRPr/>
                      </a:pPr>
                      <a:r>
                        <a:rPr lang="pl-PL" sz="2400" b="1" i="1" u="none" strike="noStrike" noProof="0" dirty="0">
                          <a:solidFill>
                            <a:srgbClr val="000000"/>
                          </a:solidFill>
                          <a:latin typeface="Open Sans Bold Italics"/>
                          <a:ea typeface="Open Sans Bold Italics"/>
                          <a:cs typeface="Open Sans Bold Italics"/>
                          <a:sym typeface="Open Sans Bold Italics"/>
                        </a:rPr>
                        <a:t>Zakładając, że klienci wewnętrzni i zewnętrzni wyjaśnili zmieniające się cele oraz zadania, jak trudne było przekształcenie tych celów w konkretny projekt usługi logistycznej? </a:t>
                      </a:r>
                      <a:endParaRPr lang="pl-PL" sz="1000" noProof="0" dirty="0"/>
                    </a:p>
                    <a:p>
                      <a:pPr marL="0" lvl="0" indent="0" algn="just">
                        <a:lnSpc>
                          <a:spcPts val="3395"/>
                        </a:lnSpc>
                        <a:spcBef>
                          <a:spcPct val="0"/>
                        </a:spcBef>
                      </a:pPr>
                      <a:endParaRPr lang="pl-PL" sz="1000" noProof="0" dirty="0"/>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Czasami menedżerowie wydają się nie posługiwać tym samym językiem co ich klienci. Zdecyduj, które informacje przekształcić, a które zachować lub rozważyć w pierwotnej formie.</a:t>
                      </a:r>
                    </a:p>
                    <a:p>
                      <a:pPr marL="0" lvl="0" indent="0" algn="just">
                        <a:lnSpc>
                          <a:spcPts val="3395"/>
                        </a:lnSpc>
                        <a:spcBef>
                          <a:spcPct val="0"/>
                        </a:spcBef>
                      </a:pPr>
                      <a:endParaRPr lang="pl-PL" sz="2400" u="none" strike="noStrike" noProof="0" dirty="0">
                        <a:solidFill>
                          <a:srgbClr val="000000"/>
                        </a:solidFill>
                        <a:latin typeface="Open Sans"/>
                        <a:ea typeface="Open Sans"/>
                        <a:cs typeface="Open Sans"/>
                        <a:sym typeface="Open Sans"/>
                      </a:endParaRPr>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Jakie jest Twoje podejście do identyfikacji trendu technologicznego, który najlepiej odpowiada Twoim potrzebom? </a:t>
                      </a:r>
                    </a:p>
                    <a:p>
                      <a:pPr marL="0" lvl="0" indent="0" algn="just">
                        <a:lnSpc>
                          <a:spcPts val="3395"/>
                        </a:lnSpc>
                        <a:spcBef>
                          <a:spcPct val="0"/>
                        </a:spcBef>
                      </a:pPr>
                      <a:endParaRPr lang="pl-PL" sz="2400" b="1" i="1" u="none" strike="noStrike" noProof="0" dirty="0">
                        <a:solidFill>
                          <a:srgbClr val="000000"/>
                        </a:solidFill>
                        <a:latin typeface="Open Sans Bold Italics"/>
                        <a:ea typeface="Open Sans Bold Italics"/>
                        <a:cs typeface="Open Sans Bold Italics"/>
                        <a:sym typeface="Open Sans Bold Italics"/>
                      </a:endParaRPr>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Oto kilka możliwych odpowiedzi: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Firma podjęła współpracę z ośrodkami badawczymi.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Firma podjęła współpracę z zespołem naukowców.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Firma korzysta z usług doradztwa technologicznego, takich jak Gartner. </a:t>
                      </a:r>
                    </a:p>
                    <a:p>
                      <a:pPr marL="966108" lvl="1" indent="-483054" algn="just">
                        <a:lnSpc>
                          <a:spcPts val="3395"/>
                        </a:lnSpc>
                        <a:spcBef>
                          <a:spcPct val="0"/>
                        </a:spcBef>
                        <a:buFont typeface="Arial"/>
                        <a:buChar char="•"/>
                      </a:pPr>
                      <a:r>
                        <a:rPr lang="pl-PL" sz="2400" u="none" strike="noStrike" noProof="0" dirty="0">
                          <a:solidFill>
                            <a:srgbClr val="000000"/>
                          </a:solidFill>
                          <a:latin typeface="Open Sans"/>
                          <a:ea typeface="Open Sans"/>
                          <a:cs typeface="Open Sans"/>
                          <a:sym typeface="Open Sans"/>
                        </a:rPr>
                        <a:t>Firma zbiera informacje na temat ewoluujących technologii logistycznych poprzez udział w spotkaniach, konferencjach branżowych oraz targach.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60965">
                <a:tc>
                  <a:txBody>
                    <a:bodyPr/>
                    <a:lstStyle/>
                    <a:p>
                      <a:pPr marL="0" lvl="0" indent="0" algn="l">
                        <a:lnSpc>
                          <a:spcPts val="3395"/>
                        </a:lnSpc>
                        <a:spcBef>
                          <a:spcPct val="0"/>
                        </a:spcBef>
                        <a:defRPr/>
                      </a:pPr>
                      <a:r>
                        <a:rPr lang="pl-PL" sz="2400" b="1" u="none" strike="noStrike" noProof="0" dirty="0">
                          <a:solidFill>
                            <a:srgbClr val="000000"/>
                          </a:solidFill>
                          <a:latin typeface="Open Sans Bold"/>
                          <a:ea typeface="Open Sans Bold"/>
                          <a:cs typeface="Open Sans Bold"/>
                          <a:sym typeface="Open Sans Bold"/>
                        </a:rPr>
                        <a:t>Etap 2: Generowanie i zarządzanie pomysłami </a:t>
                      </a:r>
                      <a:endParaRPr lang="pl-PL" sz="10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FFFFFF"/>
                    </a:solidFill>
                  </a:tcPr>
                </a:tc>
                <a:tc>
                  <a:txBody>
                    <a:bodyPr/>
                    <a:lstStyle/>
                    <a:p>
                      <a:pPr marL="0" lvl="0" indent="0" algn="just">
                        <a:lnSpc>
                          <a:spcPts val="3395"/>
                        </a:lnSpc>
                        <a:spcBef>
                          <a:spcPct val="0"/>
                        </a:spcBef>
                        <a:defRPr/>
                      </a:pPr>
                      <a:r>
                        <a:rPr lang="pl-PL" sz="2400" b="1" i="1" u="none" strike="noStrike" noProof="0" dirty="0">
                          <a:solidFill>
                            <a:srgbClr val="000000"/>
                          </a:solidFill>
                          <a:latin typeface="Open Sans Bold Italics"/>
                          <a:ea typeface="Open Sans Bold Italics"/>
                          <a:cs typeface="Open Sans Bold Italics"/>
                          <a:sym typeface="Open Sans Bold Italics"/>
                        </a:rPr>
                        <a:t>Jak dokonano oceny różnych pomysłów, propozycji i alternatyw?  </a:t>
                      </a:r>
                      <a:endParaRPr lang="pl-PL" sz="1000" noProof="0" dirty="0"/>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Kto uczestniczył w tym procesie? Czy realizowaliście go wewnętrznie, czy korzystaliście z pomocy zewnętrznych konsultantów lub ekspertów akademickich?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48095">
                <a:tc>
                  <a:txBody>
                    <a:bodyPr/>
                    <a:lstStyle/>
                    <a:p>
                      <a:pPr marL="0" lvl="0" indent="0" algn="l">
                        <a:lnSpc>
                          <a:spcPts val="3395"/>
                        </a:lnSpc>
                        <a:spcBef>
                          <a:spcPct val="0"/>
                        </a:spcBef>
                        <a:defRPr/>
                      </a:pPr>
                      <a:r>
                        <a:rPr lang="pl-PL" sz="2400" b="1" u="none" strike="noStrike" noProof="0" dirty="0">
                          <a:solidFill>
                            <a:srgbClr val="000000"/>
                          </a:solidFill>
                          <a:latin typeface="Open Sans Bold"/>
                          <a:ea typeface="Open Sans Bold"/>
                          <a:cs typeface="Open Sans Bold"/>
                          <a:sym typeface="Open Sans Bold"/>
                        </a:rPr>
                        <a:t>Etap 3: Rozwój koncepcji </a:t>
                      </a:r>
                      <a:endParaRPr lang="pl-PL" sz="10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395"/>
                        </a:lnSpc>
                        <a:spcBef>
                          <a:spcPct val="0"/>
                        </a:spcBef>
                        <a:defRPr/>
                      </a:pPr>
                      <a:r>
                        <a:rPr lang="pl-PL" sz="2400" b="1" i="1" u="none" strike="noStrike" noProof="0" dirty="0">
                          <a:solidFill>
                            <a:srgbClr val="000000"/>
                          </a:solidFill>
                          <a:latin typeface="Open Sans Bold Italics"/>
                          <a:ea typeface="Open Sans Bold Italics"/>
                          <a:cs typeface="Open Sans Bold Italics"/>
                          <a:sym typeface="Open Sans Bold Italics"/>
                        </a:rPr>
                        <a:t>Jak ewoluowały te koncepcje? </a:t>
                      </a:r>
                      <a:endParaRPr lang="pl-PL" sz="1000" noProof="0" dirty="0"/>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Czy przeprowadzono testy prototypów lub przykładowych usług? </a:t>
                      </a:r>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Kto oraz w jaki sposób uczestniczył w tym procesie?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0">
                <a:tc>
                  <a:txBody>
                    <a:bodyPr/>
                    <a:lstStyle/>
                    <a:p>
                      <a:pPr marL="0" lvl="0" indent="0" algn="l">
                        <a:lnSpc>
                          <a:spcPts val="3395"/>
                        </a:lnSpc>
                        <a:spcBef>
                          <a:spcPct val="0"/>
                        </a:spcBef>
                        <a:defRPr/>
                      </a:pPr>
                      <a:r>
                        <a:rPr lang="pl-PL" sz="2400" b="1" u="none" strike="noStrike" noProof="0" dirty="0">
                          <a:solidFill>
                            <a:srgbClr val="000000"/>
                          </a:solidFill>
                          <a:latin typeface="Open Sans Bold"/>
                          <a:ea typeface="Open Sans Bold"/>
                          <a:cs typeface="Open Sans Bold"/>
                          <a:sym typeface="Open Sans Bold"/>
                        </a:rPr>
                        <a:t>Etap 4: Rozwój usługi/produktu/procesu</a:t>
                      </a:r>
                      <a:endParaRPr lang="pl-PL" sz="2400" u="none" strike="noStrike" noProof="0" dirty="0">
                        <a:solidFill>
                          <a:srgbClr val="000000"/>
                        </a:solidFill>
                        <a:latin typeface="Open Sans"/>
                        <a:ea typeface="Open Sans"/>
                        <a:cs typeface="Open Sans"/>
                        <a:sym typeface="Open Sans"/>
                      </a:endParaRP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395"/>
                        </a:lnSpc>
                        <a:spcBef>
                          <a:spcPct val="0"/>
                        </a:spcBef>
                        <a:defRPr/>
                      </a:pPr>
                      <a:r>
                        <a:rPr lang="pl-PL" sz="2400" b="1" i="1" u="none" strike="noStrike" noProof="0" dirty="0">
                          <a:solidFill>
                            <a:srgbClr val="000000"/>
                          </a:solidFill>
                          <a:latin typeface="Open Sans Bold Italics"/>
                          <a:ea typeface="Open Sans Bold Italics"/>
                          <a:cs typeface="Open Sans Bold Italics"/>
                          <a:sym typeface="Open Sans Bold Italics"/>
                        </a:rPr>
                        <a:t>W jaki sposób oszacowano przewidywane korzyści w zakresie ekonomicznym oraz efektywności świadczenia usług? </a:t>
                      </a:r>
                      <a:endParaRPr lang="pl-PL" sz="1000" noProof="0" dirty="0"/>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Jak oceniłeś zwrot z inwestycji (ROI) w projekt innowacyjny? Jaki był faktyczny zwrot z inwestycji?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876800">
                <a:tc>
                  <a:txBody>
                    <a:bodyPr/>
                    <a:lstStyle/>
                    <a:p>
                      <a:pPr marL="0" lvl="0" indent="0" algn="l">
                        <a:lnSpc>
                          <a:spcPts val="3395"/>
                        </a:lnSpc>
                        <a:spcBef>
                          <a:spcPct val="0"/>
                        </a:spcBef>
                        <a:defRPr/>
                      </a:pPr>
                      <a:r>
                        <a:rPr lang="pl-PL" sz="2400" u="none" strike="noStrike" noProof="0" dirty="0">
                          <a:solidFill>
                            <a:srgbClr val="000000"/>
                          </a:solidFill>
                          <a:latin typeface="Open Sans"/>
                          <a:ea typeface="Open Sans"/>
                          <a:cs typeface="Open Sans"/>
                          <a:sym typeface="Open Sans"/>
                        </a:rPr>
                        <a:t>Wdrożenie cyfrowych narzędzi do zarządzania innowacjami </a:t>
                      </a:r>
                      <a:endParaRPr lang="pl-PL" sz="10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395"/>
                        </a:lnSpc>
                        <a:spcBef>
                          <a:spcPct val="0"/>
                        </a:spcBef>
                        <a:defRPr/>
                      </a:pPr>
                      <a:r>
                        <a:rPr lang="pl-PL" sz="2400" b="1" i="1" u="none" strike="noStrike" noProof="0" dirty="0">
                          <a:solidFill>
                            <a:srgbClr val="000000"/>
                          </a:solidFill>
                          <a:latin typeface="Open Sans Bold Italics"/>
                          <a:ea typeface="Open Sans Bold Italics"/>
                          <a:cs typeface="Open Sans Bold Italics"/>
                          <a:sym typeface="Open Sans Bold Italics"/>
                        </a:rPr>
                        <a:t>Czy na jakimkolwiek etapie realizacji projektu Ty lub Twój zespół korzystaliście z narzędzi informatycznych do zbierania pomysłów, ich oceny, współpracy, planowania oraz kontrolowania projektu? </a:t>
                      </a:r>
                      <a:endParaRPr lang="pl-PL" sz="1000" noProof="0" dirty="0"/>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Jeśli tak, jakie narzędzia informatyczne zostały zastosowane? </a:t>
                      </a:r>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Jak zostało to wykorzystane? W jakich celach? W jakich działaniach? </a:t>
                      </a:r>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Jak oceniasz użyteczność narzędzi wspierających projekt(y)? </a:t>
                      </a:r>
                    </a:p>
                    <a:p>
                      <a:pPr marL="0" lvl="0" indent="0" algn="just">
                        <a:lnSpc>
                          <a:spcPts val="3395"/>
                        </a:lnSpc>
                        <a:spcBef>
                          <a:spcPct val="0"/>
                        </a:spcBef>
                      </a:pPr>
                      <a:r>
                        <a:rPr lang="pl-PL" sz="2400" b="1" u="none" strike="noStrike" noProof="0" dirty="0">
                          <a:solidFill>
                            <a:srgbClr val="000000"/>
                          </a:solidFill>
                          <a:latin typeface="Open Sans Bold"/>
                          <a:ea typeface="Open Sans Bold"/>
                          <a:cs typeface="Open Sans Bold"/>
                          <a:sym typeface="Open Sans Bold"/>
                        </a:rPr>
                        <a:t>W jaki sposób narzędzia wspierają utrzymanie zgodności z kwestiami zrównoważonego rozwoju? </a:t>
                      </a:r>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Czy sądzisz, że narzędzia IT mogłyby w jakiś sposób usprawnić Twoją pracę nad projektem?</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14410">
                <a:tc>
                  <a:txBody>
                    <a:bodyPr/>
                    <a:lstStyle/>
                    <a:p>
                      <a:pPr marL="0" lvl="0" indent="0" algn="l">
                        <a:lnSpc>
                          <a:spcPts val="3395"/>
                        </a:lnSpc>
                        <a:spcBef>
                          <a:spcPct val="0"/>
                        </a:spcBef>
                        <a:defRPr/>
                      </a:pPr>
                      <a:r>
                        <a:rPr lang="pl-PL" sz="2400" u="none" strike="noStrike" noProof="0" dirty="0">
                          <a:solidFill>
                            <a:srgbClr val="000000"/>
                          </a:solidFill>
                          <a:latin typeface="Open Sans"/>
                          <a:ea typeface="Open Sans"/>
                          <a:cs typeface="Open Sans"/>
                          <a:sym typeface="Open Sans"/>
                        </a:rPr>
                        <a:t>Świadomość oraz ocena potencjału narzędzi do zarządzania innowacjami </a:t>
                      </a:r>
                      <a:endParaRPr lang="pl-PL" sz="10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395"/>
                        </a:lnSpc>
                        <a:spcBef>
                          <a:spcPct val="0"/>
                        </a:spcBef>
                        <a:defRPr/>
                      </a:pPr>
                      <a:r>
                        <a:rPr lang="pl-PL" sz="2400" b="1" i="1" u="none" strike="noStrike" noProof="0" dirty="0">
                          <a:solidFill>
                            <a:srgbClr val="000000"/>
                          </a:solidFill>
                          <a:latin typeface="Open Sans Bold Italics"/>
                          <a:ea typeface="Open Sans Bold Italics"/>
                          <a:cs typeface="Open Sans Bold Italics"/>
                          <a:sym typeface="Open Sans Bold Italics"/>
                        </a:rPr>
                        <a:t>Czy znasz jakieś narzędzia przeznaczone do zarządzania innowacjami? </a:t>
                      </a:r>
                      <a:endParaRPr lang="pl-PL" sz="1000" noProof="0" dirty="0"/>
                    </a:p>
                    <a:p>
                      <a:pPr marL="0" lvl="0" indent="0" algn="just">
                        <a:lnSpc>
                          <a:spcPts val="3395"/>
                        </a:lnSpc>
                        <a:spcBef>
                          <a:spcPct val="0"/>
                        </a:spcBef>
                      </a:pPr>
                      <a:r>
                        <a:rPr lang="pl-PL" sz="2400" u="none" strike="noStrike" noProof="0" dirty="0">
                          <a:solidFill>
                            <a:srgbClr val="000000"/>
                          </a:solidFill>
                          <a:latin typeface="Open Sans"/>
                          <a:ea typeface="Open Sans"/>
                          <a:cs typeface="Open Sans"/>
                          <a:sym typeface="Open Sans"/>
                        </a:rPr>
                        <a:t>Podaj propozycje dotyczące niektórych narzędzi: Miro, Mural, </a:t>
                      </a:r>
                      <a:r>
                        <a:rPr lang="pl-PL" sz="2400" u="none" strike="noStrike" noProof="0" dirty="0" err="1">
                          <a:solidFill>
                            <a:srgbClr val="000000"/>
                          </a:solidFill>
                          <a:latin typeface="Open Sans"/>
                          <a:ea typeface="Open Sans"/>
                          <a:cs typeface="Open Sans"/>
                          <a:sym typeface="Open Sans"/>
                        </a:rPr>
                        <a:t>MindMup</a:t>
                      </a:r>
                      <a:r>
                        <a:rPr lang="pl-PL" sz="2400" u="none" strike="noStrike" noProof="0" dirty="0">
                          <a:solidFill>
                            <a:srgbClr val="000000"/>
                          </a:solidFill>
                          <a:latin typeface="Open Sans"/>
                          <a:ea typeface="Open Sans"/>
                          <a:cs typeface="Open Sans"/>
                          <a:sym typeface="Open Sans"/>
                        </a:rPr>
                        <a:t>, Canva, </a:t>
                      </a:r>
                      <a:r>
                        <a:rPr lang="pl-PL" sz="2400" u="none" strike="noStrike" noProof="0" dirty="0" err="1">
                          <a:solidFill>
                            <a:srgbClr val="000000"/>
                          </a:solidFill>
                          <a:latin typeface="Open Sans"/>
                          <a:ea typeface="Open Sans"/>
                          <a:cs typeface="Open Sans"/>
                          <a:sym typeface="Open Sans"/>
                        </a:rPr>
                        <a:t>Figma</a:t>
                      </a:r>
                      <a:r>
                        <a:rPr lang="pl-PL" sz="2400" u="none" strike="noStrike" noProof="0" dirty="0">
                          <a:solidFill>
                            <a:srgbClr val="000000"/>
                          </a:solidFill>
                          <a:latin typeface="Open Sans"/>
                          <a:ea typeface="Open Sans"/>
                          <a:cs typeface="Open Sans"/>
                          <a:sym typeface="Open Sans"/>
                        </a:rPr>
                        <a:t>, </a:t>
                      </a:r>
                      <a:r>
                        <a:rPr lang="pl-PL" sz="2400" u="none" strike="noStrike" noProof="0" dirty="0" err="1">
                          <a:solidFill>
                            <a:srgbClr val="000000"/>
                          </a:solidFill>
                          <a:latin typeface="Open Sans"/>
                          <a:ea typeface="Open Sans"/>
                          <a:cs typeface="Open Sans"/>
                          <a:sym typeface="Open Sans"/>
                        </a:rPr>
                        <a:t>Brightidea</a:t>
                      </a:r>
                      <a:r>
                        <a:rPr lang="pl-PL" sz="2400" u="none" strike="noStrike" noProof="0" dirty="0">
                          <a:solidFill>
                            <a:srgbClr val="000000"/>
                          </a:solidFill>
                          <a:latin typeface="Open Sans"/>
                          <a:ea typeface="Open Sans"/>
                          <a:cs typeface="Open Sans"/>
                          <a:sym typeface="Open Sans"/>
                        </a:rPr>
                        <a:t>, </a:t>
                      </a:r>
                      <a:r>
                        <a:rPr lang="pl-PL" sz="2400" u="none" strike="noStrike" noProof="0" dirty="0" err="1">
                          <a:solidFill>
                            <a:srgbClr val="000000"/>
                          </a:solidFill>
                          <a:latin typeface="Open Sans"/>
                          <a:ea typeface="Open Sans"/>
                          <a:cs typeface="Open Sans"/>
                          <a:sym typeface="Open Sans"/>
                        </a:rPr>
                        <a:t>OpenideaL</a:t>
                      </a:r>
                      <a:r>
                        <a:rPr lang="pl-PL" sz="2400" u="none" strike="noStrike" noProof="0" dirty="0">
                          <a:solidFill>
                            <a:srgbClr val="000000"/>
                          </a:solidFill>
                          <a:latin typeface="Open Sans"/>
                          <a:ea typeface="Open Sans"/>
                          <a:cs typeface="Open Sans"/>
                          <a:sym typeface="Open Sans"/>
                        </a:rPr>
                        <a:t>, </a:t>
                      </a:r>
                      <a:r>
                        <a:rPr lang="pl-PL" sz="2400" u="none" strike="noStrike" noProof="0" dirty="0" err="1">
                          <a:solidFill>
                            <a:srgbClr val="000000"/>
                          </a:solidFill>
                          <a:latin typeface="Open Sans"/>
                          <a:ea typeface="Open Sans"/>
                          <a:cs typeface="Open Sans"/>
                          <a:sym typeface="Open Sans"/>
                        </a:rPr>
                        <a:t>Statista</a:t>
                      </a:r>
                      <a:r>
                        <a:rPr lang="pl-PL" sz="2400" u="none" strike="noStrike" noProof="0" dirty="0">
                          <a:solidFill>
                            <a:srgbClr val="000000"/>
                          </a:solidFill>
                          <a:latin typeface="Open Sans"/>
                          <a:ea typeface="Open Sans"/>
                          <a:cs typeface="Open Sans"/>
                          <a:sym typeface="Open Sans"/>
                        </a:rPr>
                        <a:t>, </a:t>
                      </a:r>
                      <a:r>
                        <a:rPr lang="pl-PL" sz="2400" u="none" strike="noStrike" noProof="0" dirty="0" err="1">
                          <a:solidFill>
                            <a:srgbClr val="000000"/>
                          </a:solidFill>
                          <a:latin typeface="Open Sans"/>
                          <a:ea typeface="Open Sans"/>
                          <a:cs typeface="Open Sans"/>
                          <a:sym typeface="Open Sans"/>
                        </a:rPr>
                        <a:t>Crunchbase</a:t>
                      </a:r>
                      <a:r>
                        <a:rPr lang="pl-PL" sz="2400" u="none" strike="noStrike" noProof="0" dirty="0">
                          <a:solidFill>
                            <a:srgbClr val="000000"/>
                          </a:solidFill>
                          <a:latin typeface="Open Sans"/>
                          <a:ea typeface="Open Sans"/>
                          <a:cs typeface="Open Sans"/>
                          <a:sym typeface="Open Sans"/>
                        </a:rPr>
                        <a:t> itp. (więcej narzędzi znajdziesz w </a:t>
                      </a:r>
                      <a:r>
                        <a:rPr lang="pl-PL" sz="2400" u="none" strike="noStrike" noProof="0" dirty="0">
                          <a:solidFill>
                            <a:srgbClr val="000000"/>
                          </a:solidFill>
                          <a:latin typeface="Open Sans"/>
                          <a:ea typeface="Open Sans"/>
                          <a:cs typeface="Open Sans"/>
                          <a:sym typeface="Open Sans"/>
                          <a:hlinkClick r:id="rId8"/>
                        </a:rPr>
                        <a:t>zestawie startowym EARTH</a:t>
                      </a:r>
                      <a:r>
                        <a:rPr lang="pl-PL" sz="2400" u="none" strike="noStrike" noProof="0" dirty="0">
                          <a:solidFill>
                            <a:srgbClr val="000000"/>
                          </a:solidFill>
                          <a:latin typeface="Open Sans"/>
                          <a:ea typeface="Open Sans"/>
                          <a:cs typeface="Open Sans"/>
                          <a:sym typeface="Open Sans"/>
                        </a:rPr>
                        <a:t>, str. 21–29). </a:t>
                      </a:r>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Czy sądzisz, że po zapoznaniu się z narzędziami mogłyby one w jakiś sposób wspierać Twój proces? W jaki sposób? </a:t>
                      </a:r>
                    </a:p>
                    <a:p>
                      <a:pPr marL="0" lvl="0" indent="0" algn="just">
                        <a:lnSpc>
                          <a:spcPts val="3395"/>
                        </a:lnSpc>
                        <a:spcBef>
                          <a:spcPct val="0"/>
                        </a:spcBef>
                      </a:pPr>
                      <a:r>
                        <a:rPr lang="pl-PL" sz="2400" b="1" i="1" u="none" strike="noStrike" noProof="0" dirty="0">
                          <a:solidFill>
                            <a:srgbClr val="000000"/>
                          </a:solidFill>
                          <a:latin typeface="Open Sans Bold Italics"/>
                          <a:ea typeface="Open Sans Bold Italics"/>
                          <a:cs typeface="Open Sans Bold Italics"/>
                          <a:sym typeface="Open Sans Bold Italics"/>
                        </a:rPr>
                        <a:t>Czy chciałbyś uzyskać więcej informacji na temat możliwości, jakie oferują narzędzia informatyczne w zakresie wspierania i monitorowania praktyk zarządzania innowacjami?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5400000">
            <a:off x="17938663" y="25915891"/>
            <a:ext cx="5362569" cy="375006"/>
            <a:chOff x="0" y="0"/>
            <a:chExt cx="7150091" cy="500007"/>
          </a:xfrm>
        </p:grpSpPr>
        <p:sp>
          <p:nvSpPr>
            <p:cNvPr id="3" name="Freeform 3"/>
            <p:cNvSpPr/>
            <p:nvPr/>
          </p:nvSpPr>
          <p:spPr>
            <a:xfrm>
              <a:off x="0" y="0"/>
              <a:ext cx="7150100" cy="499999"/>
            </a:xfrm>
            <a:custGeom>
              <a:avLst/>
              <a:gdLst/>
              <a:ahLst/>
              <a:cxnLst/>
              <a:rect l="l" t="t" r="r" b="b"/>
              <a:pathLst>
                <a:path w="7150100" h="499999">
                  <a:moveTo>
                    <a:pt x="0" y="0"/>
                  </a:moveTo>
                  <a:lnTo>
                    <a:pt x="7150100" y="0"/>
                  </a:lnTo>
                  <a:lnTo>
                    <a:pt x="7150100" y="499999"/>
                  </a:lnTo>
                  <a:lnTo>
                    <a:pt x="0" y="499999"/>
                  </a:lnTo>
                  <a:lnTo>
                    <a:pt x="0" y="0"/>
                  </a:lnTo>
                  <a:close/>
                </a:path>
              </a:pathLst>
            </a:custGeom>
            <a:blipFill>
              <a:blip r:embed="rId3"/>
              <a:stretch>
                <a:fillRect l="-39280" t="-723698" r="-26661" b="-411935"/>
              </a:stretch>
            </a:blipFill>
          </p:spPr>
          <p:txBody>
            <a:bodyPr/>
            <a:lstStyle/>
            <a:p>
              <a:endParaRPr lang="pl-PL" noProof="0" dirty="0"/>
            </a:p>
          </p:txBody>
        </p:sp>
      </p:grpSp>
      <p:grpSp>
        <p:nvGrpSpPr>
          <p:cNvPr id="4" name="Group 4"/>
          <p:cNvGrpSpPr>
            <a:grpSpLocks noChangeAspect="1"/>
          </p:cNvGrpSpPr>
          <p:nvPr/>
        </p:nvGrpSpPr>
        <p:grpSpPr>
          <a:xfrm rot="2411056">
            <a:off x="20365842" y="28714046"/>
            <a:ext cx="508211" cy="536975"/>
            <a:chOff x="0" y="0"/>
            <a:chExt cx="677614" cy="715967"/>
          </a:xfrm>
        </p:grpSpPr>
        <p:sp>
          <p:nvSpPr>
            <p:cNvPr id="5" name="Freeform 5"/>
            <p:cNvSpPr/>
            <p:nvPr/>
          </p:nvSpPr>
          <p:spPr>
            <a:xfrm>
              <a:off x="0" y="0"/>
              <a:ext cx="677672" cy="716026"/>
            </a:xfrm>
            <a:custGeom>
              <a:avLst/>
              <a:gdLst/>
              <a:ahLst/>
              <a:cxnLst/>
              <a:rect l="l" t="t" r="r" b="b"/>
              <a:pathLst>
                <a:path w="677672" h="716026">
                  <a:moveTo>
                    <a:pt x="0" y="0"/>
                  </a:moveTo>
                  <a:lnTo>
                    <a:pt x="677672" y="0"/>
                  </a:lnTo>
                  <a:lnTo>
                    <a:pt x="677672" y="716026"/>
                  </a:lnTo>
                  <a:lnTo>
                    <a:pt x="0" y="716026"/>
                  </a:lnTo>
                  <a:lnTo>
                    <a:pt x="0" y="0"/>
                  </a:lnTo>
                  <a:close/>
                </a:path>
              </a:pathLst>
            </a:custGeom>
            <a:blipFill>
              <a:blip r:embed="rId3"/>
              <a:stretch>
                <a:fillRect l="-725137" t="-34723" r="-70281" b="-306550"/>
              </a:stretch>
            </a:blipFill>
          </p:spPr>
          <p:txBody>
            <a:bodyPr/>
            <a:lstStyle/>
            <a:p>
              <a:endParaRPr lang="pl-PL" noProof="0" dirty="0"/>
            </a:p>
          </p:txBody>
        </p:sp>
      </p:grpSp>
      <p:grpSp>
        <p:nvGrpSpPr>
          <p:cNvPr id="6" name="Group 6"/>
          <p:cNvGrpSpPr/>
          <p:nvPr/>
        </p:nvGrpSpPr>
        <p:grpSpPr>
          <a:xfrm>
            <a:off x="19895825" y="28917593"/>
            <a:ext cx="1054335" cy="1028890"/>
            <a:chOff x="0" y="0"/>
            <a:chExt cx="1405780" cy="1371853"/>
          </a:xfrm>
        </p:grpSpPr>
        <p:sp>
          <p:nvSpPr>
            <p:cNvPr id="7" name="Freeform 7"/>
            <p:cNvSpPr/>
            <p:nvPr/>
          </p:nvSpPr>
          <p:spPr>
            <a:xfrm>
              <a:off x="0" y="0"/>
              <a:ext cx="1405780" cy="1371853"/>
            </a:xfrm>
            <a:custGeom>
              <a:avLst/>
              <a:gdLst/>
              <a:ahLst/>
              <a:cxnLst/>
              <a:rect l="l" t="t" r="r" b="b"/>
              <a:pathLst>
                <a:path w="1405780" h="1371853">
                  <a:moveTo>
                    <a:pt x="0" y="0"/>
                  </a:moveTo>
                  <a:lnTo>
                    <a:pt x="1405780" y="0"/>
                  </a:lnTo>
                  <a:lnTo>
                    <a:pt x="1405780" y="1371853"/>
                  </a:lnTo>
                  <a:lnTo>
                    <a:pt x="0" y="1371853"/>
                  </a:lnTo>
                  <a:close/>
                </a:path>
              </a:pathLst>
            </a:custGeom>
            <a:solidFill>
              <a:srgbClr val="000000">
                <a:alpha val="0"/>
              </a:srgbClr>
            </a:solidFill>
          </p:spPr>
          <p:txBody>
            <a:bodyPr/>
            <a:lstStyle/>
            <a:p>
              <a:endParaRPr lang="pl-PL" noProof="0" dirty="0"/>
            </a:p>
          </p:txBody>
        </p:sp>
        <p:sp>
          <p:nvSpPr>
            <p:cNvPr id="8" name="TextBox 8"/>
            <p:cNvSpPr txBox="1"/>
            <p:nvPr/>
          </p:nvSpPr>
          <p:spPr>
            <a:xfrm>
              <a:off x="0" y="0"/>
              <a:ext cx="1405780" cy="1371853"/>
            </a:xfrm>
            <a:prstGeom prst="rect">
              <a:avLst/>
            </a:prstGeom>
          </p:spPr>
          <p:txBody>
            <a:bodyPr lIns="0" tIns="0" rIns="0" bIns="0" rtlCol="0" anchor="ctr"/>
            <a:lstStyle/>
            <a:p>
              <a:pPr marL="0" lvl="0" indent="0" algn="r">
                <a:lnSpc>
                  <a:spcPts val="3056"/>
                </a:lnSpc>
              </a:pPr>
              <a:r>
                <a:rPr lang="pl-PL" sz="2546" noProof="0" dirty="0">
                  <a:solidFill>
                    <a:srgbClr val="010101"/>
                  </a:solidFill>
                  <a:latin typeface="Open Sans"/>
                  <a:ea typeface="Open Sans"/>
                  <a:cs typeface="Open Sans"/>
                  <a:sym typeface="Open Sans"/>
                </a:rPr>
                <a:t>9</a:t>
              </a:r>
            </a:p>
          </p:txBody>
        </p:sp>
      </p:grpSp>
      <p:sp>
        <p:nvSpPr>
          <p:cNvPr id="9" name="Freeform 9"/>
          <p:cNvSpPr/>
          <p:nvPr/>
        </p:nvSpPr>
        <p:spPr>
          <a:xfrm>
            <a:off x="11477886" y="-10054239"/>
            <a:ext cx="17890207" cy="18037186"/>
          </a:xfrm>
          <a:custGeom>
            <a:avLst/>
            <a:gdLst/>
            <a:ahLst/>
            <a:cxnLst/>
            <a:rect l="l" t="t" r="r" b="b"/>
            <a:pathLst>
              <a:path w="17890207" h="18037186">
                <a:moveTo>
                  <a:pt x="0" y="0"/>
                </a:moveTo>
                <a:lnTo>
                  <a:pt x="17890207" y="0"/>
                </a:lnTo>
                <a:lnTo>
                  <a:pt x="17890207" y="18037186"/>
                </a:lnTo>
                <a:lnTo>
                  <a:pt x="0" y="180371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l-PL" noProof="0" dirty="0"/>
          </a:p>
        </p:txBody>
      </p:sp>
      <p:grpSp>
        <p:nvGrpSpPr>
          <p:cNvPr id="10" name="Group 10"/>
          <p:cNvGrpSpPr/>
          <p:nvPr/>
        </p:nvGrpSpPr>
        <p:grpSpPr>
          <a:xfrm>
            <a:off x="-26416" y="862511"/>
            <a:ext cx="16342248" cy="2620805"/>
            <a:chOff x="0" y="0"/>
            <a:chExt cx="21789664" cy="3494407"/>
          </a:xfrm>
        </p:grpSpPr>
        <p:sp>
          <p:nvSpPr>
            <p:cNvPr id="11" name="Freeform 11"/>
            <p:cNvSpPr/>
            <p:nvPr/>
          </p:nvSpPr>
          <p:spPr>
            <a:xfrm>
              <a:off x="0" y="0"/>
              <a:ext cx="21789664" cy="3494407"/>
            </a:xfrm>
            <a:custGeom>
              <a:avLst/>
              <a:gdLst/>
              <a:ahLst/>
              <a:cxnLst/>
              <a:rect l="l" t="t" r="r" b="b"/>
              <a:pathLst>
                <a:path w="21789664" h="3494407">
                  <a:moveTo>
                    <a:pt x="0" y="0"/>
                  </a:moveTo>
                  <a:lnTo>
                    <a:pt x="21789664" y="0"/>
                  </a:lnTo>
                  <a:lnTo>
                    <a:pt x="21789664" y="3494407"/>
                  </a:lnTo>
                  <a:lnTo>
                    <a:pt x="0" y="34944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l-PL" noProof="0" dirty="0"/>
            </a:p>
          </p:txBody>
        </p:sp>
        <p:grpSp>
          <p:nvGrpSpPr>
            <p:cNvPr id="12" name="Group 12"/>
            <p:cNvGrpSpPr/>
            <p:nvPr/>
          </p:nvGrpSpPr>
          <p:grpSpPr>
            <a:xfrm>
              <a:off x="0" y="0"/>
              <a:ext cx="21789664" cy="4056477"/>
              <a:chOff x="0" y="0"/>
              <a:chExt cx="21789664" cy="4056477"/>
            </a:xfrm>
          </p:grpSpPr>
          <p:sp>
            <p:nvSpPr>
              <p:cNvPr id="13" name="Freeform 13"/>
              <p:cNvSpPr/>
              <p:nvPr/>
            </p:nvSpPr>
            <p:spPr>
              <a:xfrm>
                <a:off x="0" y="0"/>
                <a:ext cx="21789665" cy="4056477"/>
              </a:xfrm>
              <a:custGeom>
                <a:avLst/>
                <a:gdLst/>
                <a:ahLst/>
                <a:cxnLst/>
                <a:rect l="l" t="t" r="r" b="b"/>
                <a:pathLst>
                  <a:path w="21789665" h="4056477">
                    <a:moveTo>
                      <a:pt x="0" y="0"/>
                    </a:moveTo>
                    <a:lnTo>
                      <a:pt x="21789665" y="0"/>
                    </a:lnTo>
                    <a:lnTo>
                      <a:pt x="21789665" y="4056477"/>
                    </a:lnTo>
                    <a:lnTo>
                      <a:pt x="0" y="4056477"/>
                    </a:lnTo>
                    <a:close/>
                  </a:path>
                </a:pathLst>
              </a:custGeom>
              <a:solidFill>
                <a:srgbClr val="000000">
                  <a:alpha val="0"/>
                </a:srgbClr>
              </a:solidFill>
            </p:spPr>
            <p:txBody>
              <a:bodyPr/>
              <a:lstStyle/>
              <a:p>
                <a:endParaRPr lang="pl-PL" noProof="0" dirty="0"/>
              </a:p>
            </p:txBody>
          </p:sp>
          <p:sp>
            <p:nvSpPr>
              <p:cNvPr id="14" name="TextBox 14"/>
              <p:cNvSpPr txBox="1"/>
              <p:nvPr/>
            </p:nvSpPr>
            <p:spPr>
              <a:xfrm>
                <a:off x="0" y="-57150"/>
                <a:ext cx="21789664" cy="4113627"/>
              </a:xfrm>
              <a:prstGeom prst="rect">
                <a:avLst/>
              </a:prstGeom>
            </p:spPr>
            <p:txBody>
              <a:bodyPr lIns="0" tIns="0" rIns="0" bIns="0" rtlCol="0" anchor="ctr"/>
              <a:lstStyle/>
              <a:p>
                <a:pPr marL="0" lvl="0" indent="0" algn="l">
                  <a:lnSpc>
                    <a:spcPts val="10753"/>
                  </a:lnSpc>
                </a:pPr>
                <a:r>
                  <a:rPr lang="pl-PL" sz="7200" b="1" noProof="0" dirty="0">
                    <a:solidFill>
                      <a:srgbClr val="FFFFFF"/>
                    </a:solidFill>
                    <a:latin typeface="Open Sans Bold"/>
                    <a:ea typeface="Open Sans Bold"/>
                    <a:cs typeface="Open Sans Bold"/>
                    <a:sym typeface="Open Sans Bold"/>
                  </a:rPr>
                  <a:t> BADANIE INNOWACJI W PRAKTYCE</a:t>
                </a:r>
              </a:p>
            </p:txBody>
          </p:sp>
        </p:grpSp>
      </p:grpSp>
      <p:graphicFrame>
        <p:nvGraphicFramePr>
          <p:cNvPr id="15" name="Table 15"/>
          <p:cNvGraphicFramePr>
            <a:graphicFrameLocks noGrp="1"/>
          </p:cNvGraphicFramePr>
          <p:nvPr>
            <p:extLst>
              <p:ext uri="{D42A27DB-BD31-4B8C-83A1-F6EECF244321}">
                <p14:modId xmlns:p14="http://schemas.microsoft.com/office/powerpoint/2010/main" val="240710078"/>
              </p:ext>
            </p:extLst>
          </p:nvPr>
        </p:nvGraphicFramePr>
        <p:xfrm>
          <a:off x="1114077" y="4614139"/>
          <a:ext cx="18759614" cy="20223236"/>
        </p:xfrm>
        <a:graphic>
          <a:graphicData uri="http://schemas.openxmlformats.org/drawingml/2006/table">
            <a:tbl>
              <a:tblPr/>
              <a:tblGrid>
                <a:gridCol w="3912621">
                  <a:extLst>
                    <a:ext uri="{9D8B030D-6E8A-4147-A177-3AD203B41FA5}">
                      <a16:colId xmlns:a16="http://schemas.microsoft.com/office/drawing/2014/main" val="20000"/>
                    </a:ext>
                  </a:extLst>
                </a:gridCol>
                <a:gridCol w="14846993">
                  <a:extLst>
                    <a:ext uri="{9D8B030D-6E8A-4147-A177-3AD203B41FA5}">
                      <a16:colId xmlns:a16="http://schemas.microsoft.com/office/drawing/2014/main" val="20001"/>
                    </a:ext>
                  </a:extLst>
                </a:gridCol>
              </a:tblGrid>
              <a:tr h="743127">
                <a:tc gridSpan="2">
                  <a:txBody>
                    <a:bodyPr/>
                    <a:lstStyle/>
                    <a:p>
                      <a:pPr marL="0" lvl="0" indent="0" algn="l">
                        <a:lnSpc>
                          <a:spcPts val="3664"/>
                        </a:lnSpc>
                        <a:spcBef>
                          <a:spcPct val="0"/>
                        </a:spcBef>
                        <a:defRPr/>
                      </a:pPr>
                      <a:r>
                        <a:rPr lang="pl-PL" sz="2829" b="1" u="none" strike="noStrike" noProof="0" dirty="0">
                          <a:solidFill>
                            <a:srgbClr val="FFFFFF"/>
                          </a:solidFill>
                          <a:latin typeface="Open Sans Bold"/>
                          <a:ea typeface="Open Sans Bold"/>
                          <a:cs typeface="Open Sans Bold"/>
                          <a:sym typeface="Open Sans Bold"/>
                        </a:rPr>
                        <a:t>Zakończenie wywiadu </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hMerge="1">
                  <a:txBody>
                    <a:bodyPr/>
                    <a:lstStyle/>
                    <a:p>
                      <a:pPr marL="0" lvl="0" indent="0" algn="l">
                        <a:lnSpc>
                          <a:spcPts val="3664"/>
                        </a:lnSpc>
                        <a:spcBef>
                          <a:spcPct val="0"/>
                        </a:spcBef>
                        <a:defRPr/>
                      </a:pPr>
                      <a:r>
                        <a:rPr lang="en-US" sz="2829" b="1" u="none" strike="noStrike">
                          <a:solidFill>
                            <a:srgbClr val="FFFFFF"/>
                          </a:solidFill>
                          <a:latin typeface="Open Sans Bold"/>
                          <a:ea typeface="Open Sans Bold"/>
                          <a:cs typeface="Open Sans Bold"/>
                          <a:sym typeface="Open Sans Bold"/>
                        </a:rPr>
                        <a:t>Zakończenie rozmowy kwalifikacyjnej </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extLst>
                  <a:ext uri="{0D108BD9-81ED-4DB2-BD59-A6C34878D82A}">
                    <a16:rowId xmlns:a16="http://schemas.microsoft.com/office/drawing/2014/main" val="10000"/>
                  </a:ext>
                </a:extLst>
              </a:tr>
              <a:tr h="4869153">
                <a:tc>
                  <a:txBody>
                    <a:bodyPr/>
                    <a:lstStyle/>
                    <a:p>
                      <a:pPr marL="0" lvl="0" indent="0" algn="l">
                        <a:lnSpc>
                          <a:spcPts val="3664"/>
                        </a:lnSpc>
                        <a:spcBef>
                          <a:spcPct val="0"/>
                        </a:spcBef>
                        <a:defRPr/>
                      </a:pPr>
                      <a:r>
                        <a:rPr lang="pl-PL" sz="2829" u="none" strike="noStrike" noProof="0" dirty="0">
                          <a:solidFill>
                            <a:srgbClr val="000000"/>
                          </a:solidFill>
                          <a:latin typeface="Open Sans"/>
                          <a:ea typeface="Open Sans"/>
                          <a:cs typeface="Open Sans"/>
                          <a:sym typeface="Open Sans"/>
                        </a:rPr>
                        <a:t>Dodatkowe uwagi i podziękowania  </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a:txBody>
                    <a:bodyPr/>
                    <a:lstStyle/>
                    <a:p>
                      <a:pPr marL="0" lvl="0" indent="0" algn="just">
                        <a:lnSpc>
                          <a:spcPts val="3664"/>
                        </a:lnSpc>
                        <a:spcBef>
                          <a:spcPct val="0"/>
                        </a:spcBef>
                        <a:defRPr/>
                      </a:pPr>
                      <a:r>
                        <a:rPr lang="pl-PL" sz="2829" b="1" i="1" u="none" strike="noStrike" noProof="0" dirty="0">
                          <a:solidFill>
                            <a:srgbClr val="000000"/>
                          </a:solidFill>
                          <a:latin typeface="Open Sans Bold Italics"/>
                          <a:ea typeface="Open Sans Bold Italics"/>
                          <a:cs typeface="Open Sans Bold Italics"/>
                          <a:sym typeface="Open Sans Bold Italics"/>
                        </a:rPr>
                        <a:t>Czy chciałbyś dodać coś jeszcze? </a:t>
                      </a:r>
                      <a:endParaRPr lang="pl-PL" sz="1100" noProof="0" dirty="0"/>
                    </a:p>
                    <a:p>
                      <a:pPr marL="0" lvl="0" indent="0" algn="just">
                        <a:lnSpc>
                          <a:spcPts val="3664"/>
                        </a:lnSpc>
                        <a:spcBef>
                          <a:spcPct val="0"/>
                        </a:spcBef>
                      </a:pPr>
                      <a:endParaRPr lang="pl-PL" sz="1100" noProof="0" dirty="0"/>
                    </a:p>
                    <a:p>
                      <a:pPr marL="0" lvl="0" indent="0" algn="just">
                        <a:lnSpc>
                          <a:spcPts val="3664"/>
                        </a:lnSpc>
                        <a:spcBef>
                          <a:spcPct val="0"/>
                        </a:spcBef>
                      </a:pPr>
                      <a:r>
                        <a:rPr lang="pl-PL" sz="2829" b="1" i="1" u="none" strike="noStrike" noProof="0" dirty="0">
                          <a:solidFill>
                            <a:srgbClr val="000000"/>
                          </a:solidFill>
                          <a:latin typeface="Open Sans Bold Italics"/>
                          <a:ea typeface="Open Sans Bold Italics"/>
                          <a:cs typeface="Open Sans Bold Italics"/>
                          <a:sym typeface="Open Sans Bold Italics"/>
                        </a:rPr>
                        <a:t>Czy po przeprowadzeniu wywiadu nasunęły Ci się jakieś uwagi? </a:t>
                      </a:r>
                    </a:p>
                    <a:p>
                      <a:pPr marL="0" lvl="0" indent="0" algn="just">
                        <a:lnSpc>
                          <a:spcPts val="3664"/>
                        </a:lnSpc>
                        <a:spcBef>
                          <a:spcPct val="0"/>
                        </a:spcBef>
                      </a:pPr>
                      <a:endParaRPr lang="pl-PL" sz="2829" b="1" i="1" u="none" strike="noStrike" noProof="0" dirty="0">
                        <a:solidFill>
                          <a:srgbClr val="000000"/>
                        </a:solidFill>
                        <a:latin typeface="Open Sans Bold Italics"/>
                        <a:ea typeface="Open Sans Bold Italics"/>
                        <a:cs typeface="Open Sans Bold Italics"/>
                        <a:sym typeface="Open Sans Bold Italics"/>
                      </a:endParaRPr>
                    </a:p>
                    <a:p>
                      <a:pPr marL="0" lvl="0" indent="0" algn="just">
                        <a:lnSpc>
                          <a:spcPts val="3664"/>
                        </a:lnSpc>
                        <a:spcBef>
                          <a:spcPct val="0"/>
                        </a:spcBef>
                      </a:pPr>
                      <a:r>
                        <a:rPr lang="pl-PL" sz="2829" b="1" i="1" u="none" strike="noStrike" noProof="0" dirty="0">
                          <a:solidFill>
                            <a:srgbClr val="000000"/>
                          </a:solidFill>
                          <a:latin typeface="Open Sans Bold Italics"/>
                          <a:ea typeface="Open Sans Bold Italics"/>
                          <a:cs typeface="Open Sans Bold Italics"/>
                          <a:sym typeface="Open Sans Bold Italics"/>
                        </a:rPr>
                        <a:t>Czy masz jakieś dodatkowe spostrzeżenia? </a:t>
                      </a:r>
                    </a:p>
                    <a:p>
                      <a:pPr marL="0" lvl="0" indent="0" algn="just">
                        <a:lnSpc>
                          <a:spcPts val="3664"/>
                        </a:lnSpc>
                        <a:spcBef>
                          <a:spcPct val="0"/>
                        </a:spcBef>
                      </a:pPr>
                      <a:endParaRPr lang="pl-PL" sz="2829" b="1" i="1" u="none" strike="noStrike" noProof="0" dirty="0">
                        <a:solidFill>
                          <a:srgbClr val="000000"/>
                        </a:solidFill>
                        <a:latin typeface="Open Sans Bold Italics"/>
                        <a:ea typeface="Open Sans Bold Italics"/>
                        <a:cs typeface="Open Sans Bold Italics"/>
                        <a:sym typeface="Open Sans Bold Italics"/>
                      </a:endParaRPr>
                    </a:p>
                    <a:p>
                      <a:pPr marL="0" lvl="0" indent="0" algn="just">
                        <a:lnSpc>
                          <a:spcPts val="3664"/>
                        </a:lnSpc>
                        <a:spcBef>
                          <a:spcPct val="0"/>
                        </a:spcBef>
                      </a:pPr>
                      <a:r>
                        <a:rPr lang="pl-PL" sz="2829" u="none" strike="noStrike" noProof="0" dirty="0">
                          <a:solidFill>
                            <a:srgbClr val="000000"/>
                          </a:solidFill>
                          <a:latin typeface="Open Sans"/>
                          <a:ea typeface="Open Sans"/>
                          <a:cs typeface="Open Sans"/>
                          <a:sym typeface="Open Sans"/>
                        </a:rPr>
                        <a:t>Osoba prowadząca rozmowę powinna wyrazić wdzięczność za przeprowadzony wywiad oraz zwrócić się z prośbą o zgodę na jego publikację, jeśli nie została ona wcześniej podpisana. </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43127">
                <a:tc gridSpan="2">
                  <a:txBody>
                    <a:bodyPr/>
                    <a:lstStyle/>
                    <a:p>
                      <a:pPr marL="0" lvl="0" indent="0" algn="l">
                        <a:lnSpc>
                          <a:spcPts val="3664"/>
                        </a:lnSpc>
                        <a:spcBef>
                          <a:spcPct val="0"/>
                        </a:spcBef>
                        <a:defRPr/>
                      </a:pPr>
                      <a:r>
                        <a:rPr lang="pl-PL" sz="2829" b="1" u="none" strike="noStrike" noProof="0" dirty="0">
                          <a:solidFill>
                            <a:srgbClr val="FFFFFF"/>
                          </a:solidFill>
                          <a:latin typeface="Open Sans Bold"/>
                          <a:ea typeface="Open Sans Bold"/>
                          <a:cs typeface="Open Sans Bold"/>
                          <a:sym typeface="Open Sans Bold"/>
                        </a:rPr>
                        <a:t>Formularz zgody na przeprowadzenie wywiadu</a:t>
                      </a:r>
                      <a:endParaRPr lang="pl-PL" sz="1100" noProof="0" dirty="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tc hMerge="1">
                  <a:txBody>
                    <a:bodyPr/>
                    <a:lstStyle/>
                    <a:p>
                      <a:pPr marL="0" lvl="0" indent="0" algn="l">
                        <a:lnSpc>
                          <a:spcPts val="3664"/>
                        </a:lnSpc>
                        <a:spcBef>
                          <a:spcPct val="0"/>
                        </a:spcBef>
                        <a:defRPr/>
                      </a:pPr>
                      <a:r>
                        <a:rPr lang="en-US" sz="2829" b="1" u="none" strike="noStrike">
                          <a:solidFill>
                            <a:srgbClr val="FFFFFF"/>
                          </a:solidFill>
                          <a:latin typeface="Open Sans Bold"/>
                          <a:ea typeface="Open Sans Bold"/>
                          <a:cs typeface="Open Sans Bold"/>
                          <a:sym typeface="Open Sans Bold"/>
                        </a:rPr>
                        <a:t>Formularz zgody na przeprowadzenie rozmowy kwalifikacyjnej</a:t>
                      </a:r>
                      <a:endParaRPr lang="en-US" sz="1100"/>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solidFill>
                      <a:srgbClr val="8652A1"/>
                    </a:solidFill>
                  </a:tcPr>
                </a:tc>
                <a:extLst>
                  <a:ext uri="{0D108BD9-81ED-4DB2-BD59-A6C34878D82A}">
                    <a16:rowId xmlns:a16="http://schemas.microsoft.com/office/drawing/2014/main" val="10002"/>
                  </a:ext>
                </a:extLst>
              </a:tr>
              <a:tr h="13633523">
                <a:tc gridSpan="2">
                  <a:txBody>
                    <a:bodyPr/>
                    <a:lstStyle/>
                    <a:p>
                      <a:pPr marL="0" lvl="0" indent="0" algn="just">
                        <a:lnSpc>
                          <a:spcPts val="3664"/>
                        </a:lnSpc>
                        <a:spcBef>
                          <a:spcPct val="0"/>
                        </a:spcBef>
                        <a:defRPr/>
                      </a:pPr>
                      <a:r>
                        <a:rPr lang="pl-PL" sz="2829" b="1" u="none" strike="noStrike" noProof="0" dirty="0">
                          <a:solidFill>
                            <a:srgbClr val="000000"/>
                          </a:solidFill>
                          <a:latin typeface="Open Sans Bold"/>
                          <a:ea typeface="Open Sans Bold"/>
                          <a:cs typeface="Open Sans Bold"/>
                          <a:sym typeface="Open Sans Bold"/>
                        </a:rPr>
                        <a:t>Procedura</a:t>
                      </a:r>
                      <a:endParaRPr lang="pl-PL" sz="1100" noProof="0" dirty="0"/>
                    </a:p>
                    <a:p>
                      <a:pPr marL="0" lvl="0" indent="0" algn="just">
                        <a:lnSpc>
                          <a:spcPts val="3664"/>
                        </a:lnSpc>
                        <a:spcBef>
                          <a:spcPct val="0"/>
                        </a:spcBef>
                      </a:pPr>
                      <a:r>
                        <a:rPr lang="pl-PL" sz="2829" u="none" strike="noStrike" noProof="0" dirty="0">
                          <a:solidFill>
                            <a:srgbClr val="000000"/>
                          </a:solidFill>
                          <a:latin typeface="Open Sans"/>
                          <a:ea typeface="Open Sans"/>
                          <a:cs typeface="Open Sans"/>
                          <a:sym typeface="Open Sans"/>
                        </a:rPr>
                        <a:t>Zapraszamy do wzięcia udziału w </a:t>
                      </a:r>
                      <a:r>
                        <a:rPr lang="pl-PL" sz="2829" u="none" strike="noStrike" noProof="0" dirty="0" err="1">
                          <a:solidFill>
                            <a:srgbClr val="000000"/>
                          </a:solidFill>
                          <a:latin typeface="Open Sans"/>
                          <a:ea typeface="Open Sans"/>
                          <a:cs typeface="Open Sans"/>
                          <a:sym typeface="Open Sans"/>
                        </a:rPr>
                        <a:t>półustrukturyzowanym</a:t>
                      </a:r>
                      <a:r>
                        <a:rPr lang="pl-PL" sz="2829" u="none" strike="noStrike" noProof="0" dirty="0">
                          <a:solidFill>
                            <a:srgbClr val="000000"/>
                          </a:solidFill>
                          <a:latin typeface="Open Sans"/>
                          <a:ea typeface="Open Sans"/>
                          <a:cs typeface="Open Sans"/>
                          <a:sym typeface="Open Sans"/>
                        </a:rPr>
                        <a:t> wywiadzie. Rozmowa będzie rejestrowana, a jej wyniki zostaną wykorzystane wyłącznie w celach edukacyjnych. Udział w wywiadzie jest całkowicie dobrowolny. Nie ma obowiązku uczestnictwa, a w przypadku podjęcia decyzji o udziale, masz prawo odmówić odpowiedzi na konkretne pytania lub zrezygnować z udziału w wywiadzie w trakcie jego trwania. </a:t>
                      </a:r>
                    </a:p>
                    <a:p>
                      <a:pPr marL="0" lvl="0" indent="0" algn="just">
                        <a:lnSpc>
                          <a:spcPts val="3664"/>
                        </a:lnSpc>
                        <a:spcBef>
                          <a:spcPct val="0"/>
                        </a:spcBef>
                      </a:pPr>
                      <a:r>
                        <a:rPr lang="pl-PL" sz="2829" b="1" u="none" strike="noStrike" noProof="0" dirty="0">
                          <a:solidFill>
                            <a:srgbClr val="000000"/>
                          </a:solidFill>
                          <a:latin typeface="Open Sans Bold"/>
                          <a:ea typeface="Open Sans Bold"/>
                          <a:cs typeface="Open Sans Bold"/>
                          <a:sym typeface="Open Sans Bold"/>
                        </a:rPr>
                        <a:t>Ochrona informacji osobowych </a:t>
                      </a:r>
                    </a:p>
                    <a:p>
                      <a:pPr marL="0" lvl="0" indent="0" algn="just">
                        <a:lnSpc>
                          <a:spcPts val="3664"/>
                        </a:lnSpc>
                        <a:spcBef>
                          <a:spcPct val="0"/>
                        </a:spcBef>
                      </a:pPr>
                      <a:r>
                        <a:rPr lang="pl-PL" sz="2829" u="none" strike="noStrike" noProof="0" dirty="0">
                          <a:solidFill>
                            <a:srgbClr val="000000"/>
                          </a:solidFill>
                          <a:latin typeface="Open Sans"/>
                          <a:ea typeface="Open Sans"/>
                          <a:cs typeface="Open Sans"/>
                          <a:sym typeface="Open Sans"/>
                        </a:rPr>
                        <a:t>Podane przez Ciebie informacje przyczynią się do stworzenia bazy wiedzy dotyczącej kompendium dobrych praktyk. Wszystkie dane będą zarządzane zgodnie z ogólnym rozporządzeniem o ochronie danych (RODO). </a:t>
                      </a:r>
                    </a:p>
                    <a:p>
                      <a:pPr marL="0" lvl="0" indent="0" algn="just">
                        <a:lnSpc>
                          <a:spcPts val="3664"/>
                        </a:lnSpc>
                        <a:spcBef>
                          <a:spcPct val="0"/>
                        </a:spcBef>
                      </a:pPr>
                      <a:r>
                        <a:rPr lang="pl-PL" sz="2829" b="1" u="none" strike="noStrike" noProof="0" dirty="0">
                          <a:solidFill>
                            <a:srgbClr val="000000"/>
                          </a:solidFill>
                          <a:latin typeface="Open Sans Bold"/>
                          <a:ea typeface="Open Sans Bold"/>
                          <a:cs typeface="Open Sans Bold"/>
                          <a:sym typeface="Open Sans Bold"/>
                        </a:rPr>
                        <a:t>Zapytania</a:t>
                      </a:r>
                    </a:p>
                    <a:p>
                      <a:pPr marL="0" lvl="0" indent="0" algn="just">
                        <a:lnSpc>
                          <a:spcPts val="3664"/>
                        </a:lnSpc>
                        <a:spcBef>
                          <a:spcPct val="0"/>
                        </a:spcBef>
                      </a:pPr>
                      <a:r>
                        <a:rPr lang="pl-PL" sz="2829" u="none" strike="noStrike" noProof="0" dirty="0">
                          <a:solidFill>
                            <a:srgbClr val="000000"/>
                          </a:solidFill>
                          <a:latin typeface="Open Sans"/>
                          <a:ea typeface="Open Sans"/>
                          <a:cs typeface="Open Sans"/>
                          <a:sym typeface="Open Sans"/>
                        </a:rPr>
                        <a:t>W przypadku jakichkolwiek pytań prosimy o kontakt pod adresem [wpisz adres e-mail profesora odpowiedzialnego za studenta].</a:t>
                      </a:r>
                    </a:p>
                    <a:p>
                      <a:pPr marL="0" lvl="0" indent="0" algn="just">
                        <a:lnSpc>
                          <a:spcPts val="3664"/>
                        </a:lnSpc>
                        <a:spcBef>
                          <a:spcPct val="0"/>
                        </a:spcBef>
                      </a:pPr>
                      <a:endParaRPr lang="pl-PL" sz="2829" u="none" strike="noStrike" noProof="0" dirty="0">
                        <a:solidFill>
                          <a:srgbClr val="000000"/>
                        </a:solidFill>
                        <a:latin typeface="Open Sans"/>
                        <a:ea typeface="Open Sans"/>
                        <a:cs typeface="Open Sans"/>
                        <a:sym typeface="Open Sans"/>
                      </a:endParaRPr>
                    </a:p>
                    <a:p>
                      <a:pPr marL="0" lvl="0" indent="0" algn="just">
                        <a:lnSpc>
                          <a:spcPts val="3664"/>
                        </a:lnSpc>
                        <a:spcBef>
                          <a:spcPct val="0"/>
                        </a:spcBef>
                      </a:pPr>
                      <a:r>
                        <a:rPr lang="pl-PL" sz="2829" b="1" u="none" strike="noStrike" noProof="0" dirty="0">
                          <a:solidFill>
                            <a:srgbClr val="000000"/>
                          </a:solidFill>
                          <a:latin typeface="Open Sans Bold"/>
                          <a:ea typeface="Open Sans Bold"/>
                          <a:cs typeface="Open Sans Bold"/>
                          <a:sym typeface="Open Sans Bold"/>
                        </a:rPr>
                        <a:t>DEKLARACJA</a:t>
                      </a:r>
                    </a:p>
                    <a:p>
                      <a:pPr marL="0" lvl="0" indent="0" algn="just">
                        <a:lnSpc>
                          <a:spcPts val="3664"/>
                        </a:lnSpc>
                        <a:spcBef>
                          <a:spcPct val="0"/>
                        </a:spcBef>
                      </a:pPr>
                      <a:r>
                        <a:rPr lang="pl-PL" sz="2829" u="none" strike="noStrike" noProof="0" dirty="0">
                          <a:solidFill>
                            <a:srgbClr val="000000"/>
                          </a:solidFill>
                          <a:latin typeface="Open Sans"/>
                          <a:ea typeface="Open Sans"/>
                          <a:cs typeface="Open Sans"/>
                          <a:sym typeface="Open Sans"/>
                        </a:rPr>
                        <a:t>Przeczytałem(-</a:t>
                      </a:r>
                      <a:r>
                        <a:rPr lang="pl-PL" sz="2829" u="none" strike="noStrike" noProof="0" dirty="0" err="1">
                          <a:solidFill>
                            <a:srgbClr val="000000"/>
                          </a:solidFill>
                          <a:latin typeface="Open Sans"/>
                          <a:ea typeface="Open Sans"/>
                          <a:cs typeface="Open Sans"/>
                          <a:sym typeface="Open Sans"/>
                        </a:rPr>
                        <a:t>am</a:t>
                      </a:r>
                      <a:r>
                        <a:rPr lang="pl-PL" sz="2829" u="none" strike="noStrike" noProof="0" dirty="0">
                          <a:solidFill>
                            <a:srgbClr val="000000"/>
                          </a:solidFill>
                          <a:latin typeface="Open Sans"/>
                          <a:ea typeface="Open Sans"/>
                          <a:cs typeface="Open Sans"/>
                          <a:sym typeface="Open Sans"/>
                        </a:rPr>
                        <a:t>) tę informację i miałem(-</a:t>
                      </a:r>
                      <a:r>
                        <a:rPr lang="pl-PL" sz="2829" u="none" strike="noStrike" noProof="0" dirty="0" err="1">
                          <a:solidFill>
                            <a:srgbClr val="000000"/>
                          </a:solidFill>
                          <a:latin typeface="Open Sans"/>
                          <a:ea typeface="Open Sans"/>
                          <a:cs typeface="Open Sans"/>
                          <a:sym typeface="Open Sans"/>
                        </a:rPr>
                        <a:t>am</a:t>
                      </a:r>
                      <a:r>
                        <a:rPr lang="pl-PL" sz="2829" u="none" strike="noStrike" noProof="0" dirty="0">
                          <a:solidFill>
                            <a:srgbClr val="000000"/>
                          </a:solidFill>
                          <a:latin typeface="Open Sans"/>
                          <a:ea typeface="Open Sans"/>
                          <a:cs typeface="Open Sans"/>
                          <a:sym typeface="Open Sans"/>
                        </a:rPr>
                        <a:t>) czas, aby rozważyć udział w tym wywiadzie. Rozumiem, że mój udział jest dobrowolny (to mój wybór) i że mogę w każdej chwili zrezygnować z udziału w wywiadzie bez ponoszenia negatywnych konsekwencji. W związku z tym zgadzam się na udział w tym wywiadzie i oświadczam, że posiadam pozwolenie na wymienienie wszelkich firm lub przedsiębiorstw/organizacji, które mogą zostać w nim wymienione.</a:t>
                      </a:r>
                    </a:p>
                    <a:p>
                      <a:pPr marL="0" lvl="0" indent="0" algn="just">
                        <a:lnSpc>
                          <a:spcPts val="3664"/>
                        </a:lnSpc>
                        <a:spcBef>
                          <a:spcPct val="0"/>
                        </a:spcBef>
                      </a:pPr>
                      <a:r>
                        <a:rPr lang="pl-PL" sz="2829" u="none" strike="noStrike" noProof="0" dirty="0">
                          <a:solidFill>
                            <a:srgbClr val="000000"/>
                          </a:solidFill>
                          <a:latin typeface="Open Sans"/>
                          <a:ea typeface="Open Sans"/>
                          <a:cs typeface="Open Sans"/>
                          <a:sym typeface="Open Sans"/>
                        </a:rPr>
                        <a:t>Niniejszym wyrażam zgodę na przetwarzanie wszystkich danych zebranych ode mnie.</a:t>
                      </a:r>
                    </a:p>
                    <a:p>
                      <a:pPr marL="0" lvl="0" indent="0" algn="just">
                        <a:lnSpc>
                          <a:spcPts val="3664"/>
                        </a:lnSpc>
                        <a:spcBef>
                          <a:spcPct val="0"/>
                        </a:spcBef>
                      </a:pPr>
                      <a:endParaRPr lang="pl-PL" sz="2829" u="none" strike="noStrike" noProof="0" dirty="0">
                        <a:solidFill>
                          <a:srgbClr val="000000"/>
                        </a:solidFill>
                        <a:latin typeface="Open Sans"/>
                        <a:ea typeface="Open Sans"/>
                        <a:cs typeface="Open Sans"/>
                        <a:sym typeface="Open Sans"/>
                      </a:endParaRPr>
                    </a:p>
                    <a:p>
                      <a:pPr marL="0" lvl="0" indent="0" algn="just">
                        <a:lnSpc>
                          <a:spcPts val="3664"/>
                        </a:lnSpc>
                        <a:spcBef>
                          <a:spcPct val="0"/>
                        </a:spcBef>
                      </a:pPr>
                      <a:endParaRPr lang="pl-PL" sz="2829" u="none" strike="noStrike" noProof="0" dirty="0">
                        <a:solidFill>
                          <a:srgbClr val="000000"/>
                        </a:solidFill>
                        <a:latin typeface="Open Sans"/>
                        <a:ea typeface="Open Sans"/>
                        <a:cs typeface="Open Sans"/>
                        <a:sym typeface="Open Sans"/>
                      </a:endParaRPr>
                    </a:p>
                    <a:p>
                      <a:pPr marL="0" lvl="0" indent="0" algn="just">
                        <a:lnSpc>
                          <a:spcPts val="5093"/>
                        </a:lnSpc>
                        <a:spcBef>
                          <a:spcPct val="0"/>
                        </a:spcBef>
                      </a:pPr>
                      <a:r>
                        <a:rPr lang="pl-PL" sz="2829" u="none" strike="noStrike" noProof="0" dirty="0">
                          <a:solidFill>
                            <a:srgbClr val="000000"/>
                          </a:solidFill>
                          <a:latin typeface="Open Sans"/>
                          <a:ea typeface="Open Sans"/>
                          <a:cs typeface="Open Sans"/>
                          <a:sym typeface="Open Sans"/>
                        </a:rPr>
                        <a:t>Podpis: _____________________________________________________ Imię i nazwisko osoby udzielającej wywiadu: ___________________________________________ Data: _______________________ Miejscowość: _______________________</a:t>
                      </a:r>
                    </a:p>
                    <a:p>
                      <a:pPr marL="0" lvl="0" indent="0" algn="just">
                        <a:lnSpc>
                          <a:spcPts val="5093"/>
                        </a:lnSpc>
                        <a:spcBef>
                          <a:spcPct val="0"/>
                        </a:spcBef>
                      </a:pPr>
                      <a:endParaRPr lang="pl-PL" sz="2829" u="none" strike="noStrike" noProof="0" dirty="0">
                        <a:solidFill>
                          <a:srgbClr val="000000"/>
                        </a:solidFill>
                        <a:latin typeface="Open Sans"/>
                        <a:ea typeface="Open Sans"/>
                        <a:cs typeface="Open Sans"/>
                        <a:sym typeface="Open Sans"/>
                      </a:endParaRPr>
                    </a:p>
                    <a:p>
                      <a:pPr marL="0" lvl="0" indent="0" algn="just">
                        <a:lnSpc>
                          <a:spcPts val="5093"/>
                        </a:lnSpc>
                        <a:spcBef>
                          <a:spcPct val="0"/>
                        </a:spcBef>
                      </a:pPr>
                      <a:endParaRPr lang="pl-PL" sz="2829" u="none" strike="noStrike" noProof="0" dirty="0">
                        <a:solidFill>
                          <a:srgbClr val="000000"/>
                        </a:solidFill>
                        <a:latin typeface="Open Sans"/>
                        <a:ea typeface="Open Sans"/>
                        <a:cs typeface="Open Sans"/>
                        <a:sym typeface="Open Sans"/>
                      </a:endParaRPr>
                    </a:p>
                    <a:p>
                      <a:pPr marL="0" lvl="0" indent="0" algn="just">
                        <a:lnSpc>
                          <a:spcPts val="5093"/>
                        </a:lnSpc>
                        <a:spcBef>
                          <a:spcPct val="0"/>
                        </a:spcBef>
                      </a:pPr>
                      <a:r>
                        <a:rPr lang="pl-PL" sz="2829" u="none" strike="noStrike" noProof="0" dirty="0">
                          <a:solidFill>
                            <a:srgbClr val="000000"/>
                          </a:solidFill>
                          <a:latin typeface="Open Sans"/>
                          <a:ea typeface="Open Sans"/>
                          <a:cs typeface="Open Sans"/>
                          <a:sym typeface="Open Sans"/>
                        </a:rPr>
                        <a:t>Podpis: _____________________________________________________ Imię i nazwisko osoby przeprowadzającej wywiad: _________________________________________ Data: ___________ Miejscowość: ______________________</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tc hMerge="1">
                  <a:txBody>
                    <a:bodyPr/>
                    <a:lstStyle/>
                    <a:p>
                      <a:pPr marL="0" lvl="0" indent="0" algn="just">
                        <a:lnSpc>
                          <a:spcPts val="3664"/>
                        </a:lnSpc>
                        <a:spcBef>
                          <a:spcPct val="0"/>
                        </a:spcBef>
                        <a:defRPr/>
                      </a:pPr>
                      <a:r>
                        <a:rPr lang="en-US" sz="2829" b="1" u="none" strike="noStrike">
                          <a:solidFill>
                            <a:srgbClr val="000000"/>
                          </a:solidFill>
                          <a:latin typeface="Open Sans Bold"/>
                          <a:ea typeface="Open Sans Bold"/>
                          <a:cs typeface="Open Sans Bold"/>
                          <a:sym typeface="Open Sans Bold"/>
                        </a:rPr>
                        <a:t>Procedura</a:t>
                      </a:r>
                      <a:endParaRPr lang="en-US" sz="1100"/>
                    </a:p>
                    <a:p>
                      <a:pPr marL="0" lvl="0" indent="0" algn="just">
                        <a:lnSpc>
                          <a:spcPts val="3664"/>
                        </a:lnSpc>
                        <a:spcBef>
                          <a:spcPct val="0"/>
                        </a:spcBef>
                      </a:pPr>
                      <a:r>
                        <a:rPr lang="en-US" sz="2829" u="none" strike="noStrike">
                          <a:solidFill>
                            <a:srgbClr val="000000"/>
                          </a:solidFill>
                          <a:latin typeface="Open Sans"/>
                          <a:ea typeface="Open Sans"/>
                          <a:cs typeface="Open Sans"/>
                          <a:sym typeface="Open Sans"/>
                        </a:rPr>
                        <a:t>Zapraszamy do wzięcia udziału w półustrukturyzowanym wywiadzie. Rozmowa będzie rejestrowana, a jej wyniki zostaną wykorzystane wyłącznie w celach edukacyjnych. Udział w wywiadzie jest całkowicie dobrowolny. Nie ma obowiązku uczestnictwa, a w przypadku podjęcia decyzji o udziale, masz prawo odmówić odpowiedzi na konkretne pytania lub zrezygnować z udziału w wywiadzie w trakcie jego trwania. </a:t>
                      </a:r>
                    </a:p>
                    <a:p>
                      <a:pPr marL="0" lvl="0" indent="0" algn="just">
                        <a:lnSpc>
                          <a:spcPts val="3664"/>
                        </a:lnSpc>
                        <a:spcBef>
                          <a:spcPct val="0"/>
                        </a:spcBef>
                      </a:pPr>
                      <a:r>
                        <a:rPr lang="en-US" sz="2829" b="1" u="none" strike="noStrike">
                          <a:solidFill>
                            <a:srgbClr val="000000"/>
                          </a:solidFill>
                          <a:latin typeface="Open Sans Bold"/>
                          <a:ea typeface="Open Sans Bold"/>
                          <a:cs typeface="Open Sans Bold"/>
                          <a:sym typeface="Open Sans Bold"/>
                        </a:rPr>
                        <a:t>Ochrona informacji osobowych </a:t>
                      </a:r>
                    </a:p>
                    <a:p>
                      <a:pPr marL="0" lvl="0" indent="0" algn="just">
                        <a:lnSpc>
                          <a:spcPts val="3664"/>
                        </a:lnSpc>
                        <a:spcBef>
                          <a:spcPct val="0"/>
                        </a:spcBef>
                      </a:pPr>
                      <a:r>
                        <a:rPr lang="en-US" sz="2829" u="none" strike="noStrike">
                          <a:solidFill>
                            <a:srgbClr val="000000"/>
                          </a:solidFill>
                          <a:latin typeface="Open Sans"/>
                          <a:ea typeface="Open Sans"/>
                          <a:cs typeface="Open Sans"/>
                          <a:sym typeface="Open Sans"/>
                        </a:rPr>
                        <a:t>Podane przez Ciebie informacje przyczynią się do stworzenia bazy wiedzy dotyczącej kompendium dobrych praktyk. Wszystkie dane będą zarządzane zgodnie z ogólnym rozporządzeniem o ochronie danych (RODO). </a:t>
                      </a:r>
                    </a:p>
                    <a:p>
                      <a:pPr marL="0" lvl="0" indent="0" algn="just">
                        <a:lnSpc>
                          <a:spcPts val="3664"/>
                        </a:lnSpc>
                        <a:spcBef>
                          <a:spcPct val="0"/>
                        </a:spcBef>
                      </a:pPr>
                      <a:r>
                        <a:rPr lang="en-US" sz="2829" b="1" u="none" strike="noStrike">
                          <a:solidFill>
                            <a:srgbClr val="000000"/>
                          </a:solidFill>
                          <a:latin typeface="Open Sans Bold"/>
                          <a:ea typeface="Open Sans Bold"/>
                          <a:cs typeface="Open Sans Bold"/>
                          <a:sym typeface="Open Sans Bold"/>
                        </a:rPr>
                        <a:t>Zapytania</a:t>
                      </a:r>
                    </a:p>
                    <a:p>
                      <a:pPr marL="0" lvl="0" indent="0" algn="just">
                        <a:lnSpc>
                          <a:spcPts val="3664"/>
                        </a:lnSpc>
                        <a:spcBef>
                          <a:spcPct val="0"/>
                        </a:spcBef>
                      </a:pPr>
                      <a:r>
                        <a:rPr lang="en-US" sz="2829" u="none" strike="noStrike">
                          <a:solidFill>
                            <a:srgbClr val="000000"/>
                          </a:solidFill>
                          <a:latin typeface="Open Sans"/>
                          <a:ea typeface="Open Sans"/>
                          <a:cs typeface="Open Sans"/>
                          <a:sym typeface="Open Sans"/>
                        </a:rPr>
                        <a:t>W przypadku jakichkolwiek pytań prosimy o kontakt pod adresem [wpisz adres e-mail profesora odpowiedzialnego za studenta].</a:t>
                      </a:r>
                    </a:p>
                    <a:p>
                      <a:pPr marL="0" lvl="0" indent="0" algn="just">
                        <a:lnSpc>
                          <a:spcPts val="3664"/>
                        </a:lnSpc>
                        <a:spcBef>
                          <a:spcPct val="0"/>
                        </a:spcBef>
                      </a:pPr>
                      <a:endParaRPr lang="en-US" sz="2829" u="none" strike="noStrike">
                        <a:solidFill>
                          <a:srgbClr val="000000"/>
                        </a:solidFill>
                        <a:latin typeface="Open Sans"/>
                        <a:ea typeface="Open Sans"/>
                        <a:cs typeface="Open Sans"/>
                        <a:sym typeface="Open Sans"/>
                      </a:endParaRPr>
                    </a:p>
                    <a:p>
                      <a:pPr marL="0" lvl="0" indent="0" algn="just">
                        <a:lnSpc>
                          <a:spcPts val="3664"/>
                        </a:lnSpc>
                        <a:spcBef>
                          <a:spcPct val="0"/>
                        </a:spcBef>
                      </a:pPr>
                      <a:r>
                        <a:rPr lang="en-US" sz="2829" b="1" u="none" strike="noStrike">
                          <a:solidFill>
                            <a:srgbClr val="000000"/>
                          </a:solidFill>
                          <a:latin typeface="Open Sans Bold"/>
                          <a:ea typeface="Open Sans Bold"/>
                          <a:cs typeface="Open Sans Bold"/>
                          <a:sym typeface="Open Sans Bold"/>
                        </a:rPr>
                        <a:t>DEKLARACJA</a:t>
                      </a:r>
                    </a:p>
                    <a:p>
                      <a:pPr marL="0" lvl="0" indent="0" algn="just">
                        <a:lnSpc>
                          <a:spcPts val="3664"/>
                        </a:lnSpc>
                        <a:spcBef>
                          <a:spcPct val="0"/>
                        </a:spcBef>
                      </a:pPr>
                      <a:r>
                        <a:rPr lang="en-US" sz="2829" u="none" strike="noStrike">
                          <a:solidFill>
                            <a:srgbClr val="000000"/>
                          </a:solidFill>
                          <a:latin typeface="Open Sans"/>
                          <a:ea typeface="Open Sans"/>
                          <a:cs typeface="Open Sans"/>
                          <a:sym typeface="Open Sans"/>
                        </a:rPr>
                        <a:t>Przeczytałem(-am) tę informację i miałem(-am) czas, aby rozważyć udział w tym wywiadzie. Rozumiem, że mój udział jest dobrowolny (to mój wybór) i że mogę w każdej chwili zrezygnować z udziału w wywiadzie bez ponoszenia negatywnych konsekwencji. W związku z tym zgadzam się na udział w tym wywiadzie i oświadczam, że posiadam pozwolenie na wymienienie wszelkich firm lub przedsiębiorstw/organizacji, które mogą zostać w nim wymienione.</a:t>
                      </a:r>
                    </a:p>
                    <a:p>
                      <a:pPr marL="0" lvl="0" indent="0" algn="just">
                        <a:lnSpc>
                          <a:spcPts val="3664"/>
                        </a:lnSpc>
                        <a:spcBef>
                          <a:spcPct val="0"/>
                        </a:spcBef>
                      </a:pPr>
                      <a:r>
                        <a:rPr lang="en-US" sz="2829" u="none" strike="noStrike">
                          <a:solidFill>
                            <a:srgbClr val="000000"/>
                          </a:solidFill>
                          <a:latin typeface="Open Sans"/>
                          <a:ea typeface="Open Sans"/>
                          <a:cs typeface="Open Sans"/>
                          <a:sym typeface="Open Sans"/>
                        </a:rPr>
                        <a:t>Niniejszym wyrażam zgodę na przetwarzanie wszystkich danych zebranych ode mnie.</a:t>
                      </a:r>
                    </a:p>
                    <a:p>
                      <a:pPr marL="0" lvl="0" indent="0" algn="just">
                        <a:lnSpc>
                          <a:spcPts val="3664"/>
                        </a:lnSpc>
                        <a:spcBef>
                          <a:spcPct val="0"/>
                        </a:spcBef>
                      </a:pPr>
                      <a:endParaRPr lang="en-US" sz="2829" u="none" strike="noStrike">
                        <a:solidFill>
                          <a:srgbClr val="000000"/>
                        </a:solidFill>
                        <a:latin typeface="Open Sans"/>
                        <a:ea typeface="Open Sans"/>
                        <a:cs typeface="Open Sans"/>
                        <a:sym typeface="Open Sans"/>
                      </a:endParaRPr>
                    </a:p>
                    <a:p>
                      <a:pPr marL="0" lvl="0" indent="0" algn="just">
                        <a:lnSpc>
                          <a:spcPts val="3664"/>
                        </a:lnSpc>
                        <a:spcBef>
                          <a:spcPct val="0"/>
                        </a:spcBef>
                      </a:pPr>
                      <a:endParaRPr lang="en-US" sz="2829" u="none" strike="noStrike">
                        <a:solidFill>
                          <a:srgbClr val="000000"/>
                        </a:solidFill>
                        <a:latin typeface="Open Sans"/>
                        <a:ea typeface="Open Sans"/>
                        <a:cs typeface="Open Sans"/>
                        <a:sym typeface="Open Sans"/>
                      </a:endParaRPr>
                    </a:p>
                    <a:p>
                      <a:pPr marL="0" lvl="0" indent="0" algn="just">
                        <a:lnSpc>
                          <a:spcPts val="5093"/>
                        </a:lnSpc>
                        <a:spcBef>
                          <a:spcPct val="0"/>
                        </a:spcBef>
                      </a:pPr>
                      <a:r>
                        <a:rPr lang="en-US" sz="2829" u="none" strike="noStrike">
                          <a:solidFill>
                            <a:srgbClr val="000000"/>
                          </a:solidFill>
                          <a:latin typeface="Open Sans"/>
                          <a:ea typeface="Open Sans"/>
                          <a:cs typeface="Open Sans"/>
                          <a:sym typeface="Open Sans"/>
                        </a:rPr>
                        <a:t>Podpis: _____________________________________________________ Imię i nazwisko osoby udzielającej wywiadu: ___________________________________________ Data: _______________________ Miejscowość: _______________________</a:t>
                      </a:r>
                    </a:p>
                    <a:p>
                      <a:pPr marL="0" lvl="0" indent="0" algn="just">
                        <a:lnSpc>
                          <a:spcPts val="5093"/>
                        </a:lnSpc>
                        <a:spcBef>
                          <a:spcPct val="0"/>
                        </a:spcBef>
                      </a:pPr>
                      <a:endParaRPr lang="en-US" sz="2829" u="none" strike="noStrike">
                        <a:solidFill>
                          <a:srgbClr val="000000"/>
                        </a:solidFill>
                        <a:latin typeface="Open Sans"/>
                        <a:ea typeface="Open Sans"/>
                        <a:cs typeface="Open Sans"/>
                        <a:sym typeface="Open Sans"/>
                      </a:endParaRPr>
                    </a:p>
                    <a:p>
                      <a:pPr marL="0" lvl="0" indent="0" algn="just">
                        <a:lnSpc>
                          <a:spcPts val="5093"/>
                        </a:lnSpc>
                        <a:spcBef>
                          <a:spcPct val="0"/>
                        </a:spcBef>
                      </a:pPr>
                      <a:endParaRPr lang="en-US" sz="2829" u="none" strike="noStrike">
                        <a:solidFill>
                          <a:srgbClr val="000000"/>
                        </a:solidFill>
                        <a:latin typeface="Open Sans"/>
                        <a:ea typeface="Open Sans"/>
                        <a:cs typeface="Open Sans"/>
                        <a:sym typeface="Open Sans"/>
                      </a:endParaRPr>
                    </a:p>
                    <a:p>
                      <a:pPr marL="0" lvl="0" indent="0" algn="just">
                        <a:lnSpc>
                          <a:spcPts val="5093"/>
                        </a:lnSpc>
                        <a:spcBef>
                          <a:spcPct val="0"/>
                        </a:spcBef>
                      </a:pPr>
                      <a:r>
                        <a:rPr lang="en-US" sz="2829" u="none" strike="noStrike">
                          <a:solidFill>
                            <a:srgbClr val="000000"/>
                          </a:solidFill>
                          <a:latin typeface="Open Sans"/>
                          <a:ea typeface="Open Sans"/>
                          <a:cs typeface="Open Sans"/>
                          <a:sym typeface="Open Sans"/>
                        </a:rPr>
                        <a:t>Podpis: _____________________________________________________ Imię i nazwisko osoby przeprowadzającej wywiad: _________________________________________ Data: ___________ Miejscowość: ______________________</a:t>
                      </a:r>
                    </a:p>
                  </a:txBody>
                  <a:tcPr marT="91440" marB="91440" anchor="ctr">
                    <a:lnL w="4762" cap="flat" cmpd="sng" algn="ctr">
                      <a:solidFill>
                        <a:srgbClr val="000000"/>
                      </a:solidFill>
                      <a:prstDash val="solid"/>
                      <a:round/>
                      <a:headEnd type="none" w="med" len="med"/>
                      <a:tailEnd type="none" w="med" len="med"/>
                    </a:lnL>
                    <a:lnR w="4762" cap="flat" cmpd="sng" algn="ctr">
                      <a:solidFill>
                        <a:srgbClr val="000000"/>
                      </a:solidFill>
                      <a:prstDash val="solid"/>
                      <a:round/>
                      <a:headEnd type="none" w="med" len="med"/>
                      <a:tailEnd type="none" w="med" len="med"/>
                    </a:lnR>
                    <a:lnT w="4762" cap="flat" cmpd="sng" algn="ctr">
                      <a:solidFill>
                        <a:srgbClr val="000000"/>
                      </a:solidFill>
                      <a:prstDash val="solid"/>
                      <a:round/>
                      <a:headEnd type="none" w="med" len="med"/>
                      <a:tailEnd type="none" w="med" len="med"/>
                    </a:lnT>
                    <a:lnB w="4762"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3592</Words>
  <Application>Microsoft Office PowerPoint</Application>
  <PresentationFormat>Niestandardowy</PresentationFormat>
  <Paragraphs>399</Paragraphs>
  <Slides>14</Slides>
  <Notes>5</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14</vt:i4>
      </vt:variant>
    </vt:vector>
  </HeadingPairs>
  <TitlesOfParts>
    <vt:vector size="22" baseType="lpstr">
      <vt:lpstr>Open Sans Italics</vt:lpstr>
      <vt:lpstr>Open Sans Bold</vt:lpstr>
      <vt:lpstr>Open Sans Bold Italics</vt:lpstr>
      <vt:lpstr>Calibri</vt:lpstr>
      <vt:lpstr>Arial</vt:lpstr>
      <vt:lpstr>Open Sans</vt:lpstr>
      <vt:lpstr>Calibri (MS)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 Worksheets Module 1_ENGLISH.pptx</dc:title>
  <cp:lastModifiedBy>Beniamin Zawilla</cp:lastModifiedBy>
  <cp:revision>4</cp:revision>
  <dcterms:created xsi:type="dcterms:W3CDTF">2006-08-16T00:00:00Z</dcterms:created>
  <dcterms:modified xsi:type="dcterms:W3CDTF">2025-08-21T06:40:37Z</dcterms:modified>
  <dc:identifier>DAGwHnNfEgA</dc:identifier>
</cp:coreProperties>
</file>