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6"/>
  </p:notesMasterIdLst>
  <p:handoutMasterIdLst>
    <p:handoutMasterId r:id="rId17"/>
  </p:handoutMasterIdLst>
  <p:sldIdLst>
    <p:sldId id="731" r:id="rId5"/>
    <p:sldId id="727" r:id="rId6"/>
    <p:sldId id="739" r:id="rId7"/>
    <p:sldId id="741" r:id="rId8"/>
    <p:sldId id="725" r:id="rId9"/>
    <p:sldId id="716" r:id="rId10"/>
    <p:sldId id="737" r:id="rId11"/>
    <p:sldId id="740" r:id="rId12"/>
    <p:sldId id="729" r:id="rId13"/>
    <p:sldId id="738" r:id="rId14"/>
    <p:sldId id="717" r:id="rId1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BA2931-8F43-5096-02C0-ED0006D6AAAF}" name="Maynara de Almeida Furquim" initials="MF" userId="S::md064157@fh-muenster.de::cb2f8acd-f477-4704-9f46-ae480f16722a" providerId="AD"/>
  <p188:author id="{BE525AB2-8C28-8EE0-690C-0584E94831AC}" name="Magdalena Malinowska" initials="MM" userId="20517befa3afec24" providerId="Windows Live"/>
  <p188:author id="{238F0FCD-D612-099E-20F5-1E0464518DD0}" name="Paula Schüppenhauer" initials="PS" userId="S::ps286478@fh-muenster.de::53231c67-f842-40ae-9d40-eec1b0ea5f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Özmutaf" initials="MÖ" lastIdx="1" clrIdx="0">
    <p:extLst>
      <p:ext uri="{19B8F6BF-5375-455C-9EA6-DF929625EA0E}">
        <p15:presenceInfo xmlns:p15="http://schemas.microsoft.com/office/powerpoint/2012/main" userId="983aff9ac2a4f3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5F4"/>
    <a:srgbClr val="0B1430"/>
    <a:srgbClr val="8652A1"/>
    <a:srgbClr val="6263AD"/>
    <a:srgbClr val="173965"/>
    <a:srgbClr val="3CBEB3"/>
    <a:srgbClr val="0B3A5B"/>
    <a:srgbClr val="FFFFFF"/>
    <a:srgbClr val="88D1DA"/>
    <a:srgbClr val="F26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2FD65-DE6A-412E-B671-F0A3DE1A897B}" v="4" dt="2025-07-21T06:29:09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85"/>
  </p:normalViewPr>
  <p:slideViewPr>
    <p:cSldViewPr snapToGrid="0">
      <p:cViewPr>
        <p:scale>
          <a:sx n="150" d="100"/>
          <a:sy n="150" d="100"/>
        </p:scale>
        <p:origin x="86" y="-6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Schüppenhauer" userId="53231c67-f842-40ae-9d40-eec1b0ea5f50" providerId="ADAL" clId="{4CF2FD65-DE6A-412E-B671-F0A3DE1A897B}"/>
    <pc:docChg chg="undo custSel addSld modSld">
      <pc:chgData name="Paula Schüppenhauer" userId="53231c67-f842-40ae-9d40-eec1b0ea5f50" providerId="ADAL" clId="{4CF2FD65-DE6A-412E-B671-F0A3DE1A897B}" dt="2025-07-21T06:29:09.112" v="1677" actId="14826"/>
      <pc:docMkLst>
        <pc:docMk/>
      </pc:docMkLst>
      <pc:sldChg chg="modSp mod modCm">
        <pc:chgData name="Paula Schüppenhauer" userId="53231c67-f842-40ae-9d40-eec1b0ea5f50" providerId="ADAL" clId="{4CF2FD65-DE6A-412E-B671-F0A3DE1A897B}" dt="2025-07-14T09:14:45.686" v="887" actId="113"/>
        <pc:sldMkLst>
          <pc:docMk/>
          <pc:sldMk cId="2580362366" sldId="716"/>
        </pc:sldMkLst>
        <pc:spChg chg="mod">
          <ac:chgData name="Paula Schüppenhauer" userId="53231c67-f842-40ae-9d40-eec1b0ea5f50" providerId="ADAL" clId="{4CF2FD65-DE6A-412E-B671-F0A3DE1A897B}" dt="2025-07-14T09:14:45.686" v="887" actId="113"/>
          <ac:spMkLst>
            <pc:docMk/>
            <pc:sldMk cId="2580362366" sldId="716"/>
            <ac:spMk id="6" creationId="{83334D0C-38C0-8321-75B5-54FAF2DD03D2}"/>
          </ac:spMkLst>
        </pc:spChg>
        <pc:graphicFrameChg chg="modGraphic">
          <ac:chgData name="Paula Schüppenhauer" userId="53231c67-f842-40ae-9d40-eec1b0ea5f50" providerId="ADAL" clId="{4CF2FD65-DE6A-412E-B671-F0A3DE1A897B}" dt="2025-07-07T08:48:26.028" v="647" actId="2061"/>
          <ac:graphicFrameMkLst>
            <pc:docMk/>
            <pc:sldMk cId="2580362366" sldId="716"/>
            <ac:graphicFrameMk id="5" creationId="{BB608C4B-A73C-E2ED-E40D-CD5C82AA8F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4:26.587" v="881" actId="20577"/>
              <pc2:cmMkLst xmlns:pc2="http://schemas.microsoft.com/office/powerpoint/2019/9/main/command">
                <pc:docMk/>
                <pc:sldMk cId="2580362366" sldId="716"/>
                <pc2:cmMk id="{C8A65FD9-CA11-5D47-A368-8E412498F754}"/>
              </pc2:cmMkLst>
            </pc226:cmChg>
          </p:ext>
        </pc:extLst>
      </pc:sldChg>
      <pc:sldChg chg="modSp mod">
        <pc:chgData name="Paula Schüppenhauer" userId="53231c67-f842-40ae-9d40-eec1b0ea5f50" providerId="ADAL" clId="{4CF2FD65-DE6A-412E-B671-F0A3DE1A897B}" dt="2025-07-16T07:43:22.203" v="1421" actId="20577"/>
        <pc:sldMkLst>
          <pc:docMk/>
          <pc:sldMk cId="3818977220" sldId="717"/>
        </pc:sldMkLst>
        <pc:spChg chg="mod">
          <ac:chgData name="Paula Schüppenhauer" userId="53231c67-f842-40ae-9d40-eec1b0ea5f50" providerId="ADAL" clId="{4CF2FD65-DE6A-412E-B671-F0A3DE1A897B}" dt="2025-07-16T07:43:22.203" v="1421" actId="20577"/>
          <ac:spMkLst>
            <pc:docMk/>
            <pc:sldMk cId="3818977220" sldId="717"/>
            <ac:spMk id="16" creationId="{0FDB2884-7049-219A-3E23-1EFE43B2507E}"/>
          </ac:spMkLst>
        </pc:spChg>
      </pc:sldChg>
      <pc:sldChg chg="modSp mod">
        <pc:chgData name="Paula Schüppenhauer" userId="53231c67-f842-40ae-9d40-eec1b0ea5f50" providerId="ADAL" clId="{4CF2FD65-DE6A-412E-B671-F0A3DE1A897B}" dt="2025-07-21T06:29:09.112" v="1677" actId="14826"/>
        <pc:sldMkLst>
          <pc:docMk/>
          <pc:sldMk cId="1701862560" sldId="731"/>
        </pc:sldMkLst>
        <pc:picChg chg="mod modCrop">
          <ac:chgData name="Paula Schüppenhauer" userId="53231c67-f842-40ae-9d40-eec1b0ea5f50" providerId="ADAL" clId="{4CF2FD65-DE6A-412E-B671-F0A3DE1A897B}" dt="2025-07-21T06:29:09.112" v="1677" actId="14826"/>
          <ac:picMkLst>
            <pc:docMk/>
            <pc:sldMk cId="1701862560" sldId="731"/>
            <ac:picMk id="74" creationId="{D8F45730-4E6F-D0B8-7E92-A2AFD79D9ABA}"/>
          </ac:picMkLst>
        </pc:picChg>
      </pc:sldChg>
      <pc:sldChg chg="delSp modSp mod">
        <pc:chgData name="Paula Schüppenhauer" userId="53231c67-f842-40ae-9d40-eec1b0ea5f50" providerId="ADAL" clId="{4CF2FD65-DE6A-412E-B671-F0A3DE1A897B}" dt="2025-07-07T08:53:32.588" v="721" actId="14734"/>
        <pc:sldMkLst>
          <pc:docMk/>
          <pc:sldMk cId="2023335580" sldId="737"/>
        </pc:sldMkLst>
        <pc:graphicFrameChg chg="mod modGraphic">
          <ac:chgData name="Paula Schüppenhauer" userId="53231c67-f842-40ae-9d40-eec1b0ea5f50" providerId="ADAL" clId="{4CF2FD65-DE6A-412E-B671-F0A3DE1A897B}" dt="2025-07-07T08:53:32.588" v="721" actId="14734"/>
          <ac:graphicFrameMkLst>
            <pc:docMk/>
            <pc:sldMk cId="2023335580" sldId="737"/>
            <ac:graphicFrameMk id="5" creationId="{97AFE63D-E9B0-2F74-1532-4CF9549B49DB}"/>
          </ac:graphicFrameMkLst>
        </pc:graphicFrameChg>
      </pc:sldChg>
      <pc:sldChg chg="modSp mod modCm">
        <pc:chgData name="Paula Schüppenhauer" userId="53231c67-f842-40ae-9d40-eec1b0ea5f50" providerId="ADAL" clId="{4CF2FD65-DE6A-412E-B671-F0A3DE1A897B}" dt="2025-07-16T13:25:12.803" v="1670" actId="207"/>
        <pc:sldMkLst>
          <pc:docMk/>
          <pc:sldMk cId="1336048113" sldId="739"/>
        </pc:sldMkLst>
        <pc:spChg chg="mod">
          <ac:chgData name="Paula Schüppenhauer" userId="53231c67-f842-40ae-9d40-eec1b0ea5f50" providerId="ADAL" clId="{4CF2FD65-DE6A-412E-B671-F0A3DE1A897B}" dt="2025-07-16T13:25:12.803" v="1670" actId="207"/>
          <ac:spMkLst>
            <pc:docMk/>
            <pc:sldMk cId="1336048113" sldId="739"/>
            <ac:spMk id="14" creationId="{BB732263-A37B-E960-3B74-F1309890B685}"/>
          </ac:spMkLst>
        </pc:spChg>
        <pc:graphicFrameChg chg="mod modGraphic">
          <ac:chgData name="Paula Schüppenhauer" userId="53231c67-f842-40ae-9d40-eec1b0ea5f50" providerId="ADAL" clId="{4CF2FD65-DE6A-412E-B671-F0A3DE1A897B}" dt="2025-07-16T13:22:40.390" v="1476" actId="14100"/>
          <ac:graphicFrameMkLst>
            <pc:docMk/>
            <pc:sldMk cId="1336048113" sldId="739"/>
            <ac:graphicFrameMk id="15" creationId="{27E6CFA3-CE78-73C4-39C7-D15B0A3E354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13:24:34.593" v="1669" actId="20577"/>
              <pc2:cmMkLst xmlns:pc2="http://schemas.microsoft.com/office/powerpoint/2019/9/main/command">
                <pc:docMk/>
                <pc:sldMk cId="1336048113" sldId="739"/>
                <pc2:cmMk id="{C590AB29-540E-0740-A585-8EA6A9EF9B2F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13:24:34.593" v="1669" actId="20577"/>
              <pc2:cmMkLst xmlns:pc2="http://schemas.microsoft.com/office/powerpoint/2019/9/main/command">
                <pc:docMk/>
                <pc:sldMk cId="1336048113" sldId="739"/>
                <pc2:cmMk id="{E302C564-04C0-E743-8850-8162E72D6101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6.624" v="899" actId="20577"/>
              <pc2:cmMkLst xmlns:pc2="http://schemas.microsoft.com/office/powerpoint/2019/9/main/command">
                <pc:docMk/>
                <pc:sldMk cId="1336048113" sldId="739"/>
                <pc2:cmMk id="{04973583-A3C0-4346-B37A-5B7508471378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13:24:34.593" v="1669" actId="20577"/>
              <pc2:cmMkLst xmlns:pc2="http://schemas.microsoft.com/office/powerpoint/2019/9/main/command">
                <pc:docMk/>
                <pc:sldMk cId="1336048113" sldId="739"/>
                <pc2:cmMk id="{8AAAFF90-8771-AC48-86CC-C5436263BDE4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6.624" v="899" actId="20577"/>
              <pc2:cmMkLst xmlns:pc2="http://schemas.microsoft.com/office/powerpoint/2019/9/main/command">
                <pc:docMk/>
                <pc:sldMk cId="1336048113" sldId="739"/>
                <pc2:cmMk id="{AF1419E1-45FC-514D-9FCF-B86B1BE8AFC3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6.624" v="899" actId="20577"/>
              <pc2:cmMkLst xmlns:pc2="http://schemas.microsoft.com/office/powerpoint/2019/9/main/command">
                <pc:docMk/>
                <pc:sldMk cId="1336048113" sldId="739"/>
                <pc2:cmMk id="{CB19F9F1-FFB0-3F4E-88E9-36E0808857C0}"/>
              </pc2:cmMkLst>
            </pc226:cmChg>
          </p:ext>
        </pc:extLst>
      </pc:sldChg>
      <pc:sldChg chg="addSp delSp modSp add mod">
        <pc:chgData name="Paula Schüppenhauer" userId="53231c67-f842-40ae-9d40-eec1b0ea5f50" providerId="ADAL" clId="{4CF2FD65-DE6A-412E-B671-F0A3DE1A897B}" dt="2025-07-07T08:54:47.783" v="833" actId="20577"/>
        <pc:sldMkLst>
          <pc:docMk/>
          <pc:sldMk cId="1425761043" sldId="740"/>
        </pc:sldMkLst>
        <pc:spChg chg="add del mod">
          <ac:chgData name="Paula Schüppenhauer" userId="53231c67-f842-40ae-9d40-eec1b0ea5f50" providerId="ADAL" clId="{4CF2FD65-DE6A-412E-B671-F0A3DE1A897B}" dt="2025-07-07T08:54:47.783" v="833" actId="20577"/>
          <ac:spMkLst>
            <pc:docMk/>
            <pc:sldMk cId="1425761043" sldId="740"/>
            <ac:spMk id="2" creationId="{C77E91EA-B87F-B792-18CD-CA412088B409}"/>
          </ac:spMkLst>
        </pc:spChg>
      </pc:sldChg>
      <pc:sldChg chg="delSp modSp add mod modCm">
        <pc:chgData name="Paula Schüppenhauer" userId="53231c67-f842-40ae-9d40-eec1b0ea5f50" providerId="ADAL" clId="{4CF2FD65-DE6A-412E-B671-F0A3DE1A897B}" dt="2025-07-16T08:28:20.210" v="1436" actId="20577"/>
        <pc:sldMkLst>
          <pc:docMk/>
          <pc:sldMk cId="1284523851" sldId="741"/>
        </pc:sldMkLst>
        <pc:spChg chg="mod">
          <ac:chgData name="Paula Schüppenhauer" userId="53231c67-f842-40ae-9d40-eec1b0ea5f50" providerId="ADAL" clId="{4CF2FD65-DE6A-412E-B671-F0A3DE1A897B}" dt="2025-07-16T08:28:20.210" v="1436" actId="20577"/>
          <ac:spMkLst>
            <pc:docMk/>
            <pc:sldMk cId="1284523851" sldId="741"/>
            <ac:spMk id="14" creationId="{096433B9-FF39-279C-D130-D4E47A20D5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2.280" v="898" actId="6549"/>
              <pc2:cmMkLst xmlns:pc2="http://schemas.microsoft.com/office/powerpoint/2019/9/main/command">
                <pc:docMk/>
                <pc:sldMk cId="1284523851" sldId="741"/>
                <pc2:cmMk id="{61AEB714-73B5-43DE-833D-9113A1A208CB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08:28:20.210" v="1436" actId="20577"/>
              <pc2:cmMkLst xmlns:pc2="http://schemas.microsoft.com/office/powerpoint/2019/9/main/command">
                <pc:docMk/>
                <pc:sldMk cId="1284523851" sldId="741"/>
                <pc2:cmMk id="{130DEB26-7A54-43EF-8841-59D765C71180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2.280" v="898" actId="6549"/>
              <pc2:cmMkLst xmlns:pc2="http://schemas.microsoft.com/office/powerpoint/2019/9/main/command">
                <pc:docMk/>
                <pc:sldMk cId="1284523851" sldId="741"/>
                <pc2:cmMk id="{38EEAB37-7E41-45F3-AAFE-B4EB826CF7BD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08:28:20.210" v="1436" actId="20577"/>
              <pc2:cmMkLst xmlns:pc2="http://schemas.microsoft.com/office/powerpoint/2019/9/main/command">
                <pc:docMk/>
                <pc:sldMk cId="1284523851" sldId="741"/>
                <pc2:cmMk id="{D2F93696-1962-42BF-8A10-202A6102D032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6T08:28:20.210" v="1436" actId="20577"/>
              <pc2:cmMkLst xmlns:pc2="http://schemas.microsoft.com/office/powerpoint/2019/9/main/command">
                <pc:docMk/>
                <pc:sldMk cId="1284523851" sldId="741"/>
                <pc2:cmMk id="{98A90BC1-15E1-4CCB-8A70-46A545507034}"/>
              </pc2:cmMkLst>
            </pc226:cmChg>
            <pc226:cmChg xmlns:pc226="http://schemas.microsoft.com/office/powerpoint/2022/06/main/command" chg="mod">
              <pc226:chgData name="Paula Schüppenhauer" userId="53231c67-f842-40ae-9d40-eec1b0ea5f50" providerId="ADAL" clId="{4CF2FD65-DE6A-412E-B671-F0A3DE1A897B}" dt="2025-07-14T09:17:32.280" v="898" actId="6549"/>
              <pc2:cmMkLst xmlns:pc2="http://schemas.microsoft.com/office/powerpoint/2019/9/main/command">
                <pc:docMk/>
                <pc:sldMk cId="1284523851" sldId="741"/>
                <pc2:cmMk id="{2ABBFDEC-A4A0-4781-B3D1-AE6E159B8922}"/>
              </pc2:cmMkLst>
            </pc226:cmChg>
          </p:ext>
        </pc:extLst>
      </pc:sldChg>
    </pc:docChg>
  </pc:docChgLst>
  <pc:docChgLst>
    <pc:chgData name="Maynara de Almeida Furquim" userId="S::md064157@fh-muenster.de::cb2f8acd-f477-4704-9f46-ae480f16722a" providerId="AD" clId="Web-{9A53BDE0-226E-4F4B-BA04-1A6D83DD0F79}"/>
    <pc:docChg chg="addSld delSld modSld">
      <pc:chgData name="Maynara de Almeida Furquim" userId="S::md064157@fh-muenster.de::cb2f8acd-f477-4704-9f46-ae480f16722a" providerId="AD" clId="Web-{9A53BDE0-226E-4F4B-BA04-1A6D83DD0F79}" dt="2025-03-01T12:24:33.516" v="3" actId="20577"/>
      <pc:docMkLst>
        <pc:docMk/>
      </pc:docMkLst>
      <pc:sldChg chg="add">
        <pc:chgData name="Maynara de Almeida Furquim" userId="S::md064157@fh-muenster.de::cb2f8acd-f477-4704-9f46-ae480f16722a" providerId="AD" clId="Web-{9A53BDE0-226E-4F4B-BA04-1A6D83DD0F79}" dt="2025-03-01T12:24:06.436" v="0"/>
        <pc:sldMkLst>
          <pc:docMk/>
          <pc:sldMk cId="2580362366" sldId="716"/>
        </pc:sldMkLst>
      </pc:sldChg>
      <pc:sldChg chg="del">
        <pc:chgData name="Maynara de Almeida Furquim" userId="S::md064157@fh-muenster.de::cb2f8acd-f477-4704-9f46-ae480f16722a" providerId="AD" clId="Web-{9A53BDE0-226E-4F4B-BA04-1A6D83DD0F79}" dt="2025-03-01T12:24:11.921" v="1"/>
        <pc:sldMkLst>
          <pc:docMk/>
          <pc:sldMk cId="1358240774" sldId="736"/>
        </pc:sldMkLst>
      </pc:sldChg>
      <pc:sldChg chg="modSp">
        <pc:chgData name="Maynara de Almeida Furquim" userId="S::md064157@fh-muenster.de::cb2f8acd-f477-4704-9f46-ae480f16722a" providerId="AD" clId="Web-{9A53BDE0-226E-4F4B-BA04-1A6D83DD0F79}" dt="2025-03-01T12:24:33.516" v="3" actId="20577"/>
        <pc:sldMkLst>
          <pc:docMk/>
          <pc:sldMk cId="2023335580" sldId="737"/>
        </pc:sldMkLst>
      </pc:sldChg>
    </pc:docChg>
  </pc:docChgLst>
  <pc:docChgLst>
    <pc:chgData name="Maynara de Almeida Furquim" userId="S::md064157@fh-muenster.de::cb2f8acd-f477-4704-9f46-ae480f16722a" providerId="AD" clId="Web-{FB848335-A0A4-4BD8-9319-B989C2857B5D}"/>
    <pc:docChg chg="addSld delSld">
      <pc:chgData name="Maynara de Almeida Furquim" userId="S::md064157@fh-muenster.de::cb2f8acd-f477-4704-9f46-ae480f16722a" providerId="AD" clId="Web-{FB848335-A0A4-4BD8-9319-B989C2857B5D}" dt="2025-03-01T12:18:35.079" v="1"/>
      <pc:docMkLst>
        <pc:docMk/>
      </pc:docMkLst>
      <pc:sldChg chg="del">
        <pc:chgData name="Maynara de Almeida Furquim" userId="S::md064157@fh-muenster.de::cb2f8acd-f477-4704-9f46-ae480f16722a" providerId="AD" clId="Web-{FB848335-A0A4-4BD8-9319-B989C2857B5D}" dt="2025-03-01T12:18:35.079" v="1"/>
        <pc:sldMkLst>
          <pc:docMk/>
          <pc:sldMk cId="2580362366" sldId="716"/>
        </pc:sldMkLst>
      </pc:sldChg>
      <pc:sldChg chg="add">
        <pc:chgData name="Maynara de Almeida Furquim" userId="S::md064157@fh-muenster.de::cb2f8acd-f477-4704-9f46-ae480f16722a" providerId="AD" clId="Web-{FB848335-A0A4-4BD8-9319-B989C2857B5D}" dt="2025-03-01T12:18:31.438" v="0"/>
        <pc:sldMkLst>
          <pc:docMk/>
          <pc:sldMk cId="1336048113" sldId="739"/>
        </pc:sldMkLst>
      </pc:sldChg>
    </pc:docChg>
  </pc:docChgLst>
  <pc:docChgLst>
    <pc:chgData name="Maynara de Almeida Furquim" userId="S::md064157@fh-muenster.de::cb2f8acd-f477-4704-9f46-ae480f16722a" providerId="AD" clId="Web-{2C847B6C-56F9-4F30-B5CF-C33E28A54698}"/>
    <pc:docChg chg="delSld">
      <pc:chgData name="Maynara de Almeida Furquim" userId="S::md064157@fh-muenster.de::cb2f8acd-f477-4704-9f46-ae480f16722a" providerId="AD" clId="Web-{2C847B6C-56F9-4F30-B5CF-C33E28A54698}" dt="2025-02-27T09:23:46.434" v="5"/>
      <pc:docMkLst>
        <pc:docMk/>
      </pc:docMkLst>
      <pc:sldChg chg="del">
        <pc:chgData name="Maynara de Almeida Furquim" userId="S::md064157@fh-muenster.de::cb2f8acd-f477-4704-9f46-ae480f16722a" providerId="AD" clId="Web-{2C847B6C-56F9-4F30-B5CF-C33E28A54698}" dt="2025-02-27T09:23:41.450" v="2"/>
        <pc:sldMkLst>
          <pc:docMk/>
          <pc:sldMk cId="2580362366" sldId="716"/>
        </pc:sldMkLst>
      </pc:sldChg>
      <pc:sldChg chg="del">
        <pc:chgData name="Maynara de Almeida Furquim" userId="S::md064157@fh-muenster.de::cb2f8acd-f477-4704-9f46-ae480f16722a" providerId="AD" clId="Web-{2C847B6C-56F9-4F30-B5CF-C33E28A54698}" dt="2025-02-27T09:23:46.434" v="5"/>
        <pc:sldMkLst>
          <pc:docMk/>
          <pc:sldMk cId="4179695632" sldId="717"/>
        </pc:sldMkLst>
      </pc:sldChg>
      <pc:sldChg chg="del">
        <pc:chgData name="Maynara de Almeida Furquim" userId="S::md064157@fh-muenster.de::cb2f8acd-f477-4704-9f46-ae480f16722a" providerId="AD" clId="Web-{2C847B6C-56F9-4F30-B5CF-C33E28A54698}" dt="2025-02-27T09:23:37.121" v="0"/>
        <pc:sldMkLst>
          <pc:docMk/>
          <pc:sldMk cId="201877763" sldId="732"/>
        </pc:sldMkLst>
      </pc:sldChg>
      <pc:sldChg chg="del">
        <pc:chgData name="Maynara de Almeida Furquim" userId="S::md064157@fh-muenster.de::cb2f8acd-f477-4704-9f46-ae480f16722a" providerId="AD" clId="Web-{2C847B6C-56F9-4F30-B5CF-C33E28A54698}" dt="2025-02-27T09:23:40.387" v="1"/>
        <pc:sldMkLst>
          <pc:docMk/>
          <pc:sldMk cId="3818943124" sldId="733"/>
        </pc:sldMkLst>
      </pc:sldChg>
      <pc:sldChg chg="del">
        <pc:chgData name="Maynara de Almeida Furquim" userId="S::md064157@fh-muenster.de::cb2f8acd-f477-4704-9f46-ae480f16722a" providerId="AD" clId="Web-{2C847B6C-56F9-4F30-B5CF-C33E28A54698}" dt="2025-02-27T09:23:42.153" v="3"/>
        <pc:sldMkLst>
          <pc:docMk/>
          <pc:sldMk cId="2023335580" sldId="734"/>
        </pc:sldMkLst>
      </pc:sldChg>
      <pc:sldChg chg="del">
        <pc:chgData name="Maynara de Almeida Furquim" userId="S::md064157@fh-muenster.de::cb2f8acd-f477-4704-9f46-ae480f16722a" providerId="AD" clId="Web-{2C847B6C-56F9-4F30-B5CF-C33E28A54698}" dt="2025-02-27T09:23:45.200" v="4"/>
        <pc:sldMkLst>
          <pc:docMk/>
          <pc:sldMk cId="4093353086" sldId="735"/>
        </pc:sldMkLst>
      </pc:sldChg>
    </pc:docChg>
  </pc:docChgLst>
  <pc:docChgLst>
    <pc:chgData name="Maynara de Almeida Furquim" userId="S::md064157@fh-muenster.de::cb2f8acd-f477-4704-9f46-ae480f16722a" providerId="AD" clId="Web-{BFA484C1-A4FB-47A8-B48B-26841C5351EF}"/>
    <pc:docChg chg="delSld modSld">
      <pc:chgData name="Maynara de Almeida Furquim" userId="S::md064157@fh-muenster.de::cb2f8acd-f477-4704-9f46-ae480f16722a" providerId="AD" clId="Web-{BFA484C1-A4FB-47A8-B48B-26841C5351EF}" dt="2025-03-01T12:32:17.912" v="39"/>
      <pc:docMkLst>
        <pc:docMk/>
      </pc:docMkLst>
      <pc:sldChg chg="addSp delSp modSp del">
        <pc:chgData name="Maynara de Almeida Furquim" userId="S::md064157@fh-muenster.de::cb2f8acd-f477-4704-9f46-ae480f16722a" providerId="AD" clId="Web-{BFA484C1-A4FB-47A8-B48B-26841C5351EF}" dt="2025-03-01T12:32:17.912" v="39"/>
        <pc:sldMkLst>
          <pc:docMk/>
          <pc:sldMk cId="3818977220" sldId="717"/>
        </pc:sldMkLst>
      </pc:sldChg>
      <pc:sldChg chg="modSp">
        <pc:chgData name="Maynara de Almeida Furquim" userId="S::md064157@fh-muenster.de::cb2f8acd-f477-4704-9f46-ae480f16722a" providerId="AD" clId="Web-{BFA484C1-A4FB-47A8-B48B-26841C5351EF}" dt="2025-03-01T12:27:01.822" v="16"/>
        <pc:sldMkLst>
          <pc:docMk/>
          <pc:sldMk cId="1565419113" sldId="738"/>
        </pc:sldMkLst>
      </pc:sldChg>
    </pc:docChg>
  </pc:docChgLst>
  <pc:docChgLst>
    <pc:chgData name="Maynara de Almeida Furquim" userId="cb2f8acd-f477-4704-9f46-ae480f16722a" providerId="ADAL" clId="{E4DCB3DF-6493-5A42-A820-B2CB3565E689}"/>
    <pc:docChg chg="modMainMaster">
      <pc:chgData name="Maynara de Almeida Furquim" userId="cb2f8acd-f477-4704-9f46-ae480f16722a" providerId="ADAL" clId="{E4DCB3DF-6493-5A42-A820-B2CB3565E689}" dt="2025-03-11T08:53:04.905" v="4" actId="14100"/>
      <pc:docMkLst>
        <pc:docMk/>
      </pc:docMkLst>
      <pc:sldMasterChg chg="modSldLayout">
        <pc:chgData name="Maynara de Almeida Furquim" userId="cb2f8acd-f477-4704-9f46-ae480f16722a" providerId="ADAL" clId="{E4DCB3DF-6493-5A42-A820-B2CB3565E689}" dt="2025-03-11T08:53:04.905" v="4" actId="14100"/>
        <pc:sldMasterMkLst>
          <pc:docMk/>
          <pc:sldMasterMk cId="2333879095" sldId="2147483738"/>
        </pc:sldMasterMkLst>
        <pc:sldLayoutChg chg="modSp mod">
          <pc:chgData name="Maynara de Almeida Furquim" userId="cb2f8acd-f477-4704-9f46-ae480f16722a" providerId="ADAL" clId="{E4DCB3DF-6493-5A42-A820-B2CB3565E689}" dt="2025-03-11T08:53:04.905" v="4" actId="14100"/>
          <pc:sldLayoutMkLst>
            <pc:docMk/>
            <pc:sldMasterMk cId="2333879095" sldId="2147483738"/>
            <pc:sldLayoutMk cId="530738082" sldId="2147483798"/>
          </pc:sldLayoutMkLst>
        </pc:sldLayoutChg>
        <pc:sldLayoutChg chg="modSp mod">
          <pc:chgData name="Maynara de Almeida Furquim" userId="cb2f8acd-f477-4704-9f46-ae480f16722a" providerId="ADAL" clId="{E4DCB3DF-6493-5A42-A820-B2CB3565E689}" dt="2025-03-11T08:52:47.175" v="2" actId="14100"/>
          <pc:sldLayoutMkLst>
            <pc:docMk/>
            <pc:sldMasterMk cId="2333879095" sldId="2147483738"/>
            <pc:sldLayoutMk cId="3351791936" sldId="2147483804"/>
          </pc:sldLayoutMkLst>
        </pc:sldLayoutChg>
        <pc:sldLayoutChg chg="modSp mod">
          <pc:chgData name="Maynara de Almeida Furquim" userId="cb2f8acd-f477-4704-9f46-ae480f16722a" providerId="ADAL" clId="{E4DCB3DF-6493-5A42-A820-B2CB3565E689}" dt="2025-03-11T08:52:34.537" v="0"/>
          <pc:sldLayoutMkLst>
            <pc:docMk/>
            <pc:sldMasterMk cId="2333879095" sldId="2147483738"/>
            <pc:sldLayoutMk cId="2387541720" sldId="2147483806"/>
          </pc:sldLayoutMkLst>
        </pc:sldLayoutChg>
      </pc:sldMasterChg>
    </pc:docChg>
  </pc:docChgLst>
  <pc:docChgLst>
    <pc:chgData name="Maynara de Almeida Furquim" userId="S::md064157@fh-muenster.de::cb2f8acd-f477-4704-9f46-ae480f16722a" providerId="AD" clId="Web-{26052A0E-3493-4ECF-AC75-06334BAD2F6B}"/>
    <pc:docChg chg="modSld">
      <pc:chgData name="Maynara de Almeida Furquim" userId="S::md064157@fh-muenster.de::cb2f8acd-f477-4704-9f46-ae480f16722a" providerId="AD" clId="Web-{26052A0E-3493-4ECF-AC75-06334BAD2F6B}" dt="2025-07-10T08:00:11.484" v="0" actId="20577"/>
      <pc:docMkLst>
        <pc:docMk/>
      </pc:docMkLst>
      <pc:sldChg chg="modSp">
        <pc:chgData name="Maynara de Almeida Furquim" userId="S::md064157@fh-muenster.de::cb2f8acd-f477-4704-9f46-ae480f16722a" providerId="AD" clId="Web-{26052A0E-3493-4ECF-AC75-06334BAD2F6B}" dt="2025-07-10T08:00:11.484" v="0" actId="20577"/>
        <pc:sldMkLst>
          <pc:docMk/>
          <pc:sldMk cId="2580362366" sldId="716"/>
        </pc:sldMkLst>
        <pc:spChg chg="mod">
          <ac:chgData name="Maynara de Almeida Furquim" userId="S::md064157@fh-muenster.de::cb2f8acd-f477-4704-9f46-ae480f16722a" providerId="AD" clId="Web-{26052A0E-3493-4ECF-AC75-06334BAD2F6B}" dt="2025-07-10T08:00:11.484" v="0" actId="20577"/>
          <ac:spMkLst>
            <pc:docMk/>
            <pc:sldMk cId="2580362366" sldId="716"/>
            <ac:spMk id="6" creationId="{83334D0C-38C0-8321-75B5-54FAF2DD03D2}"/>
          </ac:spMkLst>
        </pc:spChg>
      </pc:sldChg>
    </pc:docChg>
  </pc:docChgLst>
  <pc:docChgLst>
    <pc:chgData name="Paula Schüppenhauer" userId="53231c67-f842-40ae-9d40-eec1b0ea5f50" providerId="ADAL" clId="{4546D420-25A8-417D-B520-9E015956B8AA}"/>
    <pc:docChg chg="addSld delSld modSld">
      <pc:chgData name="Paula Schüppenhauer" userId="53231c67-f842-40ae-9d40-eec1b0ea5f50" providerId="ADAL" clId="{4546D420-25A8-417D-B520-9E015956B8AA}" dt="2025-02-28T18:10:19.332" v="18"/>
      <pc:docMkLst>
        <pc:docMk/>
      </pc:docMkLst>
      <pc:sldChg chg="add">
        <pc:chgData name="Paula Schüppenhauer" userId="53231c67-f842-40ae-9d40-eec1b0ea5f50" providerId="ADAL" clId="{4546D420-25A8-417D-B520-9E015956B8AA}" dt="2025-02-28T18:05:30.160" v="4"/>
        <pc:sldMkLst>
          <pc:docMk/>
          <pc:sldMk cId="2580362366" sldId="716"/>
        </pc:sldMkLst>
      </pc:sldChg>
      <pc:sldChg chg="add del">
        <pc:chgData name="Paula Schüppenhauer" userId="53231c67-f842-40ae-9d40-eec1b0ea5f50" providerId="ADAL" clId="{4546D420-25A8-417D-B520-9E015956B8AA}" dt="2025-02-28T18:07:38.558" v="5" actId="47"/>
        <pc:sldMkLst>
          <pc:docMk/>
          <pc:sldMk cId="279784588" sldId="717"/>
        </pc:sldMkLst>
      </pc:sldChg>
      <pc:sldChg chg="add">
        <pc:chgData name="Paula Schüppenhauer" userId="53231c67-f842-40ae-9d40-eec1b0ea5f50" providerId="ADAL" clId="{4546D420-25A8-417D-B520-9E015956B8AA}" dt="2025-02-28T18:07:52.584" v="8"/>
        <pc:sldMkLst>
          <pc:docMk/>
          <pc:sldMk cId="3818977220" sldId="717"/>
        </pc:sldMkLst>
      </pc:sldChg>
      <pc:sldChg chg="add del">
        <pc:chgData name="Paula Schüppenhauer" userId="53231c67-f842-40ae-9d40-eec1b0ea5f50" providerId="ADAL" clId="{4546D420-25A8-417D-B520-9E015956B8AA}" dt="2025-02-28T18:07:39.664" v="6" actId="47"/>
        <pc:sldMkLst>
          <pc:docMk/>
          <pc:sldMk cId="3818977220" sldId="732"/>
        </pc:sldMkLst>
      </pc:sldChg>
      <pc:sldChg chg="add del">
        <pc:chgData name="Paula Schüppenhauer" userId="53231c67-f842-40ae-9d40-eec1b0ea5f50" providerId="ADAL" clId="{4546D420-25A8-417D-B520-9E015956B8AA}" dt="2025-02-28T18:08:27.514" v="9" actId="47"/>
        <pc:sldMkLst>
          <pc:docMk/>
          <pc:sldMk cId="1252632388" sldId="733"/>
        </pc:sldMkLst>
      </pc:sldChg>
      <pc:sldChg chg="add del">
        <pc:chgData name="Paula Schüppenhauer" userId="53231c67-f842-40ae-9d40-eec1b0ea5f50" providerId="ADAL" clId="{4546D420-25A8-417D-B520-9E015956B8AA}" dt="2025-02-28T18:08:28.347" v="10" actId="47"/>
        <pc:sldMkLst>
          <pc:docMk/>
          <pc:sldMk cId="2023335580" sldId="734"/>
        </pc:sldMkLst>
      </pc:sldChg>
      <pc:sldChg chg="add del">
        <pc:chgData name="Paula Schüppenhauer" userId="53231c67-f842-40ae-9d40-eec1b0ea5f50" providerId="ADAL" clId="{4546D420-25A8-417D-B520-9E015956B8AA}" dt="2025-02-28T18:10:04.504" v="15" actId="47"/>
        <pc:sldMkLst>
          <pc:docMk/>
          <pc:sldMk cId="59203744" sldId="735"/>
        </pc:sldMkLst>
      </pc:sldChg>
      <pc:sldChg chg="add">
        <pc:chgData name="Paula Schüppenhauer" userId="53231c67-f842-40ae-9d40-eec1b0ea5f50" providerId="ADAL" clId="{4546D420-25A8-417D-B520-9E015956B8AA}" dt="2025-02-28T18:08:43.958" v="13"/>
        <pc:sldMkLst>
          <pc:docMk/>
          <pc:sldMk cId="1358240774" sldId="736"/>
        </pc:sldMkLst>
      </pc:sldChg>
      <pc:sldChg chg="add del">
        <pc:chgData name="Paula Schüppenhauer" userId="53231c67-f842-40ae-9d40-eec1b0ea5f50" providerId="ADAL" clId="{4546D420-25A8-417D-B520-9E015956B8AA}" dt="2025-02-28T18:08:41.360" v="12" actId="47"/>
        <pc:sldMkLst>
          <pc:docMk/>
          <pc:sldMk cId="1908133831" sldId="736"/>
        </pc:sldMkLst>
      </pc:sldChg>
      <pc:sldChg chg="add">
        <pc:chgData name="Paula Schüppenhauer" userId="53231c67-f842-40ae-9d40-eec1b0ea5f50" providerId="ADAL" clId="{4546D420-25A8-417D-B520-9E015956B8AA}" dt="2025-02-28T18:08:49.727" v="14"/>
        <pc:sldMkLst>
          <pc:docMk/>
          <pc:sldMk cId="2023335580" sldId="737"/>
        </pc:sldMkLst>
      </pc:sldChg>
      <pc:sldChg chg="add">
        <pc:chgData name="Paula Schüppenhauer" userId="53231c67-f842-40ae-9d40-eec1b0ea5f50" providerId="ADAL" clId="{4546D420-25A8-417D-B520-9E015956B8AA}" dt="2025-02-28T18:10:19.332" v="18"/>
        <pc:sldMkLst>
          <pc:docMk/>
          <pc:sldMk cId="1565419113" sldId="738"/>
        </pc:sldMkLst>
      </pc:sldChg>
      <pc:sldChg chg="add del">
        <pc:chgData name="Paula Schüppenhauer" userId="53231c67-f842-40ae-9d40-eec1b0ea5f50" providerId="ADAL" clId="{4546D420-25A8-417D-B520-9E015956B8AA}" dt="2025-02-28T18:10:14.865" v="17" actId="47"/>
        <pc:sldMkLst>
          <pc:docMk/>
          <pc:sldMk cId="2722139558" sldId="738"/>
        </pc:sldMkLst>
      </pc:sldChg>
    </pc:docChg>
  </pc:docChgLst>
  <pc:docChgLst>
    <pc:chgData name="Maynara de Almeida Furquim" userId="cb2f8acd-f477-4704-9f46-ae480f16722a" providerId="ADAL" clId="{37325843-C7B3-3C4D-9EB4-04A805BDA1E8}"/>
    <pc:docChg chg="undo redo custSel modSld">
      <pc:chgData name="Maynara de Almeida Furquim" userId="cb2f8acd-f477-4704-9f46-ae480f16722a" providerId="ADAL" clId="{37325843-C7B3-3C4D-9EB4-04A805BDA1E8}" dt="2025-07-18T10:09:16.714" v="649" actId="20577"/>
      <pc:docMkLst>
        <pc:docMk/>
      </pc:docMkLst>
      <pc:sldChg chg="modSp mod addCm modCm">
        <pc:chgData name="Maynara de Almeida Furquim" userId="cb2f8acd-f477-4704-9f46-ae480f16722a" providerId="ADAL" clId="{37325843-C7B3-3C4D-9EB4-04A805BDA1E8}" dt="2025-07-18T09:54:38.999" v="498" actId="2161"/>
        <pc:sldMkLst>
          <pc:docMk/>
          <pc:sldMk cId="2580362366" sldId="716"/>
        </pc:sldMkLst>
        <pc:spChg chg="mod">
          <ac:chgData name="Maynara de Almeida Furquim" userId="cb2f8acd-f477-4704-9f46-ae480f16722a" providerId="ADAL" clId="{37325843-C7B3-3C4D-9EB4-04A805BDA1E8}" dt="2025-07-18T09:46:02.556" v="480"/>
          <ac:spMkLst>
            <pc:docMk/>
            <pc:sldMk cId="2580362366" sldId="716"/>
            <ac:spMk id="6" creationId="{83334D0C-38C0-8321-75B5-54FAF2DD03D2}"/>
          </ac:spMkLst>
        </pc:spChg>
        <pc:graphicFrameChg chg="mod modGraphic">
          <ac:chgData name="Maynara de Almeida Furquim" userId="cb2f8acd-f477-4704-9f46-ae480f16722a" providerId="ADAL" clId="{37325843-C7B3-3C4D-9EB4-04A805BDA1E8}" dt="2025-07-18T09:54:38.999" v="498" actId="2161"/>
          <ac:graphicFrameMkLst>
            <pc:docMk/>
            <pc:sldMk cId="2580362366" sldId="716"/>
            <ac:graphicFrameMk id="5" creationId="{BB608C4B-A73C-E2ED-E40D-CD5C82AA8F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8T09:46:02.556" v="480"/>
              <pc2:cmMkLst xmlns:pc2="http://schemas.microsoft.com/office/powerpoint/2019/9/main/command">
                <pc:docMk/>
                <pc:sldMk cId="2580362366" sldId="716"/>
                <pc2:cmMk id="{C8A65FD9-CA11-5D47-A368-8E412498F754}"/>
              </pc2:cmMkLst>
            </pc226:cmChg>
          </p:ext>
        </pc:extLst>
      </pc:sldChg>
      <pc:sldChg chg="modSp mod">
        <pc:chgData name="Maynara de Almeida Furquim" userId="cb2f8acd-f477-4704-9f46-ae480f16722a" providerId="ADAL" clId="{37325843-C7B3-3C4D-9EB4-04A805BDA1E8}" dt="2025-07-18T10:09:16.714" v="649" actId="20577"/>
        <pc:sldMkLst>
          <pc:docMk/>
          <pc:sldMk cId="3818977220" sldId="717"/>
        </pc:sldMkLst>
        <pc:spChg chg="mod">
          <ac:chgData name="Maynara de Almeida Furquim" userId="cb2f8acd-f477-4704-9f46-ae480f16722a" providerId="ADAL" clId="{37325843-C7B3-3C4D-9EB4-04A805BDA1E8}" dt="2025-07-18T10:09:16.714" v="649" actId="20577"/>
          <ac:spMkLst>
            <pc:docMk/>
            <pc:sldMk cId="3818977220" sldId="717"/>
            <ac:spMk id="11" creationId="{28C7AD86-5080-C093-FE09-0FA1942BF86D}"/>
          </ac:spMkLst>
        </pc:spChg>
      </pc:sldChg>
      <pc:sldChg chg="modSp mod">
        <pc:chgData name="Maynara de Almeida Furquim" userId="cb2f8acd-f477-4704-9f46-ae480f16722a" providerId="ADAL" clId="{37325843-C7B3-3C4D-9EB4-04A805BDA1E8}" dt="2025-07-18T09:54:59.509" v="500" actId="113"/>
        <pc:sldMkLst>
          <pc:docMk/>
          <pc:sldMk cId="2023335580" sldId="737"/>
        </pc:sldMkLst>
        <pc:spChg chg="mod">
          <ac:chgData name="Maynara de Almeida Furquim" userId="cb2f8acd-f477-4704-9f46-ae480f16722a" providerId="ADAL" clId="{37325843-C7B3-3C4D-9EB4-04A805BDA1E8}" dt="2025-07-18T09:54:59.509" v="500" actId="113"/>
          <ac:spMkLst>
            <pc:docMk/>
            <pc:sldMk cId="2023335580" sldId="737"/>
            <ac:spMk id="6" creationId="{FB8E7CA8-5A56-3258-A732-6598DDBB0D71}"/>
          </ac:spMkLst>
        </pc:spChg>
        <pc:graphicFrameChg chg="mod modGraphic">
          <ac:chgData name="Maynara de Almeida Furquim" userId="cb2f8acd-f477-4704-9f46-ae480f16722a" providerId="ADAL" clId="{37325843-C7B3-3C4D-9EB4-04A805BDA1E8}" dt="2025-07-10T07:52:26.946" v="270" actId="20577"/>
          <ac:graphicFrameMkLst>
            <pc:docMk/>
            <pc:sldMk cId="2023335580" sldId="737"/>
            <ac:graphicFrameMk id="5" creationId="{97AFE63D-E9B0-2F74-1532-4CF9549B49DB}"/>
          </ac:graphicFrameMkLst>
        </pc:graphicFrameChg>
      </pc:sldChg>
      <pc:sldChg chg="modSp mod addCm">
        <pc:chgData name="Maynara de Almeida Furquim" userId="cb2f8acd-f477-4704-9f46-ae480f16722a" providerId="ADAL" clId="{37325843-C7B3-3C4D-9EB4-04A805BDA1E8}" dt="2025-07-18T10:07:43.687" v="638" actId="20577"/>
        <pc:sldMkLst>
          <pc:docMk/>
          <pc:sldMk cId="1565419113" sldId="738"/>
        </pc:sldMkLst>
        <pc:spChg chg="mod">
          <ac:chgData name="Maynara de Almeida Furquim" userId="cb2f8acd-f477-4704-9f46-ae480f16722a" providerId="ADAL" clId="{37325843-C7B3-3C4D-9EB4-04A805BDA1E8}" dt="2025-07-18T10:07:43.687" v="638" actId="20577"/>
          <ac:spMkLst>
            <pc:docMk/>
            <pc:sldMk cId="1565419113" sldId="738"/>
            <ac:spMk id="6" creationId="{83334D0C-38C0-8321-75B5-54FAF2DD03D2}"/>
          </ac:spMkLst>
        </pc:spChg>
        <pc:spChg chg="mod">
          <ac:chgData name="Maynara de Almeida Furquim" userId="cb2f8acd-f477-4704-9f46-ae480f16722a" providerId="ADAL" clId="{37325843-C7B3-3C4D-9EB4-04A805BDA1E8}" dt="2025-07-10T07:50:16.346" v="211" actId="20577"/>
          <ac:spMkLst>
            <pc:docMk/>
            <pc:sldMk cId="1565419113" sldId="738"/>
            <ac:spMk id="16" creationId="{2A7ADF3F-E517-5EF9-23A8-AE0AF6E7D201}"/>
          </ac:spMkLst>
        </pc:spChg>
        <pc:graphicFrameChg chg="mod modGraphic">
          <ac:chgData name="Maynara de Almeida Furquim" userId="cb2f8acd-f477-4704-9f46-ae480f16722a" providerId="ADAL" clId="{37325843-C7B3-3C4D-9EB4-04A805BDA1E8}" dt="2025-07-10T07:53:48.722" v="291" actId="207"/>
          <ac:graphicFrameMkLst>
            <pc:docMk/>
            <pc:sldMk cId="1565419113" sldId="738"/>
            <ac:graphicFrameMk id="8" creationId="{A49BA4D7-A842-5D3D-7D7B-EDD4BD0B478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37325843-C7B3-3C4D-9EB4-04A805BDA1E8}" dt="2025-07-10T07:50:57.633" v="212"/>
              <pc2:cmMkLst xmlns:pc2="http://schemas.microsoft.com/office/powerpoint/2019/9/main/command">
                <pc:docMk/>
                <pc:sldMk cId="1565419113" sldId="738"/>
                <pc2:cmMk id="{7C6AB5FD-11E1-3545-ACB6-FB16AFFE979F}"/>
              </pc2:cmMkLst>
            </pc226:cmChg>
          </p:ext>
        </pc:extLst>
      </pc:sldChg>
      <pc:sldChg chg="modSp mod addCm modCm">
        <pc:chgData name="Maynara de Almeida Furquim" userId="cb2f8acd-f477-4704-9f46-ae480f16722a" providerId="ADAL" clId="{37325843-C7B3-3C4D-9EB4-04A805BDA1E8}" dt="2025-07-18T08:38:03.399" v="388" actId="6549"/>
        <pc:sldMkLst>
          <pc:docMk/>
          <pc:sldMk cId="1336048113" sldId="739"/>
        </pc:sldMkLst>
        <pc:spChg chg="mod">
          <ac:chgData name="Maynara de Almeida Furquim" userId="cb2f8acd-f477-4704-9f46-ae480f16722a" providerId="ADAL" clId="{37325843-C7B3-3C4D-9EB4-04A805BDA1E8}" dt="2025-07-18T08:38:03.399" v="388" actId="6549"/>
          <ac:spMkLst>
            <pc:docMk/>
            <pc:sldMk cId="1336048113" sldId="739"/>
            <ac:spMk id="14" creationId="{BB732263-A37B-E960-3B74-F1309890B685}"/>
          </ac:spMkLst>
        </pc:spChg>
        <pc:graphicFrameChg chg="mod modGraphic">
          <ac:chgData name="Maynara de Almeida Furquim" userId="cb2f8acd-f477-4704-9f46-ae480f16722a" providerId="ADAL" clId="{37325843-C7B3-3C4D-9EB4-04A805BDA1E8}" dt="2025-07-18T08:37:28.570" v="387" actId="1076"/>
          <ac:graphicFrameMkLst>
            <pc:docMk/>
            <pc:sldMk cId="1336048113" sldId="739"/>
            <ac:graphicFrameMk id="15" creationId="{27E6CFA3-CE78-73C4-39C7-D15B0A3E354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ynara de Almeida Furquim" userId="cb2f8acd-f477-4704-9f46-ae480f16722a" providerId="ADAL" clId="{37325843-C7B3-3C4D-9EB4-04A805BDA1E8}" dt="2025-07-10T07:27:07.021" v="8"/>
              <pc2:cmMkLst xmlns:pc2="http://schemas.microsoft.com/office/powerpoint/2019/9/main/command">
                <pc:docMk/>
                <pc:sldMk cId="1336048113" sldId="739"/>
                <pc2:cmMk id="{DE4C0808-3779-9042-B493-671DC758D996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8T08:38:03.399" v="388" actId="6549"/>
              <pc2:cmMkLst xmlns:pc2="http://schemas.microsoft.com/office/powerpoint/2019/9/main/command">
                <pc:docMk/>
                <pc:sldMk cId="1336048113" sldId="739"/>
                <pc2:cmMk id="{C590AB29-540E-0740-A585-8EA6A9EF9B2F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8T08:38:03.399" v="388" actId="6549"/>
              <pc2:cmMkLst xmlns:pc2="http://schemas.microsoft.com/office/powerpoint/2019/9/main/command">
                <pc:docMk/>
                <pc:sldMk cId="1336048113" sldId="739"/>
                <pc2:cmMk id="{E302C564-04C0-E743-8850-8162E72D6101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0T07:28:36.885" v="34" actId="20577"/>
              <pc2:cmMkLst xmlns:pc2="http://schemas.microsoft.com/office/powerpoint/2019/9/main/command">
                <pc:docMk/>
                <pc:sldMk cId="1336048113" sldId="739"/>
                <pc2:cmMk id="{04973583-A3C0-4346-B37A-5B7508471378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8T08:38:03.399" v="388" actId="6549"/>
              <pc2:cmMkLst xmlns:pc2="http://schemas.microsoft.com/office/powerpoint/2019/9/main/command">
                <pc:docMk/>
                <pc:sldMk cId="1336048113" sldId="739"/>
                <pc2:cmMk id="{8AAAFF90-8771-AC48-86CC-C5436263BDE4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0T07:28:36.885" v="34" actId="20577"/>
              <pc2:cmMkLst xmlns:pc2="http://schemas.microsoft.com/office/powerpoint/2019/9/main/command">
                <pc:docMk/>
                <pc:sldMk cId="1336048113" sldId="739"/>
                <pc2:cmMk id="{AF1419E1-45FC-514D-9FCF-B86B1BE8AFC3}"/>
              </pc2:cmMkLst>
            </pc226:cmChg>
            <pc226:cmChg xmlns:pc226="http://schemas.microsoft.com/office/powerpoint/2022/06/main/command" chg="add mod">
              <pc226:chgData name="Maynara de Almeida Furquim" userId="cb2f8acd-f477-4704-9f46-ae480f16722a" providerId="ADAL" clId="{37325843-C7B3-3C4D-9EB4-04A805BDA1E8}" dt="2025-07-10T07:30:41.087" v="36"/>
              <pc2:cmMkLst xmlns:pc2="http://schemas.microsoft.com/office/powerpoint/2019/9/main/command">
                <pc:docMk/>
                <pc:sldMk cId="1336048113" sldId="739"/>
                <pc2:cmMk id="{CB19F9F1-FFB0-3F4E-88E9-36E0808857C0}"/>
              </pc2:cmMkLst>
            </pc226:cmChg>
          </p:ext>
        </pc:extLst>
      </pc:sldChg>
      <pc:sldChg chg="modSp mod">
        <pc:chgData name="Maynara de Almeida Furquim" userId="cb2f8acd-f477-4704-9f46-ae480f16722a" providerId="ADAL" clId="{37325843-C7B3-3C4D-9EB4-04A805BDA1E8}" dt="2025-07-18T09:56:39.853" v="615" actId="20577"/>
        <pc:sldMkLst>
          <pc:docMk/>
          <pc:sldMk cId="1425761043" sldId="740"/>
        </pc:sldMkLst>
        <pc:spChg chg="mod">
          <ac:chgData name="Maynara de Almeida Furquim" userId="cb2f8acd-f477-4704-9f46-ae480f16722a" providerId="ADAL" clId="{37325843-C7B3-3C4D-9EB4-04A805BDA1E8}" dt="2025-07-18T09:56:39.853" v="615" actId="20577"/>
          <ac:spMkLst>
            <pc:docMk/>
            <pc:sldMk cId="1425761043" sldId="740"/>
            <ac:spMk id="2" creationId="{C77E91EA-B87F-B792-18CD-CA412088B409}"/>
          </ac:spMkLst>
        </pc:spChg>
      </pc:sldChg>
      <pc:sldChg chg="modSp mod modCm">
        <pc:chgData name="Maynara de Almeida Furquim" userId="cb2f8acd-f477-4704-9f46-ae480f16722a" providerId="ADAL" clId="{37325843-C7B3-3C4D-9EB4-04A805BDA1E8}" dt="2025-07-18T08:44:17.569" v="460"/>
        <pc:sldMkLst>
          <pc:docMk/>
          <pc:sldMk cId="1284523851" sldId="741"/>
        </pc:sldMkLst>
        <pc:spChg chg="mod">
          <ac:chgData name="Maynara de Almeida Furquim" userId="cb2f8acd-f477-4704-9f46-ae480f16722a" providerId="ADAL" clId="{37325843-C7B3-3C4D-9EB4-04A805BDA1E8}" dt="2025-07-18T08:44:17.569" v="460"/>
          <ac:spMkLst>
            <pc:docMk/>
            <pc:sldMk cId="1284523851" sldId="741"/>
            <ac:spMk id="14" creationId="{096433B9-FF39-279C-D130-D4E47A20D5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ynara de Almeida Furquim" userId="cb2f8acd-f477-4704-9f46-ae480f16722a" providerId="ADAL" clId="{37325843-C7B3-3C4D-9EB4-04A805BDA1E8}" dt="2025-07-18T08:44:17.569" v="460"/>
              <pc2:cmMkLst xmlns:pc2="http://schemas.microsoft.com/office/powerpoint/2019/9/main/command">
                <pc:docMk/>
                <pc:sldMk cId="1284523851" sldId="741"/>
                <pc2:cmMk id="{130DEB26-7A54-43EF-8841-59D765C71180}"/>
              </pc2:cmMkLst>
            </pc226:cmChg>
            <pc226:cmChg xmlns:pc226="http://schemas.microsoft.com/office/powerpoint/2022/06/main/command" chg="mod">
              <pc226:chgData name="Maynara de Almeida Furquim" userId="cb2f8acd-f477-4704-9f46-ae480f16722a" providerId="ADAL" clId="{37325843-C7B3-3C4D-9EB4-04A805BDA1E8}" dt="2025-07-18T08:44:17.569" v="460"/>
              <pc2:cmMkLst xmlns:pc2="http://schemas.microsoft.com/office/powerpoint/2019/9/main/command">
                <pc:docMk/>
                <pc:sldMk cId="1284523851" sldId="741"/>
                <pc2:cmMk id="{D2F93696-1962-42BF-8A10-202A6102D032}"/>
              </pc2:cmMkLst>
            </pc226:cmChg>
            <pc226:cmChg xmlns:pc226="http://schemas.microsoft.com/office/powerpoint/2022/06/main/command" chg="mod">
              <pc226:chgData name="Maynara de Almeida Furquim" userId="cb2f8acd-f477-4704-9f46-ae480f16722a" providerId="ADAL" clId="{37325843-C7B3-3C4D-9EB4-04A805BDA1E8}" dt="2025-07-18T08:44:17.569" v="460"/>
              <pc2:cmMkLst xmlns:pc2="http://schemas.microsoft.com/office/powerpoint/2019/9/main/command">
                <pc:docMk/>
                <pc:sldMk cId="1284523851" sldId="741"/>
                <pc2:cmMk id="{98A90BC1-15E1-4CCB-8A70-46A545507034}"/>
              </pc2:cmMkLst>
            </pc226:cmChg>
          </p:ext>
        </pc:extLst>
      </pc:sldChg>
    </pc:docChg>
  </pc:docChgLst>
  <pc:docChgLst>
    <pc:chgData name="Maynara de Almeida Furquim" userId="cb2f8acd-f477-4704-9f46-ae480f16722a" providerId="ADAL" clId="{8E0BEECD-CC04-EB44-ACCF-BB2F01A1C786}"/>
    <pc:docChg chg="undo redo custSel modSld modMainMaster">
      <pc:chgData name="Maynara de Almeida Furquim" userId="cb2f8acd-f477-4704-9f46-ae480f16722a" providerId="ADAL" clId="{8E0BEECD-CC04-EB44-ACCF-BB2F01A1C786}" dt="2025-02-27T09:28:52.246" v="22" actId="404"/>
      <pc:docMkLst>
        <pc:docMk/>
      </pc:docMkLst>
      <pc:sldChg chg="modSp mod">
        <pc:chgData name="Maynara de Almeida Furquim" userId="cb2f8acd-f477-4704-9f46-ae480f16722a" providerId="ADAL" clId="{8E0BEECD-CC04-EB44-ACCF-BB2F01A1C786}" dt="2025-02-27T09:28:48.109" v="21" actId="404"/>
        <pc:sldMkLst>
          <pc:docMk/>
          <pc:sldMk cId="25038074" sldId="725"/>
        </pc:sldMkLst>
      </pc:sldChg>
      <pc:sldChg chg="modSp mod">
        <pc:chgData name="Maynara de Almeida Furquim" userId="cb2f8acd-f477-4704-9f46-ae480f16722a" providerId="ADAL" clId="{8E0BEECD-CC04-EB44-ACCF-BB2F01A1C786}" dt="2025-02-27T09:28:41.674" v="20" actId="404"/>
        <pc:sldMkLst>
          <pc:docMk/>
          <pc:sldMk cId="2985895111" sldId="727"/>
        </pc:sldMkLst>
      </pc:sldChg>
      <pc:sldChg chg="modSp mod">
        <pc:chgData name="Maynara de Almeida Furquim" userId="cb2f8acd-f477-4704-9f46-ae480f16722a" providerId="ADAL" clId="{8E0BEECD-CC04-EB44-ACCF-BB2F01A1C786}" dt="2025-02-27T09:28:52.246" v="22" actId="404"/>
        <pc:sldMkLst>
          <pc:docMk/>
          <pc:sldMk cId="592733342" sldId="729"/>
        </pc:sldMkLst>
      </pc:sldChg>
      <pc:sldChg chg="modSp mod">
        <pc:chgData name="Maynara de Almeida Furquim" userId="cb2f8acd-f477-4704-9f46-ae480f16722a" providerId="ADAL" clId="{8E0BEECD-CC04-EB44-ACCF-BB2F01A1C786}" dt="2025-02-27T09:26:30.431" v="19" actId="1076"/>
        <pc:sldMkLst>
          <pc:docMk/>
          <pc:sldMk cId="1701862560" sldId="731"/>
        </pc:sldMkLst>
      </pc:sldChg>
      <pc:sldMasterChg chg="modSldLayout">
        <pc:chgData name="Maynara de Almeida Furquim" userId="cb2f8acd-f477-4704-9f46-ae480f16722a" providerId="ADAL" clId="{8E0BEECD-CC04-EB44-ACCF-BB2F01A1C786}" dt="2025-02-27T09:26:03.053" v="18" actId="207"/>
        <pc:sldMasterMkLst>
          <pc:docMk/>
          <pc:sldMasterMk cId="2333879095" sldId="2147483738"/>
        </pc:sldMasterMkLst>
        <pc:sldLayoutChg chg="addSp modSp mod">
          <pc:chgData name="Maynara de Almeida Furquim" userId="cb2f8acd-f477-4704-9f46-ae480f16722a" providerId="ADAL" clId="{8E0BEECD-CC04-EB44-ACCF-BB2F01A1C786}" dt="2025-02-27T09:26:03.053" v="18" actId="207"/>
          <pc:sldLayoutMkLst>
            <pc:docMk/>
            <pc:sldMasterMk cId="2333879095" sldId="2147483738"/>
            <pc:sldLayoutMk cId="2387541720" sldId="2147483806"/>
          </pc:sldLayoutMkLst>
        </pc:sldLayoutChg>
      </pc:sldMasterChg>
    </pc:docChg>
  </pc:docChgLst>
  <pc:docChgLst>
    <pc:chgData name="Maynara de Almeida Furquim" userId="S::md064157@fh-muenster.de::cb2f8acd-f477-4704-9f46-ae480f16722a" providerId="AD" clId="Web-{FDA65CE5-3A54-46C1-AFD6-333AA76ED395}"/>
    <pc:docChg chg="addSld">
      <pc:chgData name="Maynara de Almeida Furquim" userId="S::md064157@fh-muenster.de::cb2f8acd-f477-4704-9f46-ae480f16722a" providerId="AD" clId="Web-{FDA65CE5-3A54-46C1-AFD6-333AA76ED395}" dt="2025-03-01T12:38:08.772" v="0"/>
      <pc:docMkLst>
        <pc:docMk/>
      </pc:docMkLst>
      <pc:sldChg chg="add">
        <pc:chgData name="Maynara de Almeida Furquim" userId="S::md064157@fh-muenster.de::cb2f8acd-f477-4704-9f46-ae480f16722a" providerId="AD" clId="Web-{FDA65CE5-3A54-46C1-AFD6-333AA76ED395}" dt="2025-03-01T12:38:08.772" v="0"/>
        <pc:sldMkLst>
          <pc:docMk/>
          <pc:sldMk cId="3818977220" sldId="7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C6CDC8-619E-233D-BF93-BFABCA8DB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30605-C2B2-F5DA-585A-60BCB9A1AB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F1530-58CE-1247-8E9D-2BB7672AAD77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CDFC0-A136-3C4A-6F8E-2668CF590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C3D2-F48A-D710-83D1-7E5234455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6A06-98B9-DD40-9F20-DE85D5B7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6793-DFA7-4837-ABEA-97B25FAF0FB4}" type="datetimeFigureOut">
              <a:rPr lang="en-IE" smtClean="0"/>
              <a:t>24/08/2025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7772-C904-45C6-B074-7143637CB8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94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1pPr>
    <a:lvl2pPr marL="24885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2pPr>
    <a:lvl3pPr marL="49770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3pPr>
    <a:lvl4pPr marL="74656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4pPr>
    <a:lvl5pPr marL="995416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5pPr>
    <a:lvl6pPr marL="124427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6pPr>
    <a:lvl7pPr marL="149312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7pPr>
    <a:lvl8pPr marL="174197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8pPr>
    <a:lvl9pPr marL="199083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00B7772-C904-45C6-B074-7143637CB8A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75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00B7772-C904-45C6-B074-7143637CB8A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64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95">
            <a:extLst>
              <a:ext uri="{FF2B5EF4-FFF2-40B4-BE49-F238E27FC236}">
                <a16:creationId xmlns:a16="http://schemas.microsoft.com/office/drawing/2014/main" id="{E0E644A5-0726-2D74-9444-B2B5701EBB0B}"/>
              </a:ext>
            </a:extLst>
          </p:cNvPr>
          <p:cNvGrpSpPr/>
          <p:nvPr userDrawn="1"/>
        </p:nvGrpSpPr>
        <p:grpSpPr>
          <a:xfrm>
            <a:off x="4159933" y="9923838"/>
            <a:ext cx="1509109" cy="423922"/>
            <a:chOff x="584588" y="9078286"/>
            <a:chExt cx="1509109" cy="423922"/>
          </a:xfrm>
          <a:solidFill>
            <a:srgbClr val="000000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66B8B2E-F4A9-8A10-4500-81758B0CF5E6}"/>
                </a:ext>
              </a:extLst>
            </p:cNvPr>
            <p:cNvSpPr/>
            <p:nvPr/>
          </p:nvSpPr>
          <p:spPr>
            <a:xfrm>
              <a:off x="584588" y="9078286"/>
              <a:ext cx="24498" cy="423922"/>
            </a:xfrm>
            <a:custGeom>
              <a:avLst/>
              <a:gdLst>
                <a:gd name="connsiteX0" fmla="*/ 0 w 24498"/>
                <a:gd name="connsiteY0" fmla="*/ 0 h 423922"/>
                <a:gd name="connsiteX1" fmla="*/ 0 w 24498"/>
                <a:gd name="connsiteY1" fmla="*/ 423923 h 42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98" h="423922">
                  <a:moveTo>
                    <a:pt x="0" y="0"/>
                  </a:moveTo>
                  <a:lnTo>
                    <a:pt x="0" y="423923"/>
                  </a:lnTo>
                </a:path>
              </a:pathLst>
            </a:custGeom>
            <a:ln w="24491" cap="flat">
              <a:solidFill>
                <a:srgbClr val="29C5F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5B6715-FFB9-0C18-39E8-858735DB8D0E}"/>
                </a:ext>
              </a:extLst>
            </p:cNvPr>
            <p:cNvSpPr/>
            <p:nvPr/>
          </p:nvSpPr>
          <p:spPr>
            <a:xfrm>
              <a:off x="2069199" y="9078286"/>
              <a:ext cx="24498" cy="423922"/>
            </a:xfrm>
            <a:custGeom>
              <a:avLst/>
              <a:gdLst>
                <a:gd name="connsiteX0" fmla="*/ 0 w 24498"/>
                <a:gd name="connsiteY0" fmla="*/ 0 h 423922"/>
                <a:gd name="connsiteX1" fmla="*/ 0 w 24498"/>
                <a:gd name="connsiteY1" fmla="*/ 423923 h 42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98" h="423922">
                  <a:moveTo>
                    <a:pt x="0" y="0"/>
                  </a:moveTo>
                  <a:lnTo>
                    <a:pt x="0" y="423923"/>
                  </a:lnTo>
                </a:path>
              </a:pathLst>
            </a:custGeom>
            <a:ln w="24491" cap="flat">
              <a:solidFill>
                <a:srgbClr val="29C5F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FCFFF7BC-2D60-0894-85A3-9F3E99401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4263" y="9963101"/>
            <a:ext cx="1230818" cy="419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B1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2023 – 2024</a:t>
            </a:r>
          </a:p>
          <a:p>
            <a:pPr lvl="0"/>
            <a:r>
              <a:rPr lang="en-US"/>
              <a:t>Document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4FC9217A-9E44-3DC4-8004-1DCF6B17E7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8530" y="9956571"/>
            <a:ext cx="1509636" cy="3911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0" i="0">
                <a:solidFill>
                  <a:srgbClr val="0B1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By</a:t>
            </a:r>
          </a:p>
          <a:p>
            <a:pPr lvl="0"/>
            <a:r>
              <a:rPr lang="en-US"/>
              <a:t>Partner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7BA53-A56F-8D84-4AAD-D7AB7922B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5" y="10001672"/>
            <a:ext cx="1529269" cy="3405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28309D-0161-AA39-0A87-DB9EE095BC61}"/>
              </a:ext>
            </a:extLst>
          </p:cNvPr>
          <p:cNvSpPr/>
          <p:nvPr userDrawn="1"/>
        </p:nvSpPr>
        <p:spPr>
          <a:xfrm>
            <a:off x="-21689" y="6250559"/>
            <a:ext cx="4193871" cy="2979228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7ADFC-9AC3-6CD3-19E5-CB83C754D1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63" y="309507"/>
            <a:ext cx="3144686" cy="163360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7DD7FB-B0DB-C4C9-E5A2-BE3D734981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1689" y="2135348"/>
            <a:ext cx="7581364" cy="6421117"/>
          </a:xfrm>
          <a:custGeom>
            <a:avLst/>
            <a:gdLst>
              <a:gd name="connsiteX0" fmla="*/ 0 w 7581364"/>
              <a:gd name="connsiteY0" fmla="*/ 0 h 6421117"/>
              <a:gd name="connsiteX1" fmla="*/ 7581364 w 7581364"/>
              <a:gd name="connsiteY1" fmla="*/ 0 h 6421117"/>
              <a:gd name="connsiteX2" fmla="*/ 7581364 w 7581364"/>
              <a:gd name="connsiteY2" fmla="*/ 144423 h 6421117"/>
              <a:gd name="connsiteX3" fmla="*/ 7581364 w 7581364"/>
              <a:gd name="connsiteY3" fmla="*/ 6119944 h 6421117"/>
              <a:gd name="connsiteX4" fmla="*/ 7581364 w 7581364"/>
              <a:gd name="connsiteY4" fmla="*/ 6421117 h 6421117"/>
              <a:gd name="connsiteX5" fmla="*/ 4193871 w 7581364"/>
              <a:gd name="connsiteY5" fmla="*/ 6421117 h 6421117"/>
              <a:gd name="connsiteX6" fmla="*/ 4193871 w 7581364"/>
              <a:gd name="connsiteY6" fmla="*/ 6119944 h 6421117"/>
              <a:gd name="connsiteX7" fmla="*/ 4193871 w 7581364"/>
              <a:gd name="connsiteY7" fmla="*/ 4115211 h 6421117"/>
              <a:gd name="connsiteX8" fmla="*/ 0 w 7581364"/>
              <a:gd name="connsiteY8" fmla="*/ 4115211 h 6421117"/>
              <a:gd name="connsiteX9" fmla="*/ 0 w 7581364"/>
              <a:gd name="connsiteY9" fmla="*/ 3814038 h 642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1364" h="6421117">
                <a:moveTo>
                  <a:pt x="0" y="0"/>
                </a:moveTo>
                <a:lnTo>
                  <a:pt x="7581364" y="0"/>
                </a:lnTo>
                <a:lnTo>
                  <a:pt x="7581364" y="144423"/>
                </a:lnTo>
                <a:lnTo>
                  <a:pt x="7581364" y="6119944"/>
                </a:lnTo>
                <a:lnTo>
                  <a:pt x="7581364" y="6421117"/>
                </a:lnTo>
                <a:lnTo>
                  <a:pt x="4193871" y="6421117"/>
                </a:lnTo>
                <a:lnTo>
                  <a:pt x="4193871" y="6119944"/>
                </a:lnTo>
                <a:lnTo>
                  <a:pt x="4193871" y="4115211"/>
                </a:lnTo>
                <a:lnTo>
                  <a:pt x="0" y="4115211"/>
                </a:lnTo>
                <a:lnTo>
                  <a:pt x="0" y="38140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9250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88C9B4-A1F9-AF40-B9F7-65EEAED2967F}"/>
              </a:ext>
            </a:extLst>
          </p:cNvPr>
          <p:cNvSpPr/>
          <p:nvPr userDrawn="1"/>
        </p:nvSpPr>
        <p:spPr>
          <a:xfrm>
            <a:off x="1888209" y="3577645"/>
            <a:ext cx="3783257" cy="3536523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D4115E-60CA-864E-A2B1-256DD5A70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59675" cy="10691813"/>
          </a:xfrm>
          <a:custGeom>
            <a:avLst/>
            <a:gdLst>
              <a:gd name="connsiteX0" fmla="*/ 1888209 w 7559675"/>
              <a:gd name="connsiteY0" fmla="*/ 3577645 h 10691813"/>
              <a:gd name="connsiteX1" fmla="*/ 1888209 w 7559675"/>
              <a:gd name="connsiteY1" fmla="*/ 7114168 h 10691813"/>
              <a:gd name="connsiteX2" fmla="*/ 5671466 w 7559675"/>
              <a:gd name="connsiteY2" fmla="*/ 7114168 h 10691813"/>
              <a:gd name="connsiteX3" fmla="*/ 5671466 w 7559675"/>
              <a:gd name="connsiteY3" fmla="*/ 3577645 h 10691813"/>
              <a:gd name="connsiteX4" fmla="*/ 0 w 7559675"/>
              <a:gd name="connsiteY4" fmla="*/ 0 h 10691813"/>
              <a:gd name="connsiteX5" fmla="*/ 7559675 w 7559675"/>
              <a:gd name="connsiteY5" fmla="*/ 0 h 10691813"/>
              <a:gd name="connsiteX6" fmla="*/ 7559675 w 7559675"/>
              <a:gd name="connsiteY6" fmla="*/ 10691813 h 10691813"/>
              <a:gd name="connsiteX7" fmla="*/ 0 w 7559675"/>
              <a:gd name="connsiteY7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10691813">
                <a:moveTo>
                  <a:pt x="1888209" y="3577645"/>
                </a:moveTo>
                <a:lnTo>
                  <a:pt x="1888209" y="7114168"/>
                </a:lnTo>
                <a:lnTo>
                  <a:pt x="5671466" y="7114168"/>
                </a:lnTo>
                <a:lnTo>
                  <a:pt x="5671466" y="3577645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F4140FE7-5CD5-9049-AFE1-082365D6A1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8209" y="4304643"/>
            <a:ext cx="3783257" cy="1108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980"/>
              </a:lnSpc>
              <a:spcBef>
                <a:spcPts val="0"/>
              </a:spcBef>
              <a:buNone/>
              <a:defRPr sz="19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QUOTE HERE</a:t>
            </a:r>
          </a:p>
          <a:p>
            <a:pPr lvl="0"/>
            <a:endParaRPr lang="en-US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3ACBC58C-D900-5786-5257-B15E57B9A2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8208" y="6140139"/>
            <a:ext cx="3783257" cy="508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98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NAME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E46E42E-E499-84CF-7DDA-438BAEB492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926" y="486018"/>
            <a:ext cx="2855103" cy="6872725"/>
          </a:xfrm>
          <a:custGeom>
            <a:avLst/>
            <a:gdLst>
              <a:gd name="connsiteX0" fmla="*/ 0 w 7929031"/>
              <a:gd name="connsiteY0" fmla="*/ 0 h 10623785"/>
              <a:gd name="connsiteX1" fmla="*/ 7929031 w 7929031"/>
              <a:gd name="connsiteY1" fmla="*/ 0 h 10623785"/>
              <a:gd name="connsiteX2" fmla="*/ 7929031 w 7929031"/>
              <a:gd name="connsiteY2" fmla="*/ 10623785 h 10623785"/>
              <a:gd name="connsiteX3" fmla="*/ 0 w 7929031"/>
              <a:gd name="connsiteY3" fmla="*/ 10623785 h 106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9031" h="10623785">
                <a:moveTo>
                  <a:pt x="0" y="0"/>
                </a:moveTo>
                <a:lnTo>
                  <a:pt x="7929031" y="0"/>
                </a:lnTo>
                <a:lnTo>
                  <a:pt x="7929031" y="10623785"/>
                </a:lnTo>
                <a:lnTo>
                  <a:pt x="0" y="106237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F21C0-7FD9-B862-6BD4-D0EDBC412EA1}"/>
              </a:ext>
            </a:extLst>
          </p:cNvPr>
          <p:cNvSpPr/>
          <p:nvPr userDrawn="1"/>
        </p:nvSpPr>
        <p:spPr>
          <a:xfrm>
            <a:off x="0" y="7549680"/>
            <a:ext cx="6774024" cy="2656115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7EA15CC7-3C96-C803-0380-B91F8E3179F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982686" y="916143"/>
            <a:ext cx="3483429" cy="586086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407988" indent="0" algn="l">
              <a:lnSpc>
                <a:spcPts val="3800"/>
              </a:lnSpc>
              <a:spcBef>
                <a:spcPts val="0"/>
              </a:spcBef>
              <a:buNone/>
              <a:tabLst/>
              <a:defRPr sz="3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DD29B760-D511-B534-9549-6F6C2F176E5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90546" y="1932354"/>
            <a:ext cx="2975569" cy="5426389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1D4C6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A55AF01-462E-D43F-42C7-EE082556702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0097" y="7863774"/>
            <a:ext cx="2540972" cy="191189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20638" indent="0" algn="l">
              <a:lnSpc>
                <a:spcPts val="3800"/>
              </a:lnSpc>
              <a:spcBef>
                <a:spcPts val="0"/>
              </a:spcBef>
              <a:buNone/>
              <a:tabLst/>
              <a:defRPr sz="3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314CB48-C099-200B-4341-A0C2B016D7A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26150" y="7863774"/>
            <a:ext cx="2975569" cy="1911895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CB28A3-6E2A-3E8B-D5E6-3E37EA10B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918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3E7E78D-FA00-F8B6-8115-0F327BDFD2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102381"/>
            <a:ext cx="7559675" cy="7291461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50" name="Text Placeholder 32">
            <a:extLst>
              <a:ext uri="{FF2B5EF4-FFF2-40B4-BE49-F238E27FC236}">
                <a16:creationId xmlns:a16="http://schemas.microsoft.com/office/drawing/2014/main" id="{396F404A-5F51-4BEC-518A-41B5D4998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44372" y="9065038"/>
            <a:ext cx="3115303" cy="536162"/>
          </a:xfrm>
          <a:prstGeom prst="rect">
            <a:avLst/>
          </a:prstGeom>
          <a:solidFill>
            <a:srgbClr val="0B143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err="1"/>
              <a:t>www.website.eu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B8380AE6-F6F8-0F31-1E9D-EC9B04EB4D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79836" y="7507964"/>
            <a:ext cx="3282596" cy="781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Follow our journey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C6888-3791-7639-3FCE-A917E457E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80" y="309507"/>
            <a:ext cx="3144686" cy="1633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E82D0-E771-B753-B850-F1FE0E1ADFA5}"/>
              </a:ext>
            </a:extLst>
          </p:cNvPr>
          <p:cNvSpPr txBox="1"/>
          <p:nvPr userDrawn="1"/>
        </p:nvSpPr>
        <p:spPr>
          <a:xfrm>
            <a:off x="2063689" y="9985235"/>
            <a:ext cx="3760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600" b="0" i="0" u="none" strike="noStrike" dirty="0">
                <a:solidFill>
                  <a:srgbClr val="0B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79B4A-1D80-4280-B256-AEB2F2C63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85" y="9990283"/>
            <a:ext cx="1529269" cy="3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9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7BA53-A56F-8D84-4AAD-D7AB7922B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5" y="10001672"/>
            <a:ext cx="1529269" cy="3405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28309D-0161-AA39-0A87-DB9EE095BC61}"/>
              </a:ext>
            </a:extLst>
          </p:cNvPr>
          <p:cNvSpPr/>
          <p:nvPr userDrawn="1"/>
        </p:nvSpPr>
        <p:spPr>
          <a:xfrm>
            <a:off x="-21689" y="6250559"/>
            <a:ext cx="4193871" cy="2979228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7ADFC-9AC3-6CD3-19E5-CB83C754D1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63" y="309507"/>
            <a:ext cx="3144686" cy="163360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7DD7FB-B0DB-C4C9-E5A2-BE3D734981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1689" y="2135348"/>
            <a:ext cx="7581364" cy="6421117"/>
          </a:xfrm>
          <a:custGeom>
            <a:avLst/>
            <a:gdLst>
              <a:gd name="connsiteX0" fmla="*/ 0 w 7581364"/>
              <a:gd name="connsiteY0" fmla="*/ 0 h 6421117"/>
              <a:gd name="connsiteX1" fmla="*/ 7581364 w 7581364"/>
              <a:gd name="connsiteY1" fmla="*/ 0 h 6421117"/>
              <a:gd name="connsiteX2" fmla="*/ 7581364 w 7581364"/>
              <a:gd name="connsiteY2" fmla="*/ 144423 h 6421117"/>
              <a:gd name="connsiteX3" fmla="*/ 7581364 w 7581364"/>
              <a:gd name="connsiteY3" fmla="*/ 6119944 h 6421117"/>
              <a:gd name="connsiteX4" fmla="*/ 7581364 w 7581364"/>
              <a:gd name="connsiteY4" fmla="*/ 6421117 h 6421117"/>
              <a:gd name="connsiteX5" fmla="*/ 4193871 w 7581364"/>
              <a:gd name="connsiteY5" fmla="*/ 6421117 h 6421117"/>
              <a:gd name="connsiteX6" fmla="*/ 4193871 w 7581364"/>
              <a:gd name="connsiteY6" fmla="*/ 6119944 h 6421117"/>
              <a:gd name="connsiteX7" fmla="*/ 4193871 w 7581364"/>
              <a:gd name="connsiteY7" fmla="*/ 4115211 h 6421117"/>
              <a:gd name="connsiteX8" fmla="*/ 0 w 7581364"/>
              <a:gd name="connsiteY8" fmla="*/ 4115211 h 6421117"/>
              <a:gd name="connsiteX9" fmla="*/ 0 w 7581364"/>
              <a:gd name="connsiteY9" fmla="*/ 3814038 h 642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1364" h="6421117">
                <a:moveTo>
                  <a:pt x="0" y="0"/>
                </a:moveTo>
                <a:lnTo>
                  <a:pt x="7581364" y="0"/>
                </a:lnTo>
                <a:lnTo>
                  <a:pt x="7581364" y="144423"/>
                </a:lnTo>
                <a:lnTo>
                  <a:pt x="7581364" y="6119944"/>
                </a:lnTo>
                <a:lnTo>
                  <a:pt x="7581364" y="6421117"/>
                </a:lnTo>
                <a:lnTo>
                  <a:pt x="4193871" y="6421117"/>
                </a:lnTo>
                <a:lnTo>
                  <a:pt x="4193871" y="6119944"/>
                </a:lnTo>
                <a:lnTo>
                  <a:pt x="4193871" y="4115211"/>
                </a:lnTo>
                <a:lnTo>
                  <a:pt x="0" y="4115211"/>
                </a:lnTo>
                <a:lnTo>
                  <a:pt x="0" y="38140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64B4C-1AC2-4A08-ABFD-AEA252858162}"/>
              </a:ext>
            </a:extLst>
          </p:cNvPr>
          <p:cNvSpPr txBox="1"/>
          <p:nvPr userDrawn="1"/>
        </p:nvSpPr>
        <p:spPr>
          <a:xfrm>
            <a:off x="2186219" y="9828308"/>
            <a:ext cx="4788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600" b="0" i="0" u="none" strike="noStrike" dirty="0">
                <a:solidFill>
                  <a:srgbClr val="0B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5BF8-1DAC-393F-A30E-D6213CE9444E}"/>
              </a:ext>
            </a:extLst>
          </p:cNvPr>
          <p:cNvSpPr txBox="1"/>
          <p:nvPr userDrawn="1"/>
        </p:nvSpPr>
        <p:spPr>
          <a:xfrm>
            <a:off x="2186220" y="10197640"/>
            <a:ext cx="49478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600" b="0" i="0" dirty="0">
                <a:solidFill>
                  <a:srgbClr val="0B3A5B"/>
                </a:solidFill>
                <a:effectLst/>
              </a:rPr>
              <a:t>Arkusze robocze © 2025 Project EARTH na licencji CC BY 4.0. Aby zapoznać się z treścią tej licencji, odwiedź stronę https://creativecommons.org/licenses/by/4.0/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CE51-40C4-DA4F-2CC9-C3EE4488806C}"/>
              </a:ext>
            </a:extLst>
          </p:cNvPr>
          <p:cNvSpPr txBox="1"/>
          <p:nvPr userDrawn="1"/>
        </p:nvSpPr>
        <p:spPr>
          <a:xfrm>
            <a:off x="584664" y="9343671"/>
            <a:ext cx="6390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600" b="0" i="0" u="none" strike="noStrike">
                <a:solidFill>
                  <a:srgbClr val="0B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l-PL" i="1" dirty="0">
                <a:solidFill>
                  <a:schemeClr val="tx1"/>
                </a:solidFill>
              </a:rPr>
              <a:t>Niniejszy otwarty zasób edukacyjny dotyczący uczenia się opartego na problemie, stanowiący część projektu partnerstwa współpracy Erasmus+ „Etyczny i odpowiedzialny transport i obsługa”, został opracowany i zrealizowany przez </a:t>
            </a:r>
            <a:r>
              <a:rPr lang="pl-PL" i="1" dirty="0" err="1">
                <a:solidFill>
                  <a:schemeClr val="tx1"/>
                </a:solidFill>
              </a:rPr>
              <a:t>Maynarę</a:t>
            </a:r>
            <a:r>
              <a:rPr lang="pl-PL" i="1" dirty="0">
                <a:solidFill>
                  <a:schemeClr val="tx1"/>
                </a:solidFill>
              </a:rPr>
              <a:t> </a:t>
            </a:r>
            <a:r>
              <a:rPr lang="pl-PL" i="1" dirty="0" err="1">
                <a:solidFill>
                  <a:schemeClr val="tx1"/>
                </a:solidFill>
              </a:rPr>
              <a:t>Furquim</a:t>
            </a:r>
            <a:r>
              <a:rPr lang="pl-PL" i="1" dirty="0">
                <a:solidFill>
                  <a:schemeClr val="tx1"/>
                </a:solidFill>
              </a:rPr>
              <a:t> oraz Paulę </a:t>
            </a:r>
            <a:r>
              <a:rPr lang="pl-PL" i="1" dirty="0" err="1">
                <a:solidFill>
                  <a:schemeClr val="tx1"/>
                </a:solidFill>
              </a:rPr>
              <a:t>Schüppenhauer</a:t>
            </a:r>
            <a:r>
              <a:rPr lang="pl-PL" i="1" dirty="0">
                <a:solidFill>
                  <a:schemeClr val="tx1"/>
                </a:solidFill>
              </a:rPr>
              <a:t> z Uniwersytetu Nauk Stosowanych FH </a:t>
            </a:r>
            <a:r>
              <a:rPr lang="pl-PL" i="1" dirty="0" err="1">
                <a:solidFill>
                  <a:schemeClr val="tx1"/>
                </a:solidFill>
              </a:rPr>
              <a:t>Münster</a:t>
            </a:r>
            <a:r>
              <a:rPr lang="pl-PL" i="1" dirty="0">
                <a:solidFill>
                  <a:schemeClr val="tx1"/>
                </a:solidFill>
              </a:rPr>
              <a:t> we współpracy z partnerstwem projektu EARTH.</a:t>
            </a:r>
          </a:p>
        </p:txBody>
      </p:sp>
    </p:spTree>
    <p:extLst>
      <p:ext uri="{BB962C8B-B14F-4D97-AF65-F5344CB8AC3E}">
        <p14:creationId xmlns:p14="http://schemas.microsoft.com/office/powerpoint/2010/main" val="23875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/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9CACD-95F6-C740-9957-885B4EF0752C}"/>
              </a:ext>
            </a:extLst>
          </p:cNvPr>
          <p:cNvSpPr/>
          <p:nvPr userDrawn="1"/>
        </p:nvSpPr>
        <p:spPr>
          <a:xfrm>
            <a:off x="525586" y="1811867"/>
            <a:ext cx="4912688" cy="8342510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B053317-9B63-0F46-9FAE-76C882544D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26339" y="576179"/>
            <a:ext cx="4107750" cy="5805757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66785BF5-4C01-4BA0-B7B8-E20F3597AD1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3868" y="6914471"/>
            <a:ext cx="4184942" cy="795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59A563F4-B2A2-EB26-7DA9-8BD1D39968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1421" y="7946577"/>
            <a:ext cx="4179282" cy="1851989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933E811B-E334-0F7C-96BF-3AF40B7D9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15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7E9DDA3-5508-124F-B846-4CE77542FE4E}"/>
              </a:ext>
            </a:extLst>
          </p:cNvPr>
          <p:cNvSpPr/>
          <p:nvPr userDrawn="1"/>
        </p:nvSpPr>
        <p:spPr>
          <a:xfrm rot="5400000">
            <a:off x="-4569703" y="4591788"/>
            <a:ext cx="10670783" cy="1529268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 Placeholder 32">
            <a:extLst>
              <a:ext uri="{FF2B5EF4-FFF2-40B4-BE49-F238E27FC236}">
                <a16:creationId xmlns:a16="http://schemas.microsoft.com/office/drawing/2014/main" id="{86B01A13-C668-430D-CFC5-265C5B625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8189" y="3964837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107" name="Text Placeholder 32">
            <a:extLst>
              <a:ext uri="{FF2B5EF4-FFF2-40B4-BE49-F238E27FC236}">
                <a16:creationId xmlns:a16="http://schemas.microsoft.com/office/drawing/2014/main" id="{30355578-E745-9BD0-A856-DBEC9CDCF6B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56044" y="3964837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Introduction</a:t>
            </a:r>
            <a:endParaRPr lang="en-US"/>
          </a:p>
        </p:txBody>
      </p:sp>
      <p:sp>
        <p:nvSpPr>
          <p:cNvPr id="108" name="Text Placeholder 32">
            <a:extLst>
              <a:ext uri="{FF2B5EF4-FFF2-40B4-BE49-F238E27FC236}">
                <a16:creationId xmlns:a16="http://schemas.microsoft.com/office/drawing/2014/main" id="{1483D1AB-5DBE-ED13-C638-D187E00E7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8189" y="4440079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09" name="Text Placeholder 32">
            <a:extLst>
              <a:ext uri="{FF2B5EF4-FFF2-40B4-BE49-F238E27FC236}">
                <a16:creationId xmlns:a16="http://schemas.microsoft.com/office/drawing/2014/main" id="{0E904D35-974C-377E-0B62-7E1FEA95A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6044" y="4440205"/>
            <a:ext cx="3816000" cy="293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2072941" rtl="0" eaLnBrk="1" fontAlgn="auto" latinLnBrk="0" hangingPunct="1">
              <a:lnSpc>
                <a:spcPct val="100000"/>
              </a:lnSpc>
              <a:spcBef>
                <a:spcPts val="2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2072941" rtl="0" eaLnBrk="1" fontAlgn="auto" latinLnBrk="0" hangingPunct="1">
              <a:lnSpc>
                <a:spcPct val="100000"/>
              </a:lnSpc>
              <a:spcBef>
                <a:spcPts val="2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About us</a:t>
            </a:r>
            <a:endParaRPr lang="en-US"/>
          </a:p>
        </p:txBody>
      </p:sp>
      <p:sp>
        <p:nvSpPr>
          <p:cNvPr id="110" name="Text Placeholder 32">
            <a:extLst>
              <a:ext uri="{FF2B5EF4-FFF2-40B4-BE49-F238E27FC236}">
                <a16:creationId xmlns:a16="http://schemas.microsoft.com/office/drawing/2014/main" id="{04638117-ED94-CB12-A38B-3D197075E6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8189" y="4941213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11" name="Text Placeholder 32">
            <a:extLst>
              <a:ext uri="{FF2B5EF4-FFF2-40B4-BE49-F238E27FC236}">
                <a16:creationId xmlns:a16="http://schemas.microsoft.com/office/drawing/2014/main" id="{BF7573CD-5D0E-98EF-D198-D00F02C59A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56044" y="4941213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The Project</a:t>
            </a:r>
            <a:endParaRPr lang="en-US"/>
          </a:p>
        </p:txBody>
      </p:sp>
      <p:sp>
        <p:nvSpPr>
          <p:cNvPr id="112" name="Text Placeholder 32">
            <a:extLst>
              <a:ext uri="{FF2B5EF4-FFF2-40B4-BE49-F238E27FC236}">
                <a16:creationId xmlns:a16="http://schemas.microsoft.com/office/drawing/2014/main" id="{001CD029-76BF-5267-FCC9-AC374458E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8189" y="5442168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13" name="Text Placeholder 32">
            <a:extLst>
              <a:ext uri="{FF2B5EF4-FFF2-40B4-BE49-F238E27FC236}">
                <a16:creationId xmlns:a16="http://schemas.microsoft.com/office/drawing/2014/main" id="{9D496F3A-9EAD-7E5B-7683-3530771E5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6044" y="5442168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Gallery</a:t>
            </a:r>
            <a:endParaRPr lang="en-US"/>
          </a:p>
        </p:txBody>
      </p:sp>
      <p:sp>
        <p:nvSpPr>
          <p:cNvPr id="114" name="Text Placeholder 32">
            <a:extLst>
              <a:ext uri="{FF2B5EF4-FFF2-40B4-BE49-F238E27FC236}">
                <a16:creationId xmlns:a16="http://schemas.microsoft.com/office/drawing/2014/main" id="{625508FB-1E5C-3437-B4C8-AF2A4553D8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8189" y="5943958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115" name="Text Placeholder 32">
            <a:extLst>
              <a:ext uri="{FF2B5EF4-FFF2-40B4-BE49-F238E27FC236}">
                <a16:creationId xmlns:a16="http://schemas.microsoft.com/office/drawing/2014/main" id="{021C53BA-EBD7-A22B-1913-D8525ED841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6044" y="5943958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Our Team</a:t>
            </a:r>
            <a:endParaRPr lang="en-US"/>
          </a:p>
        </p:txBody>
      </p:sp>
      <p:sp>
        <p:nvSpPr>
          <p:cNvPr id="116" name="Text Placeholder 32">
            <a:extLst>
              <a:ext uri="{FF2B5EF4-FFF2-40B4-BE49-F238E27FC236}">
                <a16:creationId xmlns:a16="http://schemas.microsoft.com/office/drawing/2014/main" id="{73326E23-3F69-8B45-7ADA-61E5806C8AD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127829" y="6473154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117" name="Text Placeholder 32">
            <a:extLst>
              <a:ext uri="{FF2B5EF4-FFF2-40B4-BE49-F238E27FC236}">
                <a16:creationId xmlns:a16="http://schemas.microsoft.com/office/drawing/2014/main" id="{89786B18-DBC8-6850-DD58-ACA1ACFB09E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65684" y="6473154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Question and Answers</a:t>
            </a:r>
            <a:endParaRPr lang="en-US"/>
          </a:p>
        </p:txBody>
      </p:sp>
      <p:sp>
        <p:nvSpPr>
          <p:cNvPr id="118" name="Text Placeholder 32">
            <a:extLst>
              <a:ext uri="{FF2B5EF4-FFF2-40B4-BE49-F238E27FC236}">
                <a16:creationId xmlns:a16="http://schemas.microsoft.com/office/drawing/2014/main" id="{5E3514C3-47EA-6B09-C5A8-5B292E47E30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127829" y="6963386"/>
            <a:ext cx="648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="1" i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07</a:t>
            </a:r>
            <a:endParaRPr lang="en-US"/>
          </a:p>
        </p:txBody>
      </p:sp>
      <p:sp>
        <p:nvSpPr>
          <p:cNvPr id="119" name="Text Placeholder 32">
            <a:extLst>
              <a:ext uri="{FF2B5EF4-FFF2-40B4-BE49-F238E27FC236}">
                <a16:creationId xmlns:a16="http://schemas.microsoft.com/office/drawing/2014/main" id="{5535D7EB-A9E1-30C4-B0DE-D9400C7E67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65684" y="6963386"/>
            <a:ext cx="3816000" cy="2928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Conclusion</a:t>
            </a:r>
            <a:endParaRPr lang="en-US"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184564D9-D416-2621-9930-A15549C59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D4C60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83C495-F66E-E0EB-15A1-2CDA3EF437F8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67154" y="673939"/>
            <a:ext cx="6592520" cy="2687329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BF5BF-1B75-31E6-EBCB-93B45942D0FA}"/>
              </a:ext>
            </a:extLst>
          </p:cNvPr>
          <p:cNvSpPr txBox="1"/>
          <p:nvPr userDrawn="1"/>
        </p:nvSpPr>
        <p:spPr>
          <a:xfrm>
            <a:off x="3741732" y="8340927"/>
            <a:ext cx="31655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500" b="0" i="0" u="none" strike="noStrike" dirty="0">
                <a:solidFill>
                  <a:srgbClr val="0B3A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F8483-4504-BD30-5D32-A5085738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89" y="8345975"/>
            <a:ext cx="1529269" cy="3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B89B888-9D5F-5636-924B-426B38D2D12A}"/>
              </a:ext>
            </a:extLst>
          </p:cNvPr>
          <p:cNvSpPr/>
          <p:nvPr userDrawn="1"/>
        </p:nvSpPr>
        <p:spPr>
          <a:xfrm>
            <a:off x="2493818" y="1079845"/>
            <a:ext cx="5069577" cy="5111949"/>
          </a:xfrm>
          <a:custGeom>
            <a:avLst/>
            <a:gdLst>
              <a:gd name="connsiteX0" fmla="*/ 0 w 7686655"/>
              <a:gd name="connsiteY0" fmla="*/ 1 h 5787363"/>
              <a:gd name="connsiteX1" fmla="*/ 7686655 w 7686655"/>
              <a:gd name="connsiteY1" fmla="*/ 1 h 5787363"/>
              <a:gd name="connsiteX2" fmla="*/ 7686655 w 7686655"/>
              <a:gd name="connsiteY2" fmla="*/ 5787364 h 5787363"/>
              <a:gd name="connsiteX3" fmla="*/ -1 w 7686655"/>
              <a:gd name="connsiteY3" fmla="*/ 5787364 h 57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55" h="5787363">
                <a:moveTo>
                  <a:pt x="0" y="1"/>
                </a:moveTo>
                <a:lnTo>
                  <a:pt x="7686655" y="1"/>
                </a:lnTo>
                <a:lnTo>
                  <a:pt x="7686655" y="5787364"/>
                </a:lnTo>
                <a:lnTo>
                  <a:pt x="-1" y="5787364"/>
                </a:lnTo>
                <a:close/>
              </a:path>
            </a:pathLst>
          </a:custGeom>
          <a:solidFill>
            <a:srgbClr val="0B1430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EE2CF0-D590-9D49-88CE-03DDDC527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3309" y="1351673"/>
            <a:ext cx="4819651" cy="3109490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l">
              <a:buNone/>
              <a:defRPr sz="1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EFB463-2CCC-6D67-A87C-FCB7F8EFF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AF183F-B686-C5F1-987B-E4073BCA6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61163"/>
            <a:ext cx="5514109" cy="4369327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1245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128AB8-7094-90AC-4A40-4C2808F8F32A}"/>
              </a:ext>
            </a:extLst>
          </p:cNvPr>
          <p:cNvSpPr/>
          <p:nvPr userDrawn="1"/>
        </p:nvSpPr>
        <p:spPr>
          <a:xfrm rot="5400000">
            <a:off x="-6353625" y="4227026"/>
            <a:ext cx="10670783" cy="208027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B670A47E-CE10-702B-C027-51698412A13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7281" y="1599143"/>
            <a:ext cx="5682254" cy="8415713"/>
          </a:xfrm>
          <a:prstGeom prst="rect">
            <a:avLst/>
          </a:prstGeom>
          <a:noFill/>
        </p:spPr>
        <p:txBody>
          <a:bodyPr numCol="2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B3A5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98F42D1-97D3-812E-BE2E-F27B31CE2C83}"/>
              </a:ext>
            </a:extLst>
          </p:cNvPr>
          <p:cNvSpPr/>
          <p:nvPr userDrawn="1"/>
        </p:nvSpPr>
        <p:spPr>
          <a:xfrm rot="10800000">
            <a:off x="-30783" y="-1"/>
            <a:ext cx="7596693" cy="10691813"/>
          </a:xfrm>
          <a:custGeom>
            <a:avLst/>
            <a:gdLst>
              <a:gd name="connsiteX0" fmla="*/ 7385206 w 7596693"/>
              <a:gd name="connsiteY0" fmla="*/ 10480325 h 10691813"/>
              <a:gd name="connsiteX1" fmla="*/ 7385206 w 7596693"/>
              <a:gd name="connsiteY1" fmla="*/ 211487 h 10691813"/>
              <a:gd name="connsiteX2" fmla="*/ 3786072 w 7596693"/>
              <a:gd name="connsiteY2" fmla="*/ 211487 h 10691813"/>
              <a:gd name="connsiteX3" fmla="*/ 3786071 w 7596693"/>
              <a:gd name="connsiteY3" fmla="*/ 211487 h 10691813"/>
              <a:gd name="connsiteX4" fmla="*/ 211487 w 7596693"/>
              <a:gd name="connsiteY4" fmla="*/ 211487 h 10691813"/>
              <a:gd name="connsiteX5" fmla="*/ 211487 w 7596693"/>
              <a:gd name="connsiteY5" fmla="*/ 10480325 h 10691813"/>
              <a:gd name="connsiteX6" fmla="*/ 3786071 w 7596693"/>
              <a:gd name="connsiteY6" fmla="*/ 10480325 h 10691813"/>
              <a:gd name="connsiteX7" fmla="*/ 3786072 w 7596693"/>
              <a:gd name="connsiteY7" fmla="*/ 10480325 h 10691813"/>
              <a:gd name="connsiteX8" fmla="*/ 211487 w 7596693"/>
              <a:gd name="connsiteY8" fmla="*/ 10691813 h 10691813"/>
              <a:gd name="connsiteX9" fmla="*/ 0 w 7596693"/>
              <a:gd name="connsiteY9" fmla="*/ 10691813 h 10691813"/>
              <a:gd name="connsiteX10" fmla="*/ 0 w 7596693"/>
              <a:gd name="connsiteY10" fmla="*/ 18350 h 10691813"/>
              <a:gd name="connsiteX11" fmla="*/ 85060 w 7596693"/>
              <a:gd name="connsiteY11" fmla="*/ 18350 h 10691813"/>
              <a:gd name="connsiteX12" fmla="*/ 85060 w 7596693"/>
              <a:gd name="connsiteY12" fmla="*/ 0 h 10691813"/>
              <a:gd name="connsiteX13" fmla="*/ 3786071 w 7596693"/>
              <a:gd name="connsiteY13" fmla="*/ 0 h 10691813"/>
              <a:gd name="connsiteX14" fmla="*/ 3786072 w 7596693"/>
              <a:gd name="connsiteY14" fmla="*/ 0 h 10691813"/>
              <a:gd name="connsiteX15" fmla="*/ 7385206 w 7596693"/>
              <a:gd name="connsiteY15" fmla="*/ 0 h 10691813"/>
              <a:gd name="connsiteX16" fmla="*/ 7487083 w 7596693"/>
              <a:gd name="connsiteY16" fmla="*/ 0 h 10691813"/>
              <a:gd name="connsiteX17" fmla="*/ 7596693 w 7596693"/>
              <a:gd name="connsiteY17" fmla="*/ 0 h 10691813"/>
              <a:gd name="connsiteX18" fmla="*/ 7596693 w 7596693"/>
              <a:gd name="connsiteY18" fmla="*/ 10691812 h 10691813"/>
              <a:gd name="connsiteX19" fmla="*/ 7487082 w 7596693"/>
              <a:gd name="connsiteY19" fmla="*/ 10691812 h 10691813"/>
              <a:gd name="connsiteX20" fmla="*/ 7385206 w 7596693"/>
              <a:gd name="connsiteY20" fmla="*/ 10691812 h 10691813"/>
              <a:gd name="connsiteX21" fmla="*/ 3786072 w 7596693"/>
              <a:gd name="connsiteY21" fmla="*/ 10691812 h 10691813"/>
              <a:gd name="connsiteX22" fmla="*/ 3786071 w 7596693"/>
              <a:gd name="connsiteY22" fmla="*/ 10691812 h 10691813"/>
              <a:gd name="connsiteX23" fmla="*/ 211487 w 7596693"/>
              <a:gd name="connsiteY23" fmla="*/ 10691812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96693" h="10691813">
                <a:moveTo>
                  <a:pt x="7385206" y="10480325"/>
                </a:moveTo>
                <a:lnTo>
                  <a:pt x="7385206" y="211487"/>
                </a:lnTo>
                <a:lnTo>
                  <a:pt x="3786072" y="211487"/>
                </a:lnTo>
                <a:lnTo>
                  <a:pt x="3786071" y="211487"/>
                </a:lnTo>
                <a:lnTo>
                  <a:pt x="211487" y="211487"/>
                </a:lnTo>
                <a:lnTo>
                  <a:pt x="211487" y="10480325"/>
                </a:lnTo>
                <a:lnTo>
                  <a:pt x="3786071" y="10480325"/>
                </a:lnTo>
                <a:lnTo>
                  <a:pt x="3786072" y="10480325"/>
                </a:lnTo>
                <a:close/>
                <a:moveTo>
                  <a:pt x="211487" y="10691813"/>
                </a:moveTo>
                <a:lnTo>
                  <a:pt x="0" y="10691813"/>
                </a:lnTo>
                <a:lnTo>
                  <a:pt x="0" y="18350"/>
                </a:lnTo>
                <a:lnTo>
                  <a:pt x="85060" y="18350"/>
                </a:lnTo>
                <a:lnTo>
                  <a:pt x="85060" y="0"/>
                </a:lnTo>
                <a:lnTo>
                  <a:pt x="3786071" y="0"/>
                </a:lnTo>
                <a:lnTo>
                  <a:pt x="3786072" y="0"/>
                </a:lnTo>
                <a:lnTo>
                  <a:pt x="7385206" y="0"/>
                </a:lnTo>
                <a:lnTo>
                  <a:pt x="7487083" y="0"/>
                </a:lnTo>
                <a:lnTo>
                  <a:pt x="7596693" y="0"/>
                </a:lnTo>
                <a:lnTo>
                  <a:pt x="7596693" y="10691812"/>
                </a:lnTo>
                <a:lnTo>
                  <a:pt x="7487082" y="10691812"/>
                </a:lnTo>
                <a:lnTo>
                  <a:pt x="7385206" y="10691812"/>
                </a:lnTo>
                <a:lnTo>
                  <a:pt x="3786072" y="10691812"/>
                </a:lnTo>
                <a:lnTo>
                  <a:pt x="3786071" y="10691812"/>
                </a:lnTo>
                <a:lnTo>
                  <a:pt x="211487" y="10691812"/>
                </a:lnTo>
                <a:close/>
              </a:path>
            </a:pathLst>
          </a:cu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3E773-055E-3A8F-B7A8-F32583576A20}"/>
              </a:ext>
            </a:extLst>
          </p:cNvPr>
          <p:cNvSpPr/>
          <p:nvPr userDrawn="1"/>
        </p:nvSpPr>
        <p:spPr>
          <a:xfrm>
            <a:off x="7033968" y="89259"/>
            <a:ext cx="369542" cy="10513295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AF76BD86-5F60-C9DD-DBE6-C425C9182F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-9335" y="644872"/>
            <a:ext cx="3483429" cy="586086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731838" indent="0" algn="l">
              <a:lnSpc>
                <a:spcPts val="3800"/>
              </a:lnSpc>
              <a:spcBef>
                <a:spcPts val="0"/>
              </a:spcBef>
              <a:buNone/>
              <a:tabLst/>
              <a:defRPr sz="3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3F71317-5FDE-E6A7-37D6-89EF087B3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560" y="10176900"/>
            <a:ext cx="988834" cy="465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D1BA2-EB65-AAD2-6238-3553914F450A}"/>
              </a:ext>
            </a:extLst>
          </p:cNvPr>
          <p:cNvGrpSpPr/>
          <p:nvPr userDrawn="1"/>
        </p:nvGrpSpPr>
        <p:grpSpPr>
          <a:xfrm rot="16200000">
            <a:off x="6256887" y="9217197"/>
            <a:ext cx="2059860" cy="179595"/>
            <a:chOff x="3684958" y="6608690"/>
            <a:chExt cx="2059860" cy="179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8A077B-4881-A57D-9073-E682AFA0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1" t="58569" r="16067" b="33319"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3512D3-A55E-9C21-D222-057D5123DA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7869" r="7850" b="69418"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0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505DF62-3F5D-08D0-2B9C-F189B1FE836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-9335" y="644872"/>
            <a:ext cx="3483429" cy="586086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anchor="ctr">
            <a:noAutofit/>
          </a:bodyPr>
          <a:lstStyle>
            <a:lvl1pPr marL="731838" indent="0" algn="l">
              <a:lnSpc>
                <a:spcPts val="3800"/>
              </a:lnSpc>
              <a:spcBef>
                <a:spcPts val="0"/>
              </a:spcBef>
              <a:buNone/>
              <a:tabLst/>
              <a:defRPr sz="3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14F62AE7-7BB4-825A-9462-1AD4FAD7D9C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97281" y="1599143"/>
            <a:ext cx="6076734" cy="8415713"/>
          </a:xfrm>
          <a:prstGeom prst="rect">
            <a:avLst/>
          </a:prstGeom>
        </p:spPr>
        <p:txBody>
          <a:bodyPr numCol="2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3E2FE7-B1D1-638B-95F5-A4C6BE49B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215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E8932A-A485-43A5-A210-0AAB8AE7D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964" y="760761"/>
            <a:ext cx="6005748" cy="9170292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97A6B7C-6C4D-0938-DE63-7C34C0A12425}"/>
              </a:ext>
            </a:extLst>
          </p:cNvPr>
          <p:cNvSpPr/>
          <p:nvPr userDrawn="1"/>
        </p:nvSpPr>
        <p:spPr>
          <a:xfrm rot="10800000">
            <a:off x="-30783" y="-1"/>
            <a:ext cx="7596693" cy="10691813"/>
          </a:xfrm>
          <a:custGeom>
            <a:avLst/>
            <a:gdLst>
              <a:gd name="connsiteX0" fmla="*/ 7385206 w 7596693"/>
              <a:gd name="connsiteY0" fmla="*/ 10480325 h 10691813"/>
              <a:gd name="connsiteX1" fmla="*/ 7385206 w 7596693"/>
              <a:gd name="connsiteY1" fmla="*/ 211487 h 10691813"/>
              <a:gd name="connsiteX2" fmla="*/ 3786072 w 7596693"/>
              <a:gd name="connsiteY2" fmla="*/ 211487 h 10691813"/>
              <a:gd name="connsiteX3" fmla="*/ 3786071 w 7596693"/>
              <a:gd name="connsiteY3" fmla="*/ 211487 h 10691813"/>
              <a:gd name="connsiteX4" fmla="*/ 211487 w 7596693"/>
              <a:gd name="connsiteY4" fmla="*/ 211487 h 10691813"/>
              <a:gd name="connsiteX5" fmla="*/ 211487 w 7596693"/>
              <a:gd name="connsiteY5" fmla="*/ 10480325 h 10691813"/>
              <a:gd name="connsiteX6" fmla="*/ 3786071 w 7596693"/>
              <a:gd name="connsiteY6" fmla="*/ 10480325 h 10691813"/>
              <a:gd name="connsiteX7" fmla="*/ 3786072 w 7596693"/>
              <a:gd name="connsiteY7" fmla="*/ 10480325 h 10691813"/>
              <a:gd name="connsiteX8" fmla="*/ 211487 w 7596693"/>
              <a:gd name="connsiteY8" fmla="*/ 10691813 h 10691813"/>
              <a:gd name="connsiteX9" fmla="*/ 0 w 7596693"/>
              <a:gd name="connsiteY9" fmla="*/ 10691813 h 10691813"/>
              <a:gd name="connsiteX10" fmla="*/ 0 w 7596693"/>
              <a:gd name="connsiteY10" fmla="*/ 18350 h 10691813"/>
              <a:gd name="connsiteX11" fmla="*/ 85060 w 7596693"/>
              <a:gd name="connsiteY11" fmla="*/ 18350 h 10691813"/>
              <a:gd name="connsiteX12" fmla="*/ 85060 w 7596693"/>
              <a:gd name="connsiteY12" fmla="*/ 0 h 10691813"/>
              <a:gd name="connsiteX13" fmla="*/ 3786071 w 7596693"/>
              <a:gd name="connsiteY13" fmla="*/ 0 h 10691813"/>
              <a:gd name="connsiteX14" fmla="*/ 3786072 w 7596693"/>
              <a:gd name="connsiteY14" fmla="*/ 0 h 10691813"/>
              <a:gd name="connsiteX15" fmla="*/ 7385206 w 7596693"/>
              <a:gd name="connsiteY15" fmla="*/ 0 h 10691813"/>
              <a:gd name="connsiteX16" fmla="*/ 7487083 w 7596693"/>
              <a:gd name="connsiteY16" fmla="*/ 0 h 10691813"/>
              <a:gd name="connsiteX17" fmla="*/ 7596693 w 7596693"/>
              <a:gd name="connsiteY17" fmla="*/ 0 h 10691813"/>
              <a:gd name="connsiteX18" fmla="*/ 7596693 w 7596693"/>
              <a:gd name="connsiteY18" fmla="*/ 10691812 h 10691813"/>
              <a:gd name="connsiteX19" fmla="*/ 7487082 w 7596693"/>
              <a:gd name="connsiteY19" fmla="*/ 10691812 h 10691813"/>
              <a:gd name="connsiteX20" fmla="*/ 7385206 w 7596693"/>
              <a:gd name="connsiteY20" fmla="*/ 10691812 h 10691813"/>
              <a:gd name="connsiteX21" fmla="*/ 3786072 w 7596693"/>
              <a:gd name="connsiteY21" fmla="*/ 10691812 h 10691813"/>
              <a:gd name="connsiteX22" fmla="*/ 3786071 w 7596693"/>
              <a:gd name="connsiteY22" fmla="*/ 10691812 h 10691813"/>
              <a:gd name="connsiteX23" fmla="*/ 211487 w 7596693"/>
              <a:gd name="connsiteY23" fmla="*/ 10691812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96693" h="10691813">
                <a:moveTo>
                  <a:pt x="7385206" y="10480325"/>
                </a:moveTo>
                <a:lnTo>
                  <a:pt x="7385206" y="211487"/>
                </a:lnTo>
                <a:lnTo>
                  <a:pt x="3786072" y="211487"/>
                </a:lnTo>
                <a:lnTo>
                  <a:pt x="3786071" y="211487"/>
                </a:lnTo>
                <a:lnTo>
                  <a:pt x="211487" y="211487"/>
                </a:lnTo>
                <a:lnTo>
                  <a:pt x="211487" y="10480325"/>
                </a:lnTo>
                <a:lnTo>
                  <a:pt x="3786071" y="10480325"/>
                </a:lnTo>
                <a:lnTo>
                  <a:pt x="3786072" y="10480325"/>
                </a:lnTo>
                <a:close/>
                <a:moveTo>
                  <a:pt x="211487" y="10691813"/>
                </a:moveTo>
                <a:lnTo>
                  <a:pt x="0" y="10691813"/>
                </a:lnTo>
                <a:lnTo>
                  <a:pt x="0" y="18350"/>
                </a:lnTo>
                <a:lnTo>
                  <a:pt x="85060" y="18350"/>
                </a:lnTo>
                <a:lnTo>
                  <a:pt x="85060" y="0"/>
                </a:lnTo>
                <a:lnTo>
                  <a:pt x="3786071" y="0"/>
                </a:lnTo>
                <a:lnTo>
                  <a:pt x="3786072" y="0"/>
                </a:lnTo>
                <a:lnTo>
                  <a:pt x="7385206" y="0"/>
                </a:lnTo>
                <a:lnTo>
                  <a:pt x="7487083" y="0"/>
                </a:lnTo>
                <a:lnTo>
                  <a:pt x="7596693" y="0"/>
                </a:lnTo>
                <a:lnTo>
                  <a:pt x="7596693" y="10691812"/>
                </a:lnTo>
                <a:lnTo>
                  <a:pt x="7487082" y="10691812"/>
                </a:lnTo>
                <a:lnTo>
                  <a:pt x="7385206" y="10691812"/>
                </a:lnTo>
                <a:lnTo>
                  <a:pt x="3786072" y="10691812"/>
                </a:lnTo>
                <a:lnTo>
                  <a:pt x="3786071" y="10691812"/>
                </a:lnTo>
                <a:lnTo>
                  <a:pt x="211487" y="10691812"/>
                </a:lnTo>
                <a:close/>
              </a:path>
            </a:pathLst>
          </a:cu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52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9080A93-BA24-F38B-739F-16FE9DDF3E11}"/>
              </a:ext>
            </a:extLst>
          </p:cNvPr>
          <p:cNvSpPr/>
          <p:nvPr userDrawn="1"/>
        </p:nvSpPr>
        <p:spPr>
          <a:xfrm rot="5400000">
            <a:off x="1225776" y="-1225776"/>
            <a:ext cx="5108448" cy="7560000"/>
          </a:xfrm>
          <a:prstGeom prst="rect">
            <a:avLst/>
          </a:prstGeom>
          <a:solidFill>
            <a:srgbClr val="0B1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9E177808-669D-283C-7D6E-53FC30C8423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4758" y="993757"/>
            <a:ext cx="4159271" cy="67178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buNone/>
              <a:defRPr sz="3500" b="1" i="0" spc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150450FD-DF74-4A1E-DAB4-34979C959B9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4759" y="1849054"/>
            <a:ext cx="4159270" cy="67178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buNone/>
              <a:defRPr sz="3500" b="1" i="0" spc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8C6061D-F5F3-3BE5-67FF-EC4329788DD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4758" y="2704351"/>
            <a:ext cx="4159269" cy="67178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buNone/>
              <a:defRPr sz="3500" b="1" i="0" spc="0">
                <a:solidFill>
                  <a:srgbClr val="29C5F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E3828B49-DB6D-4C9E-7FCB-F5B0A3067B3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7886" y="5474208"/>
            <a:ext cx="6010866" cy="4223848"/>
          </a:xfrm>
          <a:prstGeom prst="rect">
            <a:avLst/>
          </a:prstGeom>
        </p:spPr>
        <p:txBody>
          <a:bodyPr numCol="2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E144C293-21D9-3400-8609-B087F94C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10219096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52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D3DE8C-EA9F-1512-4604-ACCA9507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560" y="10176900"/>
            <a:ext cx="988834" cy="465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B3A5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28C2E-F487-8B8E-8D36-C865FD932202}"/>
              </a:ext>
            </a:extLst>
          </p:cNvPr>
          <p:cNvGrpSpPr/>
          <p:nvPr userDrawn="1"/>
        </p:nvGrpSpPr>
        <p:grpSpPr>
          <a:xfrm rot="16200000">
            <a:off x="6256887" y="9217197"/>
            <a:ext cx="2059860" cy="179595"/>
            <a:chOff x="3684958" y="6608690"/>
            <a:chExt cx="2059860" cy="1795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E3B505-2651-304F-6220-148B54B079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1" t="58569" r="16067" b="33319"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9B8E3E-5DC2-7A7D-F565-81265CB5E1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3" t="7869" r="7850" b="69418"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8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0" r:id="rId2"/>
    <p:sldLayoutId id="2147483798" r:id="rId3"/>
    <p:sldLayoutId id="2147483800" r:id="rId4"/>
    <p:sldLayoutId id="2147483805" r:id="rId5"/>
    <p:sldLayoutId id="2147483782" r:id="rId6"/>
    <p:sldLayoutId id="2147483752" r:id="rId7"/>
    <p:sldLayoutId id="2147483786" r:id="rId8"/>
    <p:sldLayoutId id="2147483758" r:id="rId9"/>
    <p:sldLayoutId id="2147483787" r:id="rId10"/>
    <p:sldLayoutId id="2147483802" r:id="rId11"/>
    <p:sldLayoutId id="2147483804" r:id="rId12"/>
    <p:sldLayoutId id="2147483806" r:id="rId13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ng4earth.eu/starter-kit-and-good-practice-compendium/" TargetMode="External"/><Relationship Id="rId2" Type="http://schemas.openxmlformats.org/officeDocument/2006/relationships/hyperlink" Target="https://www.innovatingdigitally.eu/audit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tochart.com/" TargetMode="External"/><Relationship Id="rId2" Type="http://schemas.openxmlformats.org/officeDocument/2006/relationships/hyperlink" Target="http://www.canv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vating4earth.eu/starter-kit-and-good-practice-compendiu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vating4earth.eu/starter-kit-and-good-practice-compendiu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novating4earth.eu/starter-kit-and-good-practice-compendiu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Placeholder 73">
            <a:extLst>
              <a:ext uri="{FF2B5EF4-FFF2-40B4-BE49-F238E27FC236}">
                <a16:creationId xmlns:a16="http://schemas.microsoft.com/office/drawing/2014/main" id="{D8F45730-4E6F-D0B8-7E92-A2AFD79D9AB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10681"/>
          <a:stretch/>
        </p:blipFill>
        <p:spPr>
          <a:xfrm>
            <a:off x="-21689" y="2135348"/>
            <a:ext cx="7581364" cy="6421117"/>
          </a:xfr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C1BCB7CF-0C4D-A4FD-74C0-AE9B70C1DFAD}"/>
              </a:ext>
            </a:extLst>
          </p:cNvPr>
          <p:cNvSpPr/>
          <p:nvPr/>
        </p:nvSpPr>
        <p:spPr>
          <a:xfrm rot="11124034">
            <a:off x="-3963666" y="1438298"/>
            <a:ext cx="5327283" cy="5759323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0846BF9A-F1E8-40C2-33C5-BBB9DEB0BA27}"/>
              </a:ext>
            </a:extLst>
          </p:cNvPr>
          <p:cNvSpPr/>
          <p:nvPr/>
        </p:nvSpPr>
        <p:spPr>
          <a:xfrm>
            <a:off x="5768530" y="7767530"/>
            <a:ext cx="951659" cy="1006025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B76104-2175-F77B-46C1-46E06BCE9041}"/>
              </a:ext>
            </a:extLst>
          </p:cNvPr>
          <p:cNvSpPr/>
          <p:nvPr/>
        </p:nvSpPr>
        <p:spPr>
          <a:xfrm>
            <a:off x="995162" y="7134869"/>
            <a:ext cx="3701491" cy="69862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529">
              <a:latin typeface="Montserrat" panose="00000500000000000000" pitchFamily="50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4C701DF7-13EB-CE04-EA6D-D6075B69D354}"/>
              </a:ext>
            </a:extLst>
          </p:cNvPr>
          <p:cNvSpPr txBox="1"/>
          <p:nvPr/>
        </p:nvSpPr>
        <p:spPr>
          <a:xfrm>
            <a:off x="1070672" y="7161017"/>
            <a:ext cx="3422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b="1" spc="3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ARKUSZ ĆWICZEŃ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3FF797-1866-105B-2CDD-CCE710032D1F}"/>
              </a:ext>
            </a:extLst>
          </p:cNvPr>
          <p:cNvSpPr txBox="1">
            <a:spLocks/>
          </p:cNvSpPr>
          <p:nvPr/>
        </p:nvSpPr>
        <p:spPr>
          <a:xfrm rot="16200000">
            <a:off x="4799174" y="6892936"/>
            <a:ext cx="3842030" cy="536162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</p:spPr>
        <p:txBody>
          <a:bodyPr lIns="91440" tIns="45720" rIns="91440" bIns="45720" anchor="ctr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/>
                <a:ea typeface="Open Sans"/>
                <a:cs typeface="Calibri"/>
              </a:rPr>
              <a:t>www.</a:t>
            </a:r>
            <a:r>
              <a:rPr lang="en-US" sz="2400" b="1" dirty="0">
                <a:latin typeface="Calibri"/>
                <a:ea typeface="Open Sans"/>
                <a:cs typeface="Calibri"/>
              </a:rPr>
              <a:t>innovating4earth</a:t>
            </a:r>
            <a:r>
              <a:rPr lang="en-US" sz="2400" dirty="0">
                <a:latin typeface="Calibri"/>
                <a:ea typeface="Open Sans"/>
                <a:cs typeface="Calibri"/>
              </a:rPr>
              <a:t>.eu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517F8-1EF9-9A71-D982-8E5807495ACE}"/>
              </a:ext>
            </a:extLst>
          </p:cNvPr>
          <p:cNvSpPr/>
          <p:nvPr/>
        </p:nvSpPr>
        <p:spPr>
          <a:xfrm>
            <a:off x="995163" y="7976524"/>
            <a:ext cx="3276948" cy="698629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529">
              <a:latin typeface="Montserrat" panose="00000500000000000000" pitchFamily="50" charset="0"/>
            </a:endParaRPr>
          </a:p>
        </p:txBody>
      </p:sp>
      <p:sp>
        <p:nvSpPr>
          <p:cNvPr id="3" name="TextBox 75">
            <a:extLst>
              <a:ext uri="{FF2B5EF4-FFF2-40B4-BE49-F238E27FC236}">
                <a16:creationId xmlns:a16="http://schemas.microsoft.com/office/drawing/2014/main" id="{305787AE-B110-BD07-B5CF-61840A6B3015}"/>
              </a:ext>
            </a:extLst>
          </p:cNvPr>
          <p:cNvSpPr txBox="1"/>
          <p:nvPr/>
        </p:nvSpPr>
        <p:spPr>
          <a:xfrm>
            <a:off x="1222672" y="8002672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b="1" spc="3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MODUŁ 2</a:t>
            </a:r>
          </a:p>
        </p:txBody>
      </p:sp>
    </p:spTree>
    <p:extLst>
      <p:ext uri="{BB962C8B-B14F-4D97-AF65-F5344CB8AC3E}">
        <p14:creationId xmlns:p14="http://schemas.microsoft.com/office/powerpoint/2010/main" val="170186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34D0C-38C0-8321-75B5-54FAF2DD03D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14401" y="1454856"/>
            <a:ext cx="6076734" cy="2565532"/>
          </a:xfrm>
        </p:spPr>
        <p:txBody>
          <a:bodyPr lIns="91440" tIns="45720" rIns="91440" bIns="45720" numCol="1" spcCol="288000" anchor="t">
            <a:noAutofit/>
          </a:bodyPr>
          <a:lstStyle/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W </a:t>
            </a:r>
            <a:r>
              <a:rPr lang="en-GB" sz="1400" b="1" dirty="0" err="1">
                <a:solidFill>
                  <a:srgbClr val="8652A1"/>
                </a:solidFill>
              </a:rPr>
              <a:t>ramach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tej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aktywności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będziecie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pracować</a:t>
            </a:r>
            <a:r>
              <a:rPr lang="en-GB" sz="1400" b="1" dirty="0">
                <a:solidFill>
                  <a:srgbClr val="8652A1"/>
                </a:solidFill>
              </a:rPr>
              <a:t> w </a:t>
            </a:r>
            <a:r>
              <a:rPr lang="en-GB" sz="1400" b="1" dirty="0" err="1">
                <a:solidFill>
                  <a:srgbClr val="8652A1"/>
                </a:solidFill>
              </a:rPr>
              <a:t>grupach</a:t>
            </a:r>
            <a:r>
              <a:rPr lang="en-GB" sz="1400" b="1" dirty="0">
                <a:solidFill>
                  <a:srgbClr val="8652A1"/>
                </a:solidFill>
              </a:rPr>
              <a:t>, aby: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sz="1050" dirty="0"/>
              <a:t>Wybrać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cyfrowe</a:t>
            </a:r>
            <a:r>
              <a:rPr lang="en-GB" sz="1050" dirty="0"/>
              <a:t>, </a:t>
            </a:r>
            <a:r>
              <a:rPr lang="en-GB" sz="1050" dirty="0" err="1"/>
              <a:t>które</a:t>
            </a:r>
            <a:r>
              <a:rPr lang="en-GB" sz="1050" dirty="0"/>
              <a:t> </a:t>
            </a:r>
            <a:r>
              <a:rPr lang="en-GB" sz="1050" dirty="0" err="1"/>
              <a:t>obsługują</a:t>
            </a:r>
            <a:r>
              <a:rPr lang="pl-PL" sz="1050" dirty="0"/>
              <a:t> </a:t>
            </a:r>
            <a:r>
              <a:rPr lang="en-GB" sz="1050" b="1" dirty="0" err="1"/>
              <a:t>zarządzanie</a:t>
            </a:r>
            <a:r>
              <a:rPr lang="en-GB" sz="1050" b="1" dirty="0"/>
              <a:t> </a:t>
            </a:r>
            <a:r>
              <a:rPr lang="en-GB" sz="1050" b="1" dirty="0" err="1"/>
              <a:t>innowacjami</a:t>
            </a:r>
            <a:r>
              <a:rPr lang="en-GB" sz="1050" b="1" dirty="0"/>
              <a:t> </a:t>
            </a:r>
            <a:r>
              <a:rPr lang="en-GB" sz="1050" b="1" dirty="0" err="1"/>
              <a:t>zrównoważonymi</a:t>
            </a:r>
            <a:r>
              <a:rPr lang="pl-PL" sz="1050" b="1" dirty="0"/>
              <a:t> </a:t>
            </a:r>
            <a:r>
              <a:rPr lang="en-GB" sz="1050" dirty="0"/>
              <a:t>w </a:t>
            </a:r>
            <a:r>
              <a:rPr lang="en-GB" sz="1050" dirty="0" err="1"/>
              <a:t>logistyce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Skup</a:t>
            </a:r>
            <a:r>
              <a:rPr lang="pl-PL" sz="1050" dirty="0" err="1"/>
              <a:t>ić</a:t>
            </a:r>
            <a:r>
              <a:rPr lang="en-GB" sz="1050" dirty="0"/>
              <a:t> </a:t>
            </a:r>
            <a:r>
              <a:rPr lang="en-GB" sz="1050" dirty="0" err="1"/>
              <a:t>się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pl-PL" sz="1050" dirty="0"/>
              <a:t> </a:t>
            </a:r>
            <a:r>
              <a:rPr lang="en-GB" sz="1050" b="1" dirty="0" err="1"/>
              <a:t>jed</a:t>
            </a:r>
            <a:r>
              <a:rPr lang="pl-PL" sz="1050" b="1" dirty="0" err="1"/>
              <a:t>nym</a:t>
            </a:r>
            <a:r>
              <a:rPr lang="en-GB" sz="1050" b="1" dirty="0"/>
              <a:t> </a:t>
            </a:r>
            <a:r>
              <a:rPr lang="en-GB" sz="1050" b="1" dirty="0" err="1"/>
              <a:t>etap</a:t>
            </a:r>
            <a:r>
              <a:rPr lang="pl-PL" sz="1050" b="1" dirty="0" err="1"/>
              <a:t>ie</a:t>
            </a:r>
            <a:r>
              <a:rPr lang="en-GB" sz="1050" b="1" dirty="0"/>
              <a:t> </a:t>
            </a:r>
            <a:r>
              <a:rPr lang="en-GB" sz="1050" b="1" dirty="0" err="1"/>
              <a:t>zarządzania</a:t>
            </a:r>
            <a:r>
              <a:rPr lang="en-GB" sz="1050" b="1" dirty="0"/>
              <a:t> </a:t>
            </a:r>
            <a:r>
              <a:rPr lang="en-GB" sz="1050" b="1" dirty="0" err="1"/>
              <a:t>innowacjami</a:t>
            </a:r>
            <a:r>
              <a:rPr lang="pl-PL" sz="1050" b="1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analizować</a:t>
            </a:r>
            <a:r>
              <a:rPr lang="en-GB" sz="1050" dirty="0"/>
              <a:t> </a:t>
            </a:r>
            <a:r>
              <a:rPr lang="en-GB" sz="1050" dirty="0" err="1"/>
              <a:t>odpowiednie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Utw</a:t>
            </a:r>
            <a:r>
              <a:rPr lang="pl-PL" sz="1050" dirty="0" err="1"/>
              <a:t>orzyć</a:t>
            </a:r>
            <a:r>
              <a:rPr lang="pl-PL" sz="1050" dirty="0"/>
              <a:t> </a:t>
            </a:r>
            <a:r>
              <a:rPr lang="en-GB" sz="1050" b="1" dirty="0" err="1"/>
              <a:t>infografik</a:t>
            </a:r>
            <a:r>
              <a:rPr lang="pl-PL" sz="1050" b="1" dirty="0"/>
              <a:t>ę </a:t>
            </a:r>
            <a:r>
              <a:rPr lang="en-GB" sz="1050" dirty="0" err="1"/>
              <a:t>pokazując</a:t>
            </a:r>
            <a:r>
              <a:rPr lang="pl-PL" sz="1050" dirty="0"/>
              <a:t>ą</a:t>
            </a:r>
            <a:r>
              <a:rPr lang="en-GB" sz="1050" dirty="0"/>
              <a:t> w </a:t>
            </a:r>
            <a:r>
              <a:rPr lang="en-GB" sz="1050" dirty="0" err="1"/>
              <a:t>jaki</a:t>
            </a:r>
            <a:r>
              <a:rPr lang="en-GB" sz="1050" dirty="0"/>
              <a:t> </a:t>
            </a:r>
            <a:r>
              <a:rPr lang="en-GB" sz="1050" dirty="0" err="1"/>
              <a:t>sposób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te</a:t>
            </a:r>
            <a:r>
              <a:rPr lang="en-GB" sz="1050" dirty="0"/>
              <a:t> </a:t>
            </a:r>
            <a:r>
              <a:rPr lang="en-GB" sz="1050" dirty="0" err="1"/>
              <a:t>wspierają</a:t>
            </a:r>
            <a:r>
              <a:rPr lang="en-GB" sz="1050" dirty="0"/>
              <a:t> </a:t>
            </a:r>
            <a:r>
              <a:rPr lang="en-GB" sz="1050" dirty="0" err="1"/>
              <a:t>zrównoważony</a:t>
            </a:r>
            <a:r>
              <a:rPr lang="en-GB" sz="1050" dirty="0"/>
              <a:t> </a:t>
            </a:r>
            <a:r>
              <a:rPr lang="en-GB" sz="1050" dirty="0" err="1"/>
              <a:t>rozwój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/>
              <a:t>Analiz</a:t>
            </a:r>
            <a:r>
              <a:rPr lang="pl-PL" sz="1050" b="1" dirty="0" err="1"/>
              <a:t>ować</a:t>
            </a:r>
            <a:r>
              <a:rPr lang="en-GB" sz="1050" b="1" dirty="0"/>
              <a:t> </a:t>
            </a:r>
            <a:r>
              <a:rPr lang="en-GB" sz="1050" b="1" dirty="0" err="1"/>
              <a:t>i</a:t>
            </a:r>
            <a:r>
              <a:rPr lang="en-GB" sz="1050" b="1" dirty="0"/>
              <a:t> </a:t>
            </a:r>
            <a:r>
              <a:rPr lang="en-GB" sz="1050" b="1" dirty="0" err="1"/>
              <a:t>porówn</a:t>
            </a:r>
            <a:r>
              <a:rPr lang="pl-PL" sz="1050" b="1" dirty="0" err="1"/>
              <a:t>ać</a:t>
            </a:r>
            <a:r>
              <a:rPr lang="pl-PL" sz="1050" b="1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pl-PL" sz="1050" dirty="0"/>
              <a:t>w oparciu o ich cenę</a:t>
            </a:r>
            <a:r>
              <a:rPr lang="en-GB" sz="1050" dirty="0"/>
              <a:t>, </a:t>
            </a:r>
            <a:r>
              <a:rPr lang="en-GB" sz="1050" dirty="0" err="1"/>
              <a:t>funkcjonalnoś</a:t>
            </a:r>
            <a:r>
              <a:rPr lang="pl-PL" sz="1050" dirty="0"/>
              <a:t>ć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użytecznoś</a:t>
            </a:r>
            <a:r>
              <a:rPr lang="pl-PL" sz="1050" dirty="0"/>
              <a:t>ć</a:t>
            </a:r>
            <a:r>
              <a:rPr lang="en-GB" sz="1050" dirty="0"/>
              <a:t>.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Krok 1: </a:t>
            </a:r>
            <a:r>
              <a:rPr lang="en-GB" sz="1400" b="1" dirty="0" err="1">
                <a:solidFill>
                  <a:srgbClr val="8652A1"/>
                </a:solidFill>
              </a:rPr>
              <a:t>Wybierz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narzędzie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cyfrowe</a:t>
            </a:r>
            <a:endParaRPr lang="en-GB" sz="1400" b="1" dirty="0">
              <a:solidFill>
                <a:srgbClr val="8652A1"/>
              </a:solidFill>
            </a:endParaRPr>
          </a:p>
          <a:p>
            <a:pPr marL="228600" indent="-228600" algn="l" rtl="0">
              <a:buFont typeface="Wingdings" panose="05000000000000000000" pitchFamily="2" charset="2"/>
              <a:buChar char="q"/>
            </a:pPr>
            <a:r>
              <a:rPr lang="pl-PL" sz="1050" b="1" dirty="0"/>
              <a:t>Wybierz </a:t>
            </a:r>
            <a:r>
              <a:rPr lang="en-GB" sz="1050" dirty="0" err="1"/>
              <a:t>etap</a:t>
            </a:r>
            <a:r>
              <a:rPr lang="en-GB" sz="1050" dirty="0"/>
              <a:t> </a:t>
            </a:r>
            <a:r>
              <a:rPr lang="en-GB" sz="1050" dirty="0" err="1"/>
              <a:t>zarządzania</a:t>
            </a:r>
            <a:r>
              <a:rPr lang="en-GB" sz="1050" dirty="0"/>
              <a:t> </a:t>
            </a:r>
            <a:r>
              <a:rPr lang="en-GB" sz="1050" dirty="0" err="1"/>
              <a:t>innowacjami</a:t>
            </a:r>
            <a:r>
              <a:rPr lang="en-GB" sz="1050" dirty="0"/>
              <a:t> </a:t>
            </a:r>
            <a:r>
              <a:rPr lang="pl-PL" sz="1050" dirty="0"/>
              <a:t>z </a:t>
            </a:r>
            <a:r>
              <a:rPr lang="en-GB" sz="1050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Biał</a:t>
            </a:r>
            <a:r>
              <a:rPr lang="pl-PL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</a:t>
            </a:r>
            <a:r>
              <a:rPr lang="en-GB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księg</a:t>
            </a:r>
            <a:r>
              <a:rPr lang="pl-PL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innowacji</a:t>
            </a:r>
            <a:r>
              <a:rPr lang="en-GB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cyfrowych</a:t>
            </a:r>
            <a:r>
              <a:rPr lang="pl-PL" sz="1050" b="1" dirty="0">
                <a:solidFill>
                  <a:srgbClr val="29C5F4"/>
                </a:solidFill>
              </a:rPr>
              <a:t> </a:t>
            </a:r>
            <a:r>
              <a:rPr lang="en-GB" sz="1050" dirty="0"/>
              <a:t>(str. 7-8), </a:t>
            </a:r>
            <a:r>
              <a:rPr lang="en-GB" sz="1050" dirty="0" err="1"/>
              <a:t>mając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uwadze</a:t>
            </a:r>
            <a:r>
              <a:rPr lang="en-GB" sz="1050" dirty="0"/>
              <a:t> </a:t>
            </a:r>
            <a:r>
              <a:rPr lang="en-GB" sz="1050" dirty="0" err="1"/>
              <a:t>nie</a:t>
            </a:r>
            <a:r>
              <a:rPr lang="en-GB" sz="1050" dirty="0"/>
              <a:t> </a:t>
            </a:r>
            <a:r>
              <a:rPr lang="en-GB" sz="1050" dirty="0" err="1"/>
              <a:t>tylko</a:t>
            </a:r>
            <a:r>
              <a:rPr lang="en-GB" sz="1050" dirty="0"/>
              <a:t> </a:t>
            </a:r>
            <a:r>
              <a:rPr lang="en-GB" sz="1050" dirty="0" err="1"/>
              <a:t>cały</a:t>
            </a:r>
            <a:r>
              <a:rPr lang="en-GB" sz="1050" dirty="0"/>
              <a:t> </a:t>
            </a:r>
            <a:r>
              <a:rPr lang="en-GB" sz="1050" dirty="0" err="1"/>
              <a:t>poziom</a:t>
            </a:r>
            <a:r>
              <a:rPr lang="en-GB" sz="1050" dirty="0"/>
              <a:t> </a:t>
            </a:r>
            <a:r>
              <a:rPr lang="en-GB" sz="1050" dirty="0" err="1"/>
              <a:t>procesu</a:t>
            </a:r>
            <a:r>
              <a:rPr lang="en-GB" sz="1050" dirty="0"/>
              <a:t> (1</a:t>
            </a:r>
            <a:r>
              <a:rPr lang="en-GB" sz="1050" baseline="30000" dirty="0"/>
              <a:t>.</a:t>
            </a:r>
            <a:r>
              <a:rPr lang="en-GB" sz="1050" dirty="0"/>
              <a:t>poziom), ale </a:t>
            </a:r>
            <a:r>
              <a:rPr lang="en-GB" sz="1050" dirty="0" err="1"/>
              <a:t>także</a:t>
            </a:r>
            <a:r>
              <a:rPr lang="en-GB" sz="1050" dirty="0"/>
              <a:t> </a:t>
            </a:r>
            <a:r>
              <a:rPr lang="en-GB" sz="1050" dirty="0" err="1"/>
              <a:t>bardziej</a:t>
            </a:r>
            <a:r>
              <a:rPr lang="en-GB" sz="1050" dirty="0"/>
              <a:t> </a:t>
            </a:r>
            <a:r>
              <a:rPr lang="en-GB" sz="1050" dirty="0" err="1"/>
              <a:t>szczegółowe</a:t>
            </a:r>
            <a:r>
              <a:rPr lang="en-GB" sz="1050" dirty="0"/>
              <a:t> </a:t>
            </a:r>
            <a:r>
              <a:rPr lang="en-GB" sz="1050" dirty="0" err="1"/>
              <a:t>procedury</a:t>
            </a:r>
            <a:r>
              <a:rPr lang="en-GB" sz="1050" dirty="0"/>
              <a:t> (2</a:t>
            </a:r>
            <a:r>
              <a:rPr lang="pl-PL" sz="1050" baseline="30000" dirty="0"/>
              <a:t> </a:t>
            </a:r>
            <a:r>
              <a:rPr lang="en-GB" sz="1050" dirty="0" err="1"/>
              <a:t>poziom</a:t>
            </a:r>
            <a:r>
              <a:rPr lang="en-GB" sz="1050" dirty="0"/>
              <a:t>) </a:t>
            </a:r>
            <a:r>
              <a:rPr lang="en-GB" sz="1050" dirty="0" err="1"/>
              <a:t>i</a:t>
            </a:r>
            <a:r>
              <a:rPr lang="pl-PL" sz="1050" dirty="0"/>
              <a:t> </a:t>
            </a:r>
            <a:r>
              <a:rPr lang="en-GB" sz="1050" dirty="0" err="1"/>
              <a:t>konkretne</a:t>
            </a:r>
            <a:r>
              <a:rPr lang="en-GB" sz="1050" dirty="0"/>
              <a:t> </a:t>
            </a:r>
            <a:r>
              <a:rPr lang="en-GB" sz="1050" dirty="0" err="1"/>
              <a:t>zadania</a:t>
            </a:r>
            <a:r>
              <a:rPr lang="en-GB" sz="1050" dirty="0"/>
              <a:t> w </a:t>
            </a:r>
            <a:r>
              <a:rPr lang="en-GB" sz="1050" dirty="0" err="1"/>
              <a:t>ramach</a:t>
            </a:r>
            <a:r>
              <a:rPr lang="en-GB" sz="1050" dirty="0"/>
              <a:t> </a:t>
            </a:r>
            <a:r>
              <a:rPr lang="en-GB" sz="1050" dirty="0" err="1"/>
              <a:t>kroków</a:t>
            </a:r>
            <a:r>
              <a:rPr lang="en-GB" sz="1050" dirty="0"/>
              <a:t> (3</a:t>
            </a:r>
            <a:r>
              <a:rPr lang="pl-PL" sz="1050" baseline="30000" dirty="0"/>
              <a:t> </a:t>
            </a:r>
            <a:r>
              <a:rPr lang="en-GB" sz="1050" dirty="0" err="1"/>
              <a:t>poziom</a:t>
            </a:r>
            <a:r>
              <a:rPr lang="en-GB" sz="1050" dirty="0"/>
              <a:t>).</a:t>
            </a:r>
          </a:p>
          <a:p>
            <a:pPr marL="228600" indent="-228600" algn="l" rtl="0">
              <a:buFont typeface="Wingdings" panose="05000000000000000000" pitchFamily="2" charset="2"/>
              <a:buChar char="q"/>
            </a:pPr>
            <a:r>
              <a:rPr lang="pl-PL" sz="1050" b="1" dirty="0">
                <a:latin typeface="Calibri"/>
                <a:ea typeface="Open Sans"/>
                <a:cs typeface="Calibri"/>
              </a:rPr>
              <a:t>Wybierz co najmniej dwa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narzędzia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istotne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dla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wybranego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przez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Ciebie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etapu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zarządzania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innowacjami</a:t>
            </a:r>
            <a:r>
              <a:rPr lang="pl-PL" sz="1050" dirty="0">
                <a:latin typeface="Calibri"/>
                <a:ea typeface="Open Sans"/>
                <a:cs typeface="Calibri"/>
              </a:rPr>
              <a:t> z </a:t>
            </a:r>
            <a:r>
              <a:rPr lang="en-GB" sz="1050" b="1" dirty="0">
                <a:latin typeface="Calibri"/>
                <a:ea typeface="Open Sans"/>
                <a:cs typeface="Calibri"/>
              </a:rPr>
              <a:t>list</a:t>
            </a:r>
            <a:r>
              <a:rPr lang="pl-PL" sz="1050" b="1" dirty="0">
                <a:latin typeface="Calibri"/>
                <a:ea typeface="Open Sans"/>
                <a:cs typeface="Calibri"/>
              </a:rPr>
              <a:t>y</a:t>
            </a:r>
            <a:r>
              <a:rPr lang="en-GB" sz="1050" b="1" dirty="0">
                <a:latin typeface="Calibri"/>
                <a:ea typeface="Open Sans"/>
                <a:cs typeface="Calibri"/>
              </a:rPr>
              <a:t> </a:t>
            </a:r>
            <a:r>
              <a:rPr lang="en-GB" sz="1050" b="1" dirty="0" err="1">
                <a:latin typeface="Calibri"/>
                <a:ea typeface="Open Sans"/>
                <a:cs typeface="Calibri"/>
              </a:rPr>
              <a:t>narzędzi</a:t>
            </a:r>
            <a:r>
              <a:rPr lang="pl-PL" sz="1050" b="1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zapewnione</a:t>
            </a:r>
            <a:r>
              <a:rPr lang="pl-PL" sz="1050" dirty="0">
                <a:latin typeface="Calibri"/>
                <a:ea typeface="Open Sans"/>
                <a:cs typeface="Calibri"/>
              </a:rPr>
              <a:t>j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pl-PL" sz="1050" dirty="0">
                <a:latin typeface="Calibri"/>
                <a:ea typeface="Open Sans"/>
                <a:cs typeface="Calibri"/>
              </a:rPr>
              <a:t>przez </a:t>
            </a:r>
            <a:r>
              <a:rPr lang="en-GB" sz="1050" b="1" dirty="0" err="1">
                <a:solidFill>
                  <a:srgbClr val="29C5F4"/>
                </a:solidFill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Zestaw</a:t>
            </a:r>
            <a:r>
              <a:rPr lang="en-GB" sz="1050" b="1" dirty="0">
                <a:solidFill>
                  <a:srgbClr val="29C5F4"/>
                </a:solidFill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startowy</a:t>
            </a:r>
            <a:r>
              <a:rPr lang="en-GB" sz="1050" b="1" dirty="0">
                <a:solidFill>
                  <a:srgbClr val="29C5F4"/>
                </a:solidFill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en-GB" sz="1050" b="1" dirty="0">
                <a:solidFill>
                  <a:srgbClr val="29C5F4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050" dirty="0">
                <a:latin typeface="Calibri"/>
                <a:ea typeface="Open Sans"/>
                <a:cs typeface="Calibri"/>
              </a:rPr>
              <a:t>(str. 23-29).</a:t>
            </a:r>
          </a:p>
          <a:p>
            <a:pPr marL="228600" indent="-22860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Zidentyfik</a:t>
            </a:r>
            <a:r>
              <a:rPr lang="pl-PL" sz="1050" b="1" dirty="0" err="1"/>
              <a:t>uj</a:t>
            </a:r>
            <a:r>
              <a:rPr lang="pl-PL" sz="1050" b="1" dirty="0"/>
              <a:t> </a:t>
            </a:r>
            <a:r>
              <a:rPr lang="en-GB" sz="1050" dirty="0"/>
              <a:t>w </a:t>
            </a:r>
            <a:r>
              <a:rPr lang="en-GB" sz="1050" dirty="0" err="1"/>
              <a:t>jaki</a:t>
            </a:r>
            <a:r>
              <a:rPr lang="en-GB" sz="1050" dirty="0"/>
              <a:t> </a:t>
            </a:r>
            <a:r>
              <a:rPr lang="en-GB" sz="1050" dirty="0" err="1"/>
              <a:t>sposób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te</a:t>
            </a:r>
            <a:r>
              <a:rPr lang="en-GB" sz="1050" dirty="0"/>
              <a:t> </a:t>
            </a:r>
            <a:r>
              <a:rPr lang="en-GB" sz="1050" dirty="0" err="1"/>
              <a:t>pomagają</a:t>
            </a:r>
            <a:r>
              <a:rPr lang="en-GB" sz="1050" dirty="0"/>
              <a:t> </a:t>
            </a:r>
            <a:r>
              <a:rPr lang="en-GB" sz="1050" dirty="0" err="1"/>
              <a:t>firmom</a:t>
            </a:r>
            <a:r>
              <a:rPr lang="en-GB" sz="1050" dirty="0"/>
              <a:t> </a:t>
            </a:r>
            <a:r>
              <a:rPr lang="en-GB" sz="1050" dirty="0" err="1"/>
              <a:t>stawiać</a:t>
            </a:r>
            <a:r>
              <a:rPr lang="en-GB" sz="1050" dirty="0"/>
              <a:t> </a:t>
            </a:r>
            <a:r>
              <a:rPr lang="en-GB" sz="1050" dirty="0" err="1"/>
              <a:t>czoła</a:t>
            </a:r>
            <a:r>
              <a:rPr lang="en-GB" sz="1050" dirty="0"/>
              <a:t> </a:t>
            </a:r>
            <a:r>
              <a:rPr lang="en-GB" sz="1050" dirty="0" err="1"/>
              <a:t>wyzwaniom</a:t>
            </a:r>
            <a:r>
              <a:rPr lang="en-GB" sz="1050" dirty="0"/>
              <a:t> </a:t>
            </a:r>
            <a:r>
              <a:rPr lang="en-GB" sz="1050" dirty="0" err="1"/>
              <a:t>związanym</a:t>
            </a:r>
            <a:r>
              <a:rPr lang="en-GB" sz="1050" dirty="0"/>
              <a:t> ze </a:t>
            </a:r>
            <a:r>
              <a:rPr lang="en-GB" sz="1050" dirty="0" err="1"/>
              <a:t>zrównoważoną</a:t>
            </a:r>
            <a:r>
              <a:rPr lang="en-GB" sz="1050" dirty="0"/>
              <a:t> </a:t>
            </a:r>
            <a:r>
              <a:rPr lang="en-GB" sz="1050" dirty="0" err="1"/>
              <a:t>logistyką</a:t>
            </a:r>
            <a:r>
              <a:rPr lang="en-GB" sz="1050" dirty="0"/>
              <a:t> (np. </a:t>
            </a:r>
            <a:r>
              <a:rPr lang="en-GB" sz="1050" dirty="0" err="1"/>
              <a:t>badanie</a:t>
            </a:r>
            <a:r>
              <a:rPr lang="en-GB" sz="1050" dirty="0"/>
              <a:t> </a:t>
            </a:r>
            <a:r>
              <a:rPr lang="en-GB" sz="1050" dirty="0" err="1"/>
              <a:t>stron</a:t>
            </a:r>
            <a:r>
              <a:rPr lang="en-GB" sz="1050" dirty="0"/>
              <a:t> </a:t>
            </a:r>
            <a:r>
              <a:rPr lang="en-GB" sz="1050" dirty="0" err="1"/>
              <a:t>internetowych</a:t>
            </a:r>
            <a:r>
              <a:rPr lang="en-GB" sz="1050" dirty="0"/>
              <a:t> </a:t>
            </a:r>
            <a:r>
              <a:rPr lang="en-GB" sz="1050" dirty="0" err="1"/>
              <a:t>poświęconych</a:t>
            </a:r>
            <a:r>
              <a:rPr lang="en-GB" sz="1050" dirty="0"/>
              <a:t> </a:t>
            </a:r>
            <a:r>
              <a:rPr lang="en-GB" sz="1050" dirty="0" err="1"/>
              <a:t>narzędziom</a:t>
            </a:r>
            <a:r>
              <a:rPr lang="en-GB" sz="1050" dirty="0"/>
              <a:t>, </a:t>
            </a:r>
            <a:r>
              <a:rPr lang="en-GB" sz="1050" dirty="0" err="1"/>
              <a:t>artykułów</a:t>
            </a:r>
            <a:r>
              <a:rPr lang="en-GB" sz="1050" dirty="0"/>
              <a:t> online </a:t>
            </a:r>
            <a:r>
              <a:rPr lang="en-GB" sz="1050" dirty="0" err="1"/>
              <a:t>itp</a:t>
            </a:r>
            <a:r>
              <a:rPr lang="en-GB" sz="1050" dirty="0"/>
              <a:t>.).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050" b="1" dirty="0" err="1"/>
              <a:t>Przykład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 err="1"/>
              <a:t>Etap</a:t>
            </a:r>
            <a:r>
              <a:rPr lang="en-GB" sz="1050" dirty="0"/>
              <a:t> 3 – </a:t>
            </a:r>
            <a:r>
              <a:rPr lang="en-GB" sz="1050" dirty="0" err="1"/>
              <a:t>Rozwój</a:t>
            </a:r>
            <a:r>
              <a:rPr lang="en-GB" sz="1050" dirty="0"/>
              <a:t> </a:t>
            </a:r>
            <a:r>
              <a:rPr lang="en-GB" sz="1050" dirty="0" err="1"/>
              <a:t>koncepcji</a:t>
            </a:r>
            <a:endParaRPr lang="en-GB" sz="1050" dirty="0"/>
          </a:p>
          <a:p>
            <a:pPr algn="l" rtl="0"/>
            <a:r>
              <a:rPr lang="en-GB" sz="1050" dirty="0" err="1"/>
              <a:t>Narzędzie</a:t>
            </a:r>
            <a:r>
              <a:rPr lang="en-GB" sz="1050" dirty="0"/>
              <a:t> 1: Miro (do </a:t>
            </a:r>
            <a:r>
              <a:rPr lang="en-GB" sz="1050" dirty="0" err="1"/>
              <a:t>burzy</a:t>
            </a:r>
            <a:r>
              <a:rPr lang="en-GB" sz="1050" dirty="0"/>
              <a:t> </a:t>
            </a:r>
            <a:r>
              <a:rPr lang="en-GB" sz="1050" dirty="0" err="1"/>
              <a:t>mózgów</a:t>
            </a:r>
            <a:r>
              <a:rPr lang="en-GB" sz="1050" dirty="0"/>
              <a:t> w </a:t>
            </a:r>
            <a:r>
              <a:rPr lang="en-GB" sz="1050" dirty="0" err="1"/>
              <a:t>celu</a:t>
            </a:r>
            <a:r>
              <a:rPr lang="en-GB" sz="1050" dirty="0"/>
              <a:t> </a:t>
            </a:r>
            <a:r>
              <a:rPr lang="en-GB" sz="1050" dirty="0" err="1"/>
              <a:t>znalezienia</a:t>
            </a:r>
            <a:r>
              <a:rPr lang="en-GB" sz="1050" dirty="0"/>
              <a:t> </a:t>
            </a:r>
            <a:r>
              <a:rPr lang="en-GB" sz="1050" dirty="0" err="1"/>
              <a:t>pomysłów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zrównoważone</a:t>
            </a:r>
            <a:r>
              <a:rPr lang="en-GB" sz="1050" dirty="0"/>
              <a:t> </a:t>
            </a:r>
            <a:r>
              <a:rPr lang="en-GB" sz="1050" dirty="0" err="1"/>
              <a:t>rozwiązania</a:t>
            </a:r>
            <a:r>
              <a:rPr lang="en-GB" sz="1050" dirty="0"/>
              <a:t>)</a:t>
            </a:r>
          </a:p>
          <a:p>
            <a:pPr algn="l" rtl="0"/>
            <a:r>
              <a:rPr lang="en-GB" sz="1050" dirty="0" err="1"/>
              <a:t>Narzędzie</a:t>
            </a:r>
            <a:r>
              <a:rPr lang="en-GB" sz="1050" dirty="0"/>
              <a:t> 2: Trello (do </a:t>
            </a:r>
            <a:r>
              <a:rPr lang="en-GB" sz="1050" dirty="0" err="1"/>
              <a:t>zarządzania</a:t>
            </a:r>
            <a:r>
              <a:rPr lang="en-GB" sz="1050" dirty="0"/>
              <a:t> </a:t>
            </a:r>
            <a:r>
              <a:rPr lang="en-GB" sz="1050" dirty="0" err="1"/>
              <a:t>zadaniami</a:t>
            </a:r>
            <a:r>
              <a:rPr lang="en-GB" sz="1050" dirty="0"/>
              <a:t> </a:t>
            </a:r>
            <a:r>
              <a:rPr lang="en-GB" sz="1050" dirty="0" err="1"/>
              <a:t>związanymi</a:t>
            </a:r>
            <a:r>
              <a:rPr lang="en-GB" sz="1050" dirty="0"/>
              <a:t> z </a:t>
            </a:r>
            <a:r>
              <a:rPr lang="en-GB" sz="1050" dirty="0" err="1"/>
              <a:t>rozwojem</a:t>
            </a:r>
            <a:r>
              <a:rPr lang="en-GB" sz="1050" dirty="0"/>
              <a:t> </a:t>
            </a:r>
            <a:r>
              <a:rPr lang="en-GB" sz="1050" dirty="0" err="1"/>
              <a:t>koncepcji</a:t>
            </a:r>
            <a:r>
              <a:rPr lang="en-GB" sz="1050" dirty="0"/>
              <a:t>)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Krok 2: </a:t>
            </a:r>
            <a:r>
              <a:rPr lang="en-GB" sz="1400" b="1" dirty="0" err="1">
                <a:solidFill>
                  <a:srgbClr val="8652A1"/>
                </a:solidFill>
              </a:rPr>
              <a:t>Porównaj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narzędzia</a:t>
            </a:r>
            <a:endParaRPr lang="en-GB" sz="1400" b="1" dirty="0">
              <a:solidFill>
                <a:srgbClr val="8652A1"/>
              </a:solidFill>
            </a:endParaRPr>
          </a:p>
          <a:p>
            <a:pPr algn="l" rtl="0"/>
            <a:r>
              <a:rPr lang="en-GB" sz="1050" b="1" dirty="0" err="1"/>
              <a:t>Oce</a:t>
            </a:r>
            <a:r>
              <a:rPr lang="pl-PL" sz="1050" b="1" dirty="0"/>
              <a:t>ń </a:t>
            </a:r>
            <a:r>
              <a:rPr lang="en-GB" sz="1050" dirty="0" err="1"/>
              <a:t>wybrane</a:t>
            </a:r>
            <a:r>
              <a:rPr lang="en-GB" sz="1050" dirty="0"/>
              <a:t> </a:t>
            </a:r>
            <a:r>
              <a:rPr lang="en-GB" sz="1050" dirty="0" err="1"/>
              <a:t>przez</a:t>
            </a:r>
            <a:r>
              <a:rPr lang="en-GB" sz="1050" dirty="0"/>
              <a:t> </a:t>
            </a:r>
            <a:r>
              <a:rPr lang="en-GB" sz="1050" dirty="0" err="1"/>
              <a:t>Ciebie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podstawie</a:t>
            </a:r>
            <a:r>
              <a:rPr lang="en-GB" sz="1050" dirty="0"/>
              <a:t> </a:t>
            </a:r>
            <a:r>
              <a:rPr lang="en-GB" sz="1050" dirty="0" err="1"/>
              <a:t>poniższej</a:t>
            </a:r>
            <a:r>
              <a:rPr lang="en-GB" sz="1050" dirty="0"/>
              <a:t> </a:t>
            </a:r>
            <a:r>
              <a:rPr lang="en-GB" sz="1050" dirty="0" err="1"/>
              <a:t>tabeli</a:t>
            </a:r>
            <a:r>
              <a:rPr lang="en-GB" sz="1050" dirty="0"/>
              <a:t>:</a:t>
            </a:r>
          </a:p>
          <a:p>
            <a:pPr algn="l" rtl="0"/>
            <a:endParaRPr lang="en-GB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748B6-4D1C-BFA7-A525-6A1A868A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10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F1F08D9-9CD0-5097-B7D8-BFA6D242ACCB}"/>
              </a:ext>
            </a:extLst>
          </p:cNvPr>
          <p:cNvSpPr/>
          <p:nvPr/>
        </p:nvSpPr>
        <p:spPr>
          <a:xfrm rot="19295464">
            <a:off x="4833575" y="-2617072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A7ADF3F-E517-5EF9-23A8-AE0AF6E7D20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>
                <a:latin typeface="Calibri"/>
                <a:ea typeface="Open Sans"/>
                <a:cs typeface="Calibri"/>
              </a:rPr>
              <a:t>NARZĘDZIA CYFROWE DO ZARZĄDZANIA INNOWACJAMI</a:t>
            </a:r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49BA4D7-A842-5D3D-7D7B-EDD4BD0B4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22977"/>
              </p:ext>
            </p:extLst>
          </p:nvPr>
        </p:nvGraphicFramePr>
        <p:xfrm>
          <a:off x="611837" y="5345906"/>
          <a:ext cx="6480000" cy="5147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21203">
                  <a:extLst>
                    <a:ext uri="{9D8B030D-6E8A-4147-A177-3AD203B41FA5}">
                      <a16:colId xmlns:a16="http://schemas.microsoft.com/office/drawing/2014/main" val="546337762"/>
                    </a:ext>
                  </a:extLst>
                </a:gridCol>
                <a:gridCol w="1334797">
                  <a:extLst>
                    <a:ext uri="{9D8B030D-6E8A-4147-A177-3AD203B41FA5}">
                      <a16:colId xmlns:a16="http://schemas.microsoft.com/office/drawing/2014/main" val="100900903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5480712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766610793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l" rtl="0"/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Wybrany etap zarządzania innowacjami: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GB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de-DE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723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/>
                      <a:r>
                        <a:rPr lang="de-DE" sz="1100" b="1" err="1">
                          <a:solidFill>
                            <a:schemeClr val="bg1"/>
                          </a:solidFill>
                        </a:rPr>
                        <a:t>Kryteria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(Narzędzie 1)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(Narzędzie 2)</a:t>
                      </a:r>
                      <a:endParaRPr lang="en-GB" sz="11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1">
                          <a:solidFill>
                            <a:schemeClr val="bg1"/>
                          </a:solidFill>
                        </a:rPr>
                        <a:t>(Narzędzie 3)</a:t>
                      </a: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6892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Zadania w ramach etapu</a:t>
                      </a:r>
                      <a:endParaRPr lang="de-DE" sz="1100" b="1" dirty="0"/>
                    </a:p>
                    <a:p>
                      <a:pPr algn="l" rtl="0"/>
                      <a:r>
                        <a:rPr lang="pl-PL" sz="1100" dirty="0"/>
                        <a:t>W ramach których </a:t>
                      </a:r>
                      <a:r>
                        <a:rPr lang="de-DE" sz="1100" dirty="0" err="1"/>
                        <a:t>specyficzny</a:t>
                      </a:r>
                      <a:r>
                        <a:rPr lang="pl-PL" sz="1100" dirty="0" err="1"/>
                        <a:t>ch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zada</a:t>
                      </a:r>
                      <a:r>
                        <a:rPr lang="pl-PL" sz="1100" dirty="0"/>
                        <a:t>ń </a:t>
                      </a:r>
                      <a:r>
                        <a:rPr lang="de-DE" sz="1100" dirty="0"/>
                        <a:t>(3</a:t>
                      </a:r>
                      <a:r>
                        <a:rPr lang="pl-PL" sz="1100" baseline="30000" dirty="0"/>
                        <a:t> </a:t>
                      </a:r>
                      <a:r>
                        <a:rPr lang="de-DE" sz="1100" dirty="0" err="1"/>
                        <a:t>poziom</a:t>
                      </a:r>
                      <a:r>
                        <a:rPr lang="de-DE" sz="1100" dirty="0"/>
                        <a:t>)</a:t>
                      </a:r>
                      <a:r>
                        <a:rPr lang="pl-PL" sz="1100" dirty="0"/>
                        <a:t> to narzędzie jest pomocne?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6201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Główna funkcja </a:t>
                      </a:r>
                      <a:endParaRPr lang="de-DE" sz="1100" b="1" dirty="0"/>
                    </a:p>
                    <a:p>
                      <a:pPr algn="l" rtl="0"/>
                      <a:r>
                        <a:rPr lang="de-DE" sz="1100" dirty="0"/>
                        <a:t>Co </a:t>
                      </a:r>
                      <a:r>
                        <a:rPr lang="de-DE" sz="1100" dirty="0" err="1"/>
                        <a:t>robi</a:t>
                      </a:r>
                      <a:r>
                        <a:rPr lang="de-DE" sz="1100" dirty="0"/>
                        <a:t> </a:t>
                      </a:r>
                      <a:r>
                        <a:rPr lang="pl-PL" sz="1100" dirty="0"/>
                        <a:t>to </a:t>
                      </a:r>
                      <a:r>
                        <a:rPr lang="de-DE" sz="1100" dirty="0" err="1"/>
                        <a:t>narzędzie</a:t>
                      </a:r>
                      <a:r>
                        <a:rPr lang="de-DE" sz="1100" dirty="0"/>
                        <a:t>?</a:t>
                      </a:r>
                    </a:p>
                    <a:p>
                      <a:pPr algn="l" rtl="0"/>
                      <a:r>
                        <a:rPr lang="pl-PL" sz="1100" dirty="0"/>
                        <a:t>Które funkcje mogą być użyte w wybranym etapie?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388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Cena </a:t>
                      </a:r>
                      <a:endParaRPr lang="de-DE" sz="1100" b="1" dirty="0"/>
                    </a:p>
                    <a:p>
                      <a:pPr algn="l" rtl="0"/>
                      <a:r>
                        <a:rPr lang="pl-PL" sz="1100" dirty="0"/>
                        <a:t>Darmowe czy płatne</a:t>
                      </a:r>
                      <a:r>
                        <a:rPr lang="de-DE" sz="1100" dirty="0"/>
                        <a:t>?</a:t>
                      </a:r>
                    </a:p>
                    <a:p>
                      <a:pPr algn="l" rtl="0"/>
                      <a:r>
                        <a:rPr lang="pl-PL" sz="1100" dirty="0"/>
                        <a:t>Jakie są różnice między tymi wersjami?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978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Łatwość użytkowania</a:t>
                      </a:r>
                      <a:endParaRPr lang="de-DE" sz="1100" dirty="0"/>
                    </a:p>
                    <a:p>
                      <a:pPr algn="l" rtl="0"/>
                      <a:r>
                        <a:rPr lang="pl-PL" sz="1100" dirty="0"/>
                        <a:t>Łatwy do użycia?</a:t>
                      </a:r>
                      <a:endParaRPr lang="de-DE" sz="1100" dirty="0"/>
                    </a:p>
                    <a:p>
                      <a:pPr algn="l" rtl="0"/>
                      <a:r>
                        <a:rPr lang="pl-PL" sz="1100" dirty="0"/>
                        <a:t>Czy można się go szybko nauczyć?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3523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Najlepszy do…</a:t>
                      </a:r>
                      <a:endParaRPr lang="de-DE" sz="1100" b="1" dirty="0"/>
                    </a:p>
                    <a:p>
                      <a:pPr algn="l" rtl="0"/>
                      <a:r>
                        <a:rPr lang="pl-PL" sz="1100" dirty="0"/>
                        <a:t>Jaki rodzaj firm najbardziej z niego skorzysta?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0148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rtl="0"/>
                      <a:r>
                        <a:rPr lang="pl-PL" sz="1100" b="1" dirty="0"/>
                        <a:t>Wsparcie z</a:t>
                      </a:r>
                      <a:r>
                        <a:rPr lang="de-DE" sz="1100" b="1" dirty="0" err="1"/>
                        <a:t>równoważon</a:t>
                      </a:r>
                      <a:r>
                        <a:rPr lang="pl-PL" sz="1100" b="1" dirty="0"/>
                        <a:t>ego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rozw</a:t>
                      </a:r>
                      <a:r>
                        <a:rPr lang="pl-PL" sz="1100" b="1" dirty="0" err="1"/>
                        <a:t>oju</a:t>
                      </a:r>
                      <a:r>
                        <a:rPr lang="de-DE" sz="1100" b="1" dirty="0"/>
                        <a:t> </a:t>
                      </a:r>
                      <a:r>
                        <a:rPr lang="pl-PL" sz="1100" b="1" dirty="0"/>
                        <a:t>i </a:t>
                      </a:r>
                      <a:r>
                        <a:rPr lang="de-DE" sz="1100" b="1" dirty="0" err="1"/>
                        <a:t>innowacji</a:t>
                      </a:r>
                      <a:endParaRPr lang="de-DE" sz="1100" b="1" dirty="0"/>
                    </a:p>
                    <a:p>
                      <a:pPr algn="l" rtl="0"/>
                      <a:r>
                        <a:rPr lang="pl-PL" sz="1100" dirty="0"/>
                        <a:t>Czy posiada specjalne funkcje do zarządzania innowacjami i zrównoważonym rozwojem?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1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517A-15D7-DD6D-96D0-20DD340E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7A1F0-E176-5A74-84CC-C01FE8A8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11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3AC77985-03F5-1530-0F8E-F93FFE77000D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DB2884-7049-219A-3E23-1EFE43B2507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>
                <a:latin typeface="Calibri"/>
                <a:ea typeface="Open Sans"/>
                <a:cs typeface="Calibri"/>
              </a:rPr>
              <a:t>NARZĘDZIA CYFROWE DO ZARZĄDZANIA INNOWACJAMI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8C7AD86-5080-C093-FE09-0FA1942BF86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97281" y="1599143"/>
            <a:ext cx="6509431" cy="9092670"/>
          </a:xfrm>
        </p:spPr>
        <p:txBody>
          <a:bodyPr numCol="1"/>
          <a:lstStyle/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Krok 3: </a:t>
            </a:r>
            <a:r>
              <a:rPr lang="en-GB" sz="1400" b="1" dirty="0" err="1">
                <a:solidFill>
                  <a:srgbClr val="8652A1"/>
                </a:solidFill>
              </a:rPr>
              <a:t>Utwórz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infografikę</a:t>
            </a:r>
            <a:endParaRPr lang="en-GB" sz="1400" b="1" dirty="0">
              <a:solidFill>
                <a:srgbClr val="8652A1"/>
              </a:solidFill>
            </a:endParaRPr>
          </a:p>
          <a:p>
            <a:pPr algn="l" rtl="0"/>
            <a:r>
              <a:rPr lang="en-GB" sz="1050" dirty="0" err="1"/>
              <a:t>Użyj</a:t>
            </a:r>
            <a:r>
              <a:rPr lang="en-GB" sz="1050" dirty="0"/>
              <a:t> </a:t>
            </a:r>
            <a:r>
              <a:rPr lang="en-GB" sz="1050" dirty="0" err="1"/>
              <a:t>narzędzi</a:t>
            </a:r>
            <a:r>
              <a:rPr lang="en-GB" sz="1050" dirty="0"/>
              <a:t> online, aby </a:t>
            </a:r>
            <a:r>
              <a:rPr lang="en-GB" sz="1050" dirty="0" err="1"/>
              <a:t>stworzyć</a:t>
            </a:r>
            <a:r>
              <a:rPr lang="en-GB" sz="1050" dirty="0"/>
              <a:t> </a:t>
            </a:r>
            <a:r>
              <a:rPr lang="en-GB" sz="1050" dirty="0" err="1"/>
              <a:t>swoją</a:t>
            </a:r>
            <a:r>
              <a:rPr lang="en-GB" sz="1050" dirty="0"/>
              <a:t> </a:t>
            </a:r>
            <a:r>
              <a:rPr lang="en-GB" sz="1050" dirty="0" err="1"/>
              <a:t>infografikę</a:t>
            </a:r>
            <a:r>
              <a:rPr lang="en-GB" sz="1050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r>
              <a:rPr lang="pl-PL" sz="1050" b="1" dirty="0">
                <a:solidFill>
                  <a:srgbClr val="29C5F4"/>
                </a:solidFill>
              </a:rPr>
              <a:t> </a:t>
            </a:r>
            <a:r>
              <a:rPr lang="en-GB" sz="1050" dirty="0"/>
              <a:t>– </a:t>
            </a:r>
            <a:r>
              <a:rPr lang="en-GB" sz="1050" dirty="0" err="1"/>
              <a:t>Łatwe</a:t>
            </a:r>
            <a:r>
              <a:rPr lang="en-GB" sz="1050" dirty="0"/>
              <a:t> w </a:t>
            </a:r>
            <a:r>
              <a:rPr lang="en-GB" sz="1050" dirty="0" err="1"/>
              <a:t>obsłudze</a:t>
            </a:r>
            <a:r>
              <a:rPr lang="en-GB" sz="1050" dirty="0"/>
              <a:t>, </a:t>
            </a:r>
            <a:r>
              <a:rPr lang="en-GB" sz="1050" dirty="0" err="1"/>
              <a:t>bezpłatne</a:t>
            </a:r>
            <a:r>
              <a:rPr lang="en-GB" sz="1050" dirty="0"/>
              <a:t> </a:t>
            </a:r>
            <a:r>
              <a:rPr lang="en-GB" sz="1050" dirty="0" err="1"/>
              <a:t>szablony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>
                <a:solidFill>
                  <a:srgbClr val="29C5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Piktochart</a:t>
            </a:r>
            <a:r>
              <a:rPr lang="pl-PL" sz="1050" b="1" dirty="0">
                <a:solidFill>
                  <a:srgbClr val="29C5F4"/>
                </a:solidFill>
              </a:rPr>
              <a:t> </a:t>
            </a:r>
            <a:r>
              <a:rPr lang="en-GB" sz="1050" dirty="0"/>
              <a:t>– </a:t>
            </a:r>
            <a:r>
              <a:rPr lang="en-GB" sz="1050" dirty="0" err="1"/>
              <a:t>Przydatne</a:t>
            </a:r>
            <a:r>
              <a:rPr lang="en-GB" sz="1050" dirty="0"/>
              <a:t> do </a:t>
            </a:r>
            <a:r>
              <a:rPr lang="en-GB" sz="1050" dirty="0" err="1"/>
              <a:t>porównań</a:t>
            </a:r>
            <a:r>
              <a:rPr lang="en-GB" sz="1050" dirty="0"/>
              <a:t> </a:t>
            </a:r>
            <a:r>
              <a:rPr lang="en-GB" sz="1050" dirty="0" err="1"/>
              <a:t>wizualnych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/>
              <a:t>PowerPoint</a:t>
            </a:r>
            <a:r>
              <a:rPr lang="en-GB" sz="1050" dirty="0"/>
              <a:t>– </a:t>
            </a:r>
            <a:r>
              <a:rPr lang="en-GB" sz="1050" dirty="0" err="1"/>
              <a:t>Możliwość</a:t>
            </a:r>
            <a:r>
              <a:rPr lang="en-GB" sz="1050" dirty="0"/>
              <a:t> </a:t>
            </a:r>
            <a:r>
              <a:rPr lang="en-GB" sz="1050" dirty="0" err="1"/>
              <a:t>personalizacji</a:t>
            </a:r>
            <a:r>
              <a:rPr lang="en-GB" sz="1050" dirty="0"/>
              <a:t> </a:t>
            </a:r>
            <a:r>
              <a:rPr lang="en-GB" sz="1050" dirty="0" err="1"/>
              <a:t>projektu</a:t>
            </a:r>
            <a:r>
              <a:rPr lang="en-GB" sz="1050" dirty="0"/>
              <a:t> za </a:t>
            </a:r>
            <a:r>
              <a:rPr lang="en-GB" sz="1050" dirty="0" err="1"/>
              <a:t>pomocą</a:t>
            </a:r>
            <a:r>
              <a:rPr lang="en-GB" sz="1050" dirty="0"/>
              <a:t> </a:t>
            </a:r>
            <a:r>
              <a:rPr lang="en-GB" sz="1050" dirty="0" err="1"/>
              <a:t>funkcji</a:t>
            </a:r>
            <a:r>
              <a:rPr lang="en-GB" sz="1050" dirty="0"/>
              <a:t> SmartArt (w menu „</a:t>
            </a:r>
            <a:r>
              <a:rPr lang="en-GB" sz="1050" dirty="0" err="1"/>
              <a:t>Wstaw</a:t>
            </a:r>
            <a:r>
              <a:rPr lang="en-GB" sz="1050" dirty="0"/>
              <a:t>”).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050" dirty="0" err="1"/>
              <a:t>Twoja</a:t>
            </a:r>
            <a:r>
              <a:rPr lang="en-GB" sz="1050" dirty="0"/>
              <a:t> </a:t>
            </a:r>
            <a:r>
              <a:rPr lang="en-GB" sz="1050" dirty="0" err="1"/>
              <a:t>infografika</a:t>
            </a:r>
            <a:r>
              <a:rPr lang="en-GB" sz="1050" dirty="0"/>
              <a:t> </a:t>
            </a:r>
            <a:r>
              <a:rPr lang="en-GB" sz="1050" dirty="0" err="1"/>
              <a:t>powinna</a:t>
            </a:r>
            <a:r>
              <a:rPr lang="en-GB" sz="1050" dirty="0"/>
              <a:t> </a:t>
            </a:r>
            <a:r>
              <a:rPr lang="en-GB" sz="1050" dirty="0" err="1"/>
              <a:t>zawierać</a:t>
            </a:r>
            <a:r>
              <a:rPr lang="en-GB" sz="1050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Tytuł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 err="1"/>
              <a:t>Wybrany</a:t>
            </a:r>
            <a:r>
              <a:rPr lang="en-GB" sz="1050" dirty="0"/>
              <a:t> </a:t>
            </a:r>
            <a:r>
              <a:rPr lang="en-GB" sz="1050" dirty="0" err="1"/>
              <a:t>etap</a:t>
            </a:r>
            <a:r>
              <a:rPr lang="en-GB" sz="1050" dirty="0"/>
              <a:t> </a:t>
            </a:r>
            <a:r>
              <a:rPr lang="en-GB" sz="1050" dirty="0" err="1"/>
              <a:t>innowacji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Główne</a:t>
            </a:r>
            <a:r>
              <a:rPr lang="en-GB" sz="1050" b="1" dirty="0"/>
              <a:t> </a:t>
            </a:r>
            <a:r>
              <a:rPr lang="en-GB" sz="1050" b="1" dirty="0" err="1"/>
              <a:t>cechy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 err="1"/>
              <a:t>Krótko</a:t>
            </a:r>
            <a:r>
              <a:rPr lang="en-GB" sz="1050" dirty="0"/>
              <a:t> </a:t>
            </a:r>
            <a:r>
              <a:rPr lang="en-GB" sz="1050" dirty="0" err="1"/>
              <a:t>opisz</a:t>
            </a:r>
            <a:r>
              <a:rPr lang="en-GB" sz="1050" dirty="0"/>
              <a:t>, jak </a:t>
            </a:r>
            <a:r>
              <a:rPr lang="en-GB" sz="1050" dirty="0" err="1"/>
              <a:t>działa</a:t>
            </a:r>
            <a:r>
              <a:rPr lang="en-GB" sz="1050" dirty="0"/>
              <a:t> </a:t>
            </a:r>
            <a:r>
              <a:rPr lang="en-GB" sz="1050" dirty="0" err="1"/>
              <a:t>każde</a:t>
            </a:r>
            <a:r>
              <a:rPr lang="en-GB" sz="1050" dirty="0"/>
              <a:t> </a:t>
            </a:r>
            <a:r>
              <a:rPr lang="en-GB" sz="1050" dirty="0" err="1"/>
              <a:t>narzędzie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Tabela</a:t>
            </a:r>
            <a:r>
              <a:rPr lang="en-GB" sz="1050" b="1" dirty="0"/>
              <a:t> </a:t>
            </a:r>
            <a:r>
              <a:rPr lang="en-GB" sz="1050" b="1" dirty="0" err="1"/>
              <a:t>porównawcza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 err="1"/>
              <a:t>Podkreśl</a:t>
            </a:r>
            <a:r>
              <a:rPr lang="en-GB" sz="1050" dirty="0"/>
              <a:t> </a:t>
            </a:r>
            <a:r>
              <a:rPr lang="en-GB" sz="1050" dirty="0" err="1"/>
              <a:t>mocne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słabe</a:t>
            </a:r>
            <a:r>
              <a:rPr lang="en-GB" sz="1050" dirty="0"/>
              <a:t> </a:t>
            </a:r>
            <a:r>
              <a:rPr lang="en-GB" sz="1050" dirty="0" err="1"/>
              <a:t>strony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podstawie</a:t>
            </a:r>
            <a:r>
              <a:rPr lang="en-GB" sz="1050" dirty="0"/>
              <a:t> </a:t>
            </a:r>
            <a:r>
              <a:rPr lang="en-GB" sz="1050" dirty="0" err="1"/>
              <a:t>kryteriów</a:t>
            </a:r>
            <a:r>
              <a:rPr lang="en-GB" sz="1050" dirty="0"/>
              <a:t> </a:t>
            </a:r>
            <a:r>
              <a:rPr lang="en-GB" sz="1050" dirty="0" err="1"/>
              <a:t>ocenionych</a:t>
            </a:r>
            <a:r>
              <a:rPr lang="en-GB" sz="1050" dirty="0"/>
              <a:t> w </a:t>
            </a:r>
            <a:r>
              <a:rPr lang="en-GB" sz="1050" dirty="0" err="1"/>
              <a:t>kroku</a:t>
            </a:r>
            <a:r>
              <a:rPr lang="en-GB" sz="1050" dirty="0"/>
              <a:t> 2.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Wizualizacje</a:t>
            </a:r>
            <a:r>
              <a:rPr lang="en-GB" sz="1050" b="1" dirty="0"/>
              <a:t>/</a:t>
            </a:r>
            <a:r>
              <a:rPr lang="en-GB" sz="1050" b="1" dirty="0" err="1"/>
              <a:t>Zrzuty</a:t>
            </a:r>
            <a:r>
              <a:rPr lang="en-GB" sz="1050" b="1" dirty="0"/>
              <a:t> </a:t>
            </a:r>
            <a:r>
              <a:rPr lang="en-GB" sz="1050" b="1" dirty="0" err="1"/>
              <a:t>ekranu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 err="1"/>
              <a:t>Pokaż</a:t>
            </a:r>
            <a:r>
              <a:rPr lang="en-GB" sz="1050" dirty="0"/>
              <a:t> </a:t>
            </a:r>
            <a:r>
              <a:rPr lang="en-GB" sz="1050" dirty="0" err="1"/>
              <a:t>przykłady</a:t>
            </a:r>
            <a:r>
              <a:rPr lang="en-GB" sz="1050" dirty="0"/>
              <a:t>, jak </a:t>
            </a:r>
            <a:r>
              <a:rPr lang="en-GB" sz="1050" dirty="0" err="1"/>
              <a:t>te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wyglądają</a:t>
            </a:r>
            <a:r>
              <a:rPr lang="en-GB" sz="1050" dirty="0"/>
              <a:t> po </a:t>
            </a:r>
            <a:r>
              <a:rPr lang="en-GB" sz="1050" dirty="0" err="1"/>
              <a:t>użyciu</a:t>
            </a:r>
            <a:r>
              <a:rPr lang="en-GB" sz="1050" dirty="0"/>
              <a:t>, </a:t>
            </a:r>
            <a:r>
              <a:rPr lang="en-GB" sz="1050" dirty="0" err="1"/>
              <a:t>załączając</a:t>
            </a:r>
            <a:r>
              <a:rPr lang="en-GB" sz="1050" dirty="0"/>
              <a:t> </a:t>
            </a:r>
            <a:r>
              <a:rPr lang="en-GB" sz="1050" dirty="0" err="1"/>
              <a:t>zrzuty</a:t>
            </a:r>
            <a:r>
              <a:rPr lang="en-GB" sz="1050" dirty="0"/>
              <a:t> </a:t>
            </a:r>
            <a:r>
              <a:rPr lang="en-GB" sz="1050" dirty="0" err="1"/>
              <a:t>ekranu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sz="1050" b="1" dirty="0"/>
              <a:t>Wnioski</a:t>
            </a:r>
            <a:r>
              <a:rPr lang="en-GB" sz="1050" b="1" dirty="0"/>
              <a:t>:</a:t>
            </a:r>
            <a:r>
              <a:rPr lang="pl-PL" sz="1050" b="1" dirty="0"/>
              <a:t> </a:t>
            </a:r>
            <a:r>
              <a:rPr lang="en-GB" sz="1050" dirty="0"/>
              <a:t>W </a:t>
            </a:r>
            <a:r>
              <a:rPr lang="en-GB" sz="1050" dirty="0" err="1"/>
              <a:t>jaki</a:t>
            </a:r>
            <a:r>
              <a:rPr lang="en-GB" sz="1050" dirty="0"/>
              <a:t> </a:t>
            </a:r>
            <a:r>
              <a:rPr lang="en-GB" sz="1050" dirty="0" err="1"/>
              <a:t>sposób</a:t>
            </a:r>
            <a:r>
              <a:rPr lang="en-GB" sz="1050" dirty="0"/>
              <a:t> </a:t>
            </a:r>
            <a:r>
              <a:rPr lang="en-GB" sz="1050" dirty="0" err="1"/>
              <a:t>te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pomagają</a:t>
            </a:r>
            <a:r>
              <a:rPr lang="en-GB" sz="1050" dirty="0"/>
              <a:t> </a:t>
            </a:r>
            <a:r>
              <a:rPr lang="en-GB" sz="1050" dirty="0" err="1"/>
              <a:t>firmom</a:t>
            </a:r>
            <a:r>
              <a:rPr lang="en-GB" sz="1050" dirty="0"/>
              <a:t> </a:t>
            </a:r>
            <a:r>
              <a:rPr lang="en-GB" sz="1050" dirty="0" err="1"/>
              <a:t>wdrażać</a:t>
            </a:r>
            <a:r>
              <a:rPr lang="en-GB" sz="1050" dirty="0"/>
              <a:t>/</a:t>
            </a:r>
            <a:r>
              <a:rPr lang="en-GB" sz="1050" dirty="0" err="1"/>
              <a:t>zarządzać</a:t>
            </a:r>
            <a:r>
              <a:rPr lang="en-GB" sz="1050" dirty="0"/>
              <a:t> </a:t>
            </a:r>
            <a:r>
              <a:rPr lang="en-GB" sz="1050" dirty="0" err="1"/>
              <a:t>zrównoważonymi</a:t>
            </a:r>
            <a:r>
              <a:rPr lang="en-GB" sz="1050" dirty="0"/>
              <a:t> </a:t>
            </a:r>
            <a:r>
              <a:rPr lang="en-GB" sz="1050" dirty="0" err="1"/>
              <a:t>rozwiązaniami</a:t>
            </a:r>
            <a:r>
              <a:rPr lang="en-GB" sz="1050" dirty="0"/>
              <a:t> </a:t>
            </a:r>
            <a:r>
              <a:rPr lang="en-GB" sz="1050" dirty="0" err="1"/>
              <a:t>logistycznymi</a:t>
            </a:r>
            <a:r>
              <a:rPr lang="en-GB" sz="1050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endParaRPr lang="en-GB" sz="1050" dirty="0"/>
          </a:p>
          <a:p>
            <a:pPr algn="l" rtl="0"/>
            <a:r>
              <a:rPr lang="en-GB" sz="1050" dirty="0"/>
              <a:t>Oto jak </a:t>
            </a:r>
            <a:r>
              <a:rPr lang="en-GB" sz="1050" dirty="0" err="1"/>
              <a:t>mogłaby</a:t>
            </a:r>
            <a:r>
              <a:rPr lang="en-GB" sz="1050" dirty="0"/>
              <a:t> </a:t>
            </a:r>
            <a:r>
              <a:rPr lang="en-GB" sz="1050" dirty="0" err="1"/>
              <a:t>wyglądać</a:t>
            </a:r>
            <a:r>
              <a:rPr lang="en-GB" sz="1050" dirty="0"/>
              <a:t> </a:t>
            </a:r>
            <a:r>
              <a:rPr lang="en-GB" sz="1050" dirty="0" err="1"/>
              <a:t>infografika</a:t>
            </a:r>
            <a:r>
              <a:rPr lang="en-GB" sz="1050" dirty="0"/>
              <a:t>:</a:t>
            </a: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dirty="0">
              <a:highlight>
                <a:srgbClr val="FFFF00"/>
              </a:highlight>
            </a:endParaRPr>
          </a:p>
          <a:p>
            <a:pPr algn="l" rtl="0"/>
            <a:endParaRPr lang="en-GB" sz="1050" b="1" u="sng" dirty="0"/>
          </a:p>
          <a:p>
            <a:pPr algn="l" rtl="0"/>
            <a:endParaRPr lang="en-GB" sz="700" b="1" dirty="0">
              <a:solidFill>
                <a:srgbClr val="8652A1"/>
              </a:solidFill>
            </a:endParaRPr>
          </a:p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Krok 4: </a:t>
            </a:r>
            <a:r>
              <a:rPr lang="en-GB" sz="1400" b="1" dirty="0" err="1">
                <a:solidFill>
                  <a:srgbClr val="8652A1"/>
                </a:solidFill>
              </a:rPr>
              <a:t>Przedstaw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swoje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ustalenia</a:t>
            </a:r>
            <a:endParaRPr lang="en-GB" sz="1400" b="1" dirty="0">
              <a:solidFill>
                <a:srgbClr val="8652A1"/>
              </a:solidFill>
            </a:endParaRPr>
          </a:p>
          <a:p>
            <a:pPr algn="l" rtl="0"/>
            <a:r>
              <a:rPr lang="en-GB" sz="1050" dirty="0"/>
              <a:t>Tw</a:t>
            </a:r>
            <a:r>
              <a:rPr lang="pl-PL" sz="1050" dirty="0" err="1"/>
              <a:t>oja</a:t>
            </a:r>
            <a:r>
              <a:rPr lang="pl-PL" sz="1050" dirty="0"/>
              <a:t> </a:t>
            </a:r>
            <a:r>
              <a:rPr lang="en-GB" sz="1050" b="1" dirty="0" err="1"/>
              <a:t>grupa</a:t>
            </a:r>
            <a:r>
              <a:rPr lang="en-GB" sz="1050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Krótko</a:t>
            </a:r>
            <a:r>
              <a:rPr lang="pl-PL" sz="1050" dirty="0"/>
              <a:t> </a:t>
            </a:r>
            <a:r>
              <a:rPr lang="pl-PL" sz="1050" b="1" dirty="0"/>
              <a:t>wyjaśni </a:t>
            </a:r>
            <a:r>
              <a:rPr lang="en-GB" sz="1050" dirty="0" err="1"/>
              <a:t>utworzon</a:t>
            </a:r>
            <a:r>
              <a:rPr lang="pl-PL" sz="1050" dirty="0"/>
              <a:t>ą</a:t>
            </a:r>
            <a:r>
              <a:rPr lang="en-GB" sz="1050" dirty="0"/>
              <a:t> </a:t>
            </a:r>
            <a:r>
              <a:rPr lang="en-GB" sz="1050" dirty="0" err="1"/>
              <a:t>infografik</a:t>
            </a:r>
            <a:r>
              <a:rPr lang="pl-PL" sz="1050" dirty="0"/>
              <a:t>ę</a:t>
            </a:r>
            <a:r>
              <a:rPr lang="en-GB" sz="1050" dirty="0"/>
              <a:t> (3-5 </a:t>
            </a:r>
            <a:r>
              <a:rPr lang="en-GB" sz="1050" dirty="0" err="1"/>
              <a:t>minut</a:t>
            </a:r>
            <a:r>
              <a:rPr lang="en-GB" sz="1050" dirty="0"/>
              <a:t>).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b="1" dirty="0" err="1"/>
              <a:t>Wyjaśni</a:t>
            </a:r>
            <a:r>
              <a:rPr lang="pl-PL" sz="1050" b="1" dirty="0"/>
              <a:t> </a:t>
            </a:r>
            <a:r>
              <a:rPr lang="en-GB" sz="1050" dirty="0"/>
              <a:t>w </a:t>
            </a:r>
            <a:r>
              <a:rPr lang="en-GB" sz="1050" dirty="0" err="1"/>
              <a:t>jaki</a:t>
            </a:r>
            <a:r>
              <a:rPr lang="en-GB" sz="1050" dirty="0"/>
              <a:t> </a:t>
            </a:r>
            <a:r>
              <a:rPr lang="en-GB" sz="1050" dirty="0" err="1"/>
              <a:t>sposób</a:t>
            </a:r>
            <a:r>
              <a:rPr lang="en-GB" sz="1050" dirty="0"/>
              <a:t> </a:t>
            </a:r>
            <a:r>
              <a:rPr lang="en-GB" sz="1050" dirty="0" err="1"/>
              <a:t>narzędzia</a:t>
            </a:r>
            <a:r>
              <a:rPr lang="en-GB" sz="1050" dirty="0"/>
              <a:t> </a:t>
            </a:r>
            <a:r>
              <a:rPr lang="en-GB" sz="1050" dirty="0" err="1"/>
              <a:t>wspierają</a:t>
            </a:r>
            <a:r>
              <a:rPr lang="en-GB" sz="1050" dirty="0"/>
              <a:t> </a:t>
            </a:r>
            <a:r>
              <a:rPr lang="en-GB" sz="1050" dirty="0" err="1"/>
              <a:t>zarządzanie</a:t>
            </a:r>
            <a:r>
              <a:rPr lang="en-GB" sz="1050" dirty="0"/>
              <a:t> </a:t>
            </a:r>
            <a:r>
              <a:rPr lang="en-GB" sz="1050" dirty="0" err="1"/>
              <a:t>innowacjami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Omów</a:t>
            </a:r>
            <a:r>
              <a:rPr lang="pl-PL" sz="1050" dirty="0"/>
              <a:t>i</a:t>
            </a:r>
            <a:r>
              <a:rPr lang="en-GB" sz="1050" dirty="0"/>
              <a:t> </a:t>
            </a:r>
            <a:r>
              <a:rPr lang="en-GB" sz="1050" dirty="0" err="1"/>
              <a:t>swoje</a:t>
            </a:r>
            <a:r>
              <a:rPr lang="pl-PL" sz="1050" b="1" dirty="0"/>
              <a:t> wnioski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temat</a:t>
            </a:r>
            <a:r>
              <a:rPr lang="en-GB" sz="1050" dirty="0"/>
              <a:t> </a:t>
            </a:r>
            <a:r>
              <a:rPr lang="en-GB" sz="1050" dirty="0" err="1"/>
              <a:t>użyteczności</a:t>
            </a:r>
            <a:r>
              <a:rPr lang="en-GB" sz="1050" dirty="0"/>
              <a:t> </a:t>
            </a:r>
            <a:r>
              <a:rPr lang="en-GB" sz="1050" dirty="0" err="1"/>
              <a:t>narzędzi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ich </a:t>
            </a:r>
            <a:r>
              <a:rPr lang="en-GB" sz="1050" dirty="0" err="1"/>
              <a:t>wpływu</a:t>
            </a:r>
            <a:r>
              <a:rPr lang="en-GB" sz="1050" dirty="0"/>
              <a:t>, </a:t>
            </a:r>
            <a:r>
              <a:rPr lang="en-GB" sz="1050" dirty="0" err="1"/>
              <a:t>zwłaszcza</a:t>
            </a:r>
            <a:r>
              <a:rPr lang="en-GB" sz="1050" dirty="0"/>
              <a:t> w </a:t>
            </a:r>
            <a:r>
              <a:rPr lang="en-GB" sz="1050" dirty="0" err="1"/>
              <a:t>kontekście</a:t>
            </a:r>
            <a:r>
              <a:rPr lang="en-GB" sz="1050" dirty="0"/>
              <a:t> </a:t>
            </a:r>
            <a:r>
              <a:rPr lang="en-GB" sz="1050" dirty="0" err="1"/>
              <a:t>wdrażania</a:t>
            </a:r>
            <a:r>
              <a:rPr lang="en-GB" sz="1050" dirty="0"/>
              <a:t> </a:t>
            </a:r>
            <a:r>
              <a:rPr lang="en-GB" sz="1050" dirty="0" err="1"/>
              <a:t>zrównoważonej</a:t>
            </a:r>
            <a:r>
              <a:rPr lang="en-GB" sz="1050" dirty="0"/>
              <a:t> </a:t>
            </a:r>
            <a:r>
              <a:rPr lang="en-GB" sz="1050" dirty="0" err="1"/>
              <a:t>logistyki</a:t>
            </a:r>
            <a:r>
              <a:rPr lang="en-GB" sz="1050" dirty="0"/>
              <a:t>.</a:t>
            </a:r>
          </a:p>
          <a:p>
            <a:pPr algn="l" rtl="0"/>
            <a:endParaRPr lang="en-GB" sz="1050" b="1" dirty="0"/>
          </a:p>
          <a:p>
            <a:pPr algn="l" rtl="0"/>
            <a:r>
              <a:rPr lang="pl-PL" sz="1050" b="1" dirty="0"/>
              <a:t>Przygotuj się </a:t>
            </a:r>
            <a:r>
              <a:rPr lang="en-GB" sz="1050" dirty="0"/>
              <a:t>aby </a:t>
            </a:r>
            <a:r>
              <a:rPr lang="en-GB" sz="1050" dirty="0" err="1"/>
              <a:t>omówić</a:t>
            </a:r>
            <a:r>
              <a:rPr lang="en-GB" sz="1050" dirty="0"/>
              <a:t> </a:t>
            </a:r>
            <a:r>
              <a:rPr lang="en-GB" sz="1050" dirty="0" err="1"/>
              <a:t>następujące</a:t>
            </a:r>
            <a:r>
              <a:rPr lang="en-GB" sz="1050" dirty="0"/>
              <a:t> </a:t>
            </a:r>
            <a:r>
              <a:rPr lang="en-GB" sz="1050" dirty="0" err="1"/>
              <a:t>kwestie</a:t>
            </a:r>
            <a:r>
              <a:rPr lang="en-GB" sz="1050" dirty="0"/>
              <a:t>:</a:t>
            </a:r>
          </a:p>
          <a:p>
            <a:pPr marL="165100" indent="-16510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Które</a:t>
            </a:r>
            <a:r>
              <a:rPr lang="en-GB" sz="1050" dirty="0"/>
              <a:t> </a:t>
            </a:r>
            <a:r>
              <a:rPr lang="en-GB" sz="1050" dirty="0" err="1"/>
              <a:t>narzędzie</a:t>
            </a:r>
            <a:r>
              <a:rPr lang="en-GB" sz="1050" dirty="0"/>
              <a:t> </a:t>
            </a:r>
            <a:r>
              <a:rPr lang="en-GB" sz="1050" dirty="0" err="1"/>
              <a:t>było</a:t>
            </a:r>
            <a:r>
              <a:rPr lang="en-GB" sz="1050" dirty="0"/>
              <a:t> </a:t>
            </a:r>
            <a:r>
              <a:rPr lang="pl-PL" sz="1050" b="1" dirty="0"/>
              <a:t>bardziej efektywne </a:t>
            </a:r>
            <a:r>
              <a:rPr lang="pl-PL" sz="1050" dirty="0"/>
              <a:t>dla </a:t>
            </a:r>
            <a:r>
              <a:rPr lang="en-GB" sz="1050" dirty="0" err="1"/>
              <a:t>Twojego</a:t>
            </a:r>
            <a:r>
              <a:rPr lang="en-GB" sz="1050" dirty="0"/>
              <a:t> </a:t>
            </a:r>
            <a:r>
              <a:rPr lang="pl-PL" sz="1050" dirty="0"/>
              <a:t>wybranego </a:t>
            </a:r>
            <a:r>
              <a:rPr lang="en-GB" sz="1050" dirty="0" err="1"/>
              <a:t>etapu</a:t>
            </a:r>
            <a:r>
              <a:rPr lang="en-GB" sz="1050" dirty="0"/>
              <a:t> </a:t>
            </a:r>
            <a:r>
              <a:rPr lang="en-GB" sz="1050" dirty="0" err="1"/>
              <a:t>innowacji</a:t>
            </a:r>
            <a:r>
              <a:rPr lang="en-GB" sz="1050" dirty="0"/>
              <a:t>? </a:t>
            </a:r>
            <a:r>
              <a:rPr lang="en-GB" sz="1050" dirty="0" err="1"/>
              <a:t>Dlaczego</a:t>
            </a:r>
            <a:r>
              <a:rPr lang="en-GB" sz="1050" dirty="0"/>
              <a:t>?</a:t>
            </a:r>
          </a:p>
          <a:p>
            <a:pPr marL="165100" indent="-16510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Czy</a:t>
            </a:r>
            <a:r>
              <a:rPr lang="en-GB" sz="1050" dirty="0"/>
              <a:t> </a:t>
            </a:r>
            <a:r>
              <a:rPr lang="en-GB" sz="1050" dirty="0" err="1"/>
              <a:t>znalazłeś</a:t>
            </a:r>
            <a:r>
              <a:rPr lang="pl-PL" sz="1050" dirty="0"/>
              <a:t> </a:t>
            </a:r>
            <a:r>
              <a:rPr lang="en-GB" sz="1050" b="1" dirty="0" err="1"/>
              <a:t>ograniczenia</a:t>
            </a:r>
            <a:r>
              <a:rPr lang="pl-PL" sz="1050" b="1" dirty="0"/>
              <a:t> </a:t>
            </a:r>
            <a:r>
              <a:rPr lang="en-GB" sz="1050" dirty="0"/>
              <a:t>w </a:t>
            </a:r>
            <a:r>
              <a:rPr lang="en-GB" sz="1050" dirty="0" err="1"/>
              <a:t>narzędziach</a:t>
            </a:r>
            <a:r>
              <a:rPr lang="en-GB" sz="1050" dirty="0"/>
              <a:t> </a:t>
            </a:r>
            <a:r>
              <a:rPr lang="en-GB" sz="1050" dirty="0" err="1"/>
              <a:t>służących</a:t>
            </a:r>
            <a:r>
              <a:rPr lang="en-GB" sz="1050" dirty="0"/>
              <a:t> </a:t>
            </a:r>
            <a:r>
              <a:rPr lang="en-GB" sz="1050" dirty="0" err="1"/>
              <a:t>rozwiązywaniu</a:t>
            </a:r>
            <a:r>
              <a:rPr lang="en-GB" sz="1050" dirty="0"/>
              <a:t> </a:t>
            </a:r>
            <a:r>
              <a:rPr lang="en-GB" sz="1050" dirty="0" err="1"/>
              <a:t>problemów</a:t>
            </a:r>
            <a:r>
              <a:rPr lang="en-GB" sz="1050" dirty="0"/>
              <a:t> </a:t>
            </a:r>
            <a:r>
              <a:rPr lang="en-GB" sz="1050" dirty="0" err="1"/>
              <a:t>zrównoważonego</a:t>
            </a:r>
            <a:r>
              <a:rPr lang="en-GB" sz="1050" dirty="0"/>
              <a:t> </a:t>
            </a:r>
            <a:r>
              <a:rPr lang="en-GB" sz="1050" dirty="0" err="1"/>
              <a:t>rozwoju</a:t>
            </a:r>
            <a:r>
              <a:rPr lang="en-GB" sz="1050" dirty="0"/>
              <a:t>?</a:t>
            </a:r>
          </a:p>
          <a:p>
            <a:pPr marL="165100" indent="-165100" algn="l" rtl="0">
              <a:buFont typeface="Wingdings" panose="05000000000000000000" pitchFamily="2" charset="2"/>
              <a:buChar char="q"/>
            </a:pPr>
            <a:r>
              <a:rPr lang="en-GB" sz="1050" dirty="0"/>
              <a:t>Jak </a:t>
            </a:r>
            <a:r>
              <a:rPr lang="en-GB" sz="1050" dirty="0" err="1"/>
              <a:t>firmy</a:t>
            </a:r>
            <a:r>
              <a:rPr lang="en-GB" sz="1050" dirty="0"/>
              <a:t> </a:t>
            </a:r>
            <a:r>
              <a:rPr lang="en-GB" sz="1050" dirty="0" err="1"/>
              <a:t>mogłyby</a:t>
            </a:r>
            <a:r>
              <a:rPr lang="en-GB" sz="1050" dirty="0"/>
              <a:t> </a:t>
            </a:r>
            <a:r>
              <a:rPr lang="en-GB" sz="1050" dirty="0" err="1"/>
              <a:t>lepiej</a:t>
            </a:r>
            <a:r>
              <a:rPr lang="pl-PL" sz="1050" dirty="0"/>
              <a:t> </a:t>
            </a:r>
            <a:r>
              <a:rPr lang="pl-PL" sz="1050" b="1" dirty="0" err="1"/>
              <a:t>wdrożoyć</a:t>
            </a:r>
            <a:r>
              <a:rPr lang="pl-PL" sz="1050" b="1" dirty="0"/>
              <a:t> </a:t>
            </a:r>
            <a:r>
              <a:rPr lang="pl-PL" sz="1050" dirty="0"/>
              <a:t>te </a:t>
            </a:r>
            <a:r>
              <a:rPr lang="en-GB" sz="1050" dirty="0" err="1"/>
              <a:t>narzędzi</a:t>
            </a:r>
            <a:r>
              <a:rPr lang="pl-PL" sz="1050" dirty="0"/>
              <a:t>a</a:t>
            </a:r>
            <a:r>
              <a:rPr lang="en-GB" sz="1050" dirty="0"/>
              <a:t> do </a:t>
            </a:r>
            <a:r>
              <a:rPr lang="en-GB" sz="1050" dirty="0" err="1"/>
              <a:t>swoich</a:t>
            </a:r>
            <a:r>
              <a:rPr lang="en-GB" sz="1050" dirty="0"/>
              <a:t> </a:t>
            </a:r>
            <a:r>
              <a:rPr lang="en-GB" sz="1050" dirty="0" err="1"/>
              <a:t>procesów</a:t>
            </a:r>
            <a:r>
              <a:rPr lang="en-GB" sz="1050" dirty="0"/>
              <a:t>?</a:t>
            </a:r>
          </a:p>
          <a:p>
            <a:pPr algn="l" rtl="0"/>
            <a:endParaRPr lang="en-GB" sz="1050" dirty="0"/>
          </a:p>
          <a:p>
            <a:pPr algn="l" rtl="0"/>
            <a:r>
              <a:rPr lang="de-DE" sz="14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Krok</a:t>
            </a:r>
            <a:r>
              <a:rPr lang="pl-PL" sz="14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de-DE" sz="14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5: </a:t>
            </a:r>
            <a:r>
              <a:rPr lang="de-DE" sz="14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Kwestionariusz</a:t>
            </a:r>
            <a:r>
              <a:rPr lang="pl-PL" sz="14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oceny</a:t>
            </a:r>
            <a:endParaRPr lang="de-DE" sz="1050" b="1" dirty="0"/>
          </a:p>
          <a:p>
            <a:pPr algn="l" rtl="0"/>
            <a:r>
              <a:rPr lang="en-GB" sz="1050" dirty="0">
                <a:latin typeface="Calibri"/>
                <a:ea typeface="Open Sans"/>
                <a:cs typeface="Calibri"/>
              </a:rPr>
              <a:t>Po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ukończeniu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modułu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odpowiesz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na</a:t>
            </a:r>
            <a:r>
              <a:rPr lang="pl-PL" sz="1050" dirty="0">
                <a:latin typeface="Calibri"/>
                <a:ea typeface="Open Sans"/>
                <a:cs typeface="Calibri"/>
              </a:rPr>
              <a:t> </a:t>
            </a:r>
            <a:r>
              <a:rPr lang="en-US" sz="1050" b="1" dirty="0" err="1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krótk</a:t>
            </a:r>
            <a:r>
              <a:rPr lang="pl-PL" sz="1050" b="1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en-US" sz="1050" b="1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</a:t>
            </a:r>
            <a:r>
              <a:rPr lang="pl-PL" sz="1050" b="1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ę </a:t>
            </a:r>
            <a:r>
              <a:rPr lang="en-US" sz="1050" b="1" dirty="0" err="1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ilościow</a:t>
            </a:r>
            <a:r>
              <a:rPr lang="pl-PL" sz="1050" b="1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ą, </a:t>
            </a:r>
            <a:r>
              <a:rPr lang="pl-PL" sz="1050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ocenić czego się </a:t>
            </a:r>
            <a:r>
              <a:rPr lang="pl-PL" sz="1050" b="1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nauczyłeś </a:t>
            </a:r>
            <a:r>
              <a:rPr lang="pl-PL" sz="1050" dirty="0">
                <a:solidFill>
                  <a:srgbClr val="0B14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temat cyfryzacji zarządzania innowacjami i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zrównoważon</a:t>
            </a:r>
            <a:r>
              <a:rPr lang="pl-PL" sz="1050" dirty="0">
                <a:latin typeface="Calibri"/>
                <a:ea typeface="Open Sans"/>
                <a:cs typeface="Calibri"/>
              </a:rPr>
              <a:t>ego</a:t>
            </a:r>
            <a:r>
              <a:rPr lang="en-GB" sz="1050" dirty="0">
                <a:latin typeface="Calibri"/>
                <a:ea typeface="Open Sans"/>
                <a:cs typeface="Calibri"/>
              </a:rPr>
              <a:t> </a:t>
            </a:r>
            <a:r>
              <a:rPr lang="en-GB" sz="1050" dirty="0" err="1">
                <a:latin typeface="Calibri"/>
                <a:ea typeface="Open Sans"/>
                <a:cs typeface="Calibri"/>
              </a:rPr>
              <a:t>rozwoju</a:t>
            </a:r>
            <a:r>
              <a:rPr lang="en-GB" sz="1050" dirty="0">
                <a:latin typeface="Calibri"/>
                <a:ea typeface="Open Sans"/>
                <a:cs typeface="Calibri"/>
              </a:rPr>
              <a:t>.</a:t>
            </a:r>
          </a:p>
          <a:p>
            <a:pPr marL="177800" indent="-177800" algn="l" rtl="0">
              <a:buFont typeface="Wingdings" pitchFamily="2" charset="2"/>
              <a:buChar char="q"/>
            </a:pPr>
            <a:r>
              <a:rPr lang="pl-PL" sz="1050" b="1" dirty="0">
                <a:latin typeface="+mn-lt"/>
                <a:ea typeface="Open Sans"/>
                <a:cs typeface="Calibri"/>
              </a:rPr>
              <a:t>Otwórz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formularz</a:t>
            </a:r>
            <a:r>
              <a:rPr lang="en-GB" sz="1050" dirty="0">
                <a:latin typeface="+mn-lt"/>
                <a:ea typeface="Open Sans"/>
                <a:cs typeface="Calibri"/>
              </a:rPr>
              <a:t> online (link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udostępniony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przez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nauczyciela</a:t>
            </a:r>
            <a:r>
              <a:rPr lang="en-GB" sz="1050" dirty="0">
                <a:latin typeface="+mn-lt"/>
                <a:ea typeface="Open Sans"/>
                <a:cs typeface="Calibri"/>
              </a:rPr>
              <a:t>).</a:t>
            </a:r>
          </a:p>
          <a:p>
            <a:pPr marL="177800" indent="-177800" algn="l" rtl="0">
              <a:buFont typeface="Wingdings" pitchFamily="2" charset="2"/>
              <a:buChar char="q"/>
            </a:pPr>
            <a:r>
              <a:rPr lang="pl-PL" sz="1050" b="1" dirty="0">
                <a:latin typeface="+mn-lt"/>
                <a:ea typeface="Open Sans"/>
                <a:cs typeface="Calibri"/>
              </a:rPr>
              <a:t>Udziel </a:t>
            </a:r>
            <a:r>
              <a:rPr lang="pl-PL" sz="1050" dirty="0">
                <a:latin typeface="+mn-lt"/>
                <a:ea typeface="Open Sans"/>
                <a:cs typeface="Calibri"/>
              </a:rPr>
              <a:t>odpowiedzi</a:t>
            </a:r>
            <a:r>
              <a:rPr lang="en-GB" sz="1050" dirty="0">
                <a:latin typeface="+mn-lt"/>
                <a:ea typeface="Open Sans"/>
                <a:cs typeface="Calibri"/>
              </a:rPr>
              <a:t>.</a:t>
            </a:r>
          </a:p>
          <a:p>
            <a:pPr marL="177800" indent="-177800" algn="l" rtl="0">
              <a:buFont typeface="Wingdings" pitchFamily="2" charset="2"/>
              <a:buChar char="q"/>
            </a:pPr>
            <a:r>
              <a:rPr lang="pl-PL" sz="1050" b="1" dirty="0">
                <a:latin typeface="+mn-lt"/>
                <a:ea typeface="Open Sans"/>
                <a:cs typeface="Calibri"/>
              </a:rPr>
              <a:t>Wypełnij kwestionariusz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przed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upływem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terminu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określonego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przez</a:t>
            </a:r>
            <a:r>
              <a:rPr lang="en-GB" sz="1050" dirty="0">
                <a:latin typeface="+mn-lt"/>
                <a:ea typeface="Open Sans"/>
                <a:cs typeface="Calibri"/>
              </a:rPr>
              <a:t> </a:t>
            </a:r>
            <a:r>
              <a:rPr lang="en-GB" sz="1050" dirty="0" err="1">
                <a:latin typeface="+mn-lt"/>
                <a:ea typeface="Open Sans"/>
                <a:cs typeface="Calibri"/>
              </a:rPr>
              <a:t>nauczyciela</a:t>
            </a:r>
            <a:r>
              <a:rPr lang="en-GB" sz="1050" dirty="0">
                <a:latin typeface="+mn-lt"/>
                <a:ea typeface="Open Sans"/>
                <a:cs typeface="Calibri"/>
              </a:rPr>
              <a:t>.</a:t>
            </a:r>
          </a:p>
          <a:p>
            <a:pPr algn="l" rtl="0"/>
            <a:endParaRPr lang="en-GB" sz="105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D2EDA9-D8D8-D5B6-787B-F3A9234E0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95" y="4107548"/>
            <a:ext cx="2796150" cy="3233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770F8A-3818-3117-9A90-773C3A1D0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459" y="4107548"/>
            <a:ext cx="1357404" cy="32333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432033-5E1B-51AA-156D-6D1D81CC7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377" y="4107548"/>
            <a:ext cx="1395185" cy="32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8BE4A-1222-62A3-5BBA-6700B8700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n-GB" sz="8000" dirty="0"/>
              <a:t>TYDZIEŃ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C92F3-3C6D-200E-07F8-ED045D2C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2</a:t>
            </a:fld>
            <a:endParaRPr lang="fr-CA"/>
          </a:p>
        </p:txBody>
      </p:sp>
      <p:pic>
        <p:nvPicPr>
          <p:cNvPr id="5" name="Picture Placeholder 20">
            <a:extLst>
              <a:ext uri="{FF2B5EF4-FFF2-40B4-BE49-F238E27FC236}">
                <a16:creationId xmlns:a16="http://schemas.microsoft.com/office/drawing/2014/main" id="{4A361129-3B53-46BC-C533-B82A6F352E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8022"/>
          <a:stretch>
            <a:fillRect/>
          </a:stretch>
        </p:blipFill>
        <p:spPr>
          <a:xfrm>
            <a:off x="0" y="4461163"/>
            <a:ext cx="5514109" cy="4369327"/>
          </a:xfrm>
        </p:spPr>
      </p:pic>
    </p:spTree>
    <p:extLst>
      <p:ext uri="{BB962C8B-B14F-4D97-AF65-F5344CB8AC3E}">
        <p14:creationId xmlns:p14="http://schemas.microsoft.com/office/powerpoint/2010/main" val="298589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B732263-A37B-E960-3B74-F1309890B685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97281" y="1703167"/>
            <a:ext cx="6076734" cy="8683846"/>
          </a:xfrm>
        </p:spPr>
        <p:txBody>
          <a:bodyPr lIns="91440" tIns="45720" rIns="91440" bIns="45720" numCol="1" spcCol="288000" anchor="t">
            <a:noAutofit/>
          </a:bodyPr>
          <a:lstStyle/>
          <a:p>
            <a:pPr algn="l" rtl="0"/>
            <a:r>
              <a:rPr lang="en-GB" sz="1600" b="1">
                <a:solidFill>
                  <a:srgbClr val="8652A1"/>
                </a:solidFill>
              </a:rPr>
              <a:t>Krok 1: Identyfikacja problemów i innowacji firmy</a:t>
            </a:r>
          </a:p>
          <a:p>
            <a:pPr algn="l" rtl="0"/>
            <a:endParaRPr lang="en-GB"/>
          </a:p>
          <a:p>
            <a:pPr algn="l" rtl="0"/>
            <a:r>
              <a:rPr lang="en-GB"/>
              <a:t>Przed wyborem narzędzi cyfrowych kluczowe jest zrozumienie wyzwań i potrzeb innowacyjnych firmy. Wybierz dowolną firmę do analizy – dla inspiracji i różnorodnych przykładów z różnych krajów i branż sprawdź</a:t>
            </a:r>
            <a:r>
              <a:rPr lang="en-GB" b="1"/>
              <a:t> </a:t>
            </a:r>
            <a:r>
              <a:rPr lang="en-GB" b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Kompendium dobrych praktyk EARTH</a:t>
            </a:r>
            <a:r>
              <a:rPr lang="en-GB"/>
              <a:t>.</a:t>
            </a:r>
            <a:endParaRPr lang="en-GB">
              <a:highlight>
                <a:srgbClr val="FFFF00"/>
              </a:highlight>
            </a:endParaRPr>
          </a:p>
          <a:p>
            <a:pPr algn="l" rtl="0"/>
            <a:endParaRPr lang="en-GB"/>
          </a:p>
          <a:p>
            <a:pPr algn="l" rtl="0"/>
            <a:r>
              <a:rPr lang="en-GB" b="1"/>
              <a:t>Jak identyfikować problemy i potrzeby innowacyjne</a:t>
            </a:r>
          </a:p>
          <a:p>
            <a:pPr algn="l" rtl="0"/>
            <a:r>
              <a:rPr lang="en-GB"/>
              <a:t>Aby przeanalizować sytuację firmy, skorzystaj z poniższej listy kontrolnej:</a:t>
            </a:r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endParaRPr lang="en-GB"/>
          </a:p>
          <a:p>
            <a:pPr algn="l" rtl="0"/>
            <a:r>
              <a:rPr lang="en-GB" b="1">
                <a:latin typeface="Calibri"/>
                <a:ea typeface="Open Sans"/>
                <a:cs typeface="Calibri"/>
              </a:rPr>
              <a:t>Przykład:</a:t>
            </a:r>
            <a:r>
              <a:rPr lang="en-GB">
                <a:latin typeface="Calibri"/>
                <a:ea typeface="Open Sans"/>
                <a:cs typeface="Calibri"/>
              </a:rPr>
              <a:t>Pewna firma logistyczna zmaga się z opóźnieniami w dostawach i bada możliwości optymalizacji tras z wykorzystaniem sztucznej inteligencji. Tymczasem</a:t>
            </a:r>
            <a:r>
              <a:rPr lang="en-GB"/>
              <a:t>inny dostawca usług logistycznych zmaga się z przeciążeniem magazynów i rozważa wdrożenie zautomatyzowanego systemu zarządzania zapasami w celu zwiększenia efektywności magazynowania i realizacji zamówień.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748B6-4D1C-BFA7-A525-6A1A868A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3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F1F08D9-9CD0-5097-B7D8-BFA6D242ACCB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A7ADF3F-E517-5EF9-23A8-AE0AF6E7D20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>
                <a:latin typeface="Calibri"/>
                <a:ea typeface="Open Sans"/>
                <a:cs typeface="Calibri"/>
              </a:rPr>
              <a:t>CYFRYZACJA W ZARZĄDZANIU INNOWACJAMI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7E6CFA3-CE78-73C4-39C7-D15B0A3E3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10780"/>
              </p:ext>
            </p:extLst>
          </p:nvPr>
        </p:nvGraphicFramePr>
        <p:xfrm>
          <a:off x="785660" y="3238342"/>
          <a:ext cx="5988356" cy="71625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78040">
                  <a:extLst>
                    <a:ext uri="{9D8B030D-6E8A-4147-A177-3AD203B41FA5}">
                      <a16:colId xmlns:a16="http://schemas.microsoft.com/office/drawing/2014/main" val="2167402619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436939120"/>
                    </a:ext>
                  </a:extLst>
                </a:gridCol>
                <a:gridCol w="3345016">
                  <a:extLst>
                    <a:ext uri="{9D8B030D-6E8A-4147-A177-3AD203B41FA5}">
                      <a16:colId xmlns:a16="http://schemas.microsoft.com/office/drawing/2014/main" val="2490921533"/>
                    </a:ext>
                  </a:extLst>
                </a:gridCol>
              </a:tblGrid>
              <a:tr h="756681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Aspekt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Pytania pomocnicze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/>
                        <a:t>Twoja wybrana firma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75392"/>
                  </a:ext>
                </a:extLst>
              </a:tr>
              <a:tr h="1212762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Cel i przeznaczenie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i="1"/>
                        <a:t>Jaka jest misja i główne cele firmy?</a:t>
                      </a:r>
                    </a:p>
                    <a:p>
                      <a:pPr algn="l" rtl="0"/>
                      <a:r>
                        <a:rPr lang="en-GB" sz="1100" i="1"/>
                        <a:t>Jakie są jej główne produkty/usługi?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1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93776"/>
                  </a:ext>
                </a:extLst>
              </a:tr>
              <a:tr h="1896884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Wyzwania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i="1"/>
                        <a:t>Jakie są największe wyzwania operacyjne i strategiczne firmy? (np. efektywność, zaangażowanie klientów, zrównoważony rozwój, redukcja kosztów)</a:t>
                      </a:r>
                    </a:p>
                    <a:p>
                      <a:pPr algn="l" rtl="0"/>
                      <a:r>
                        <a:rPr lang="en-GB" sz="1100" i="1"/>
                        <a:t>Z jakimi konkretnymi wyzwaniami regionalnymi mierzy się Twoja firma?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1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29025"/>
                  </a:ext>
                </a:extLst>
              </a:tr>
              <a:tr h="1212762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Istniejące innowacje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i="1" dirty="0" err="1"/>
                        <a:t>Czy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firma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wprowadziła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jakieś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innowacyjne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rozwiązania</a:t>
                      </a:r>
                      <a:r>
                        <a:rPr lang="en-GB" sz="1100" i="1" dirty="0"/>
                        <a:t>?</a:t>
                      </a:r>
                    </a:p>
                    <a:p>
                      <a:pPr algn="l" rtl="0"/>
                      <a:r>
                        <a:rPr lang="en-GB" sz="1100" i="1" dirty="0"/>
                        <a:t>Jak </a:t>
                      </a:r>
                      <a:r>
                        <a:rPr lang="en-GB" sz="1100" i="1" dirty="0" err="1"/>
                        <a:t>wielki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odnieśli</a:t>
                      </a:r>
                      <a:r>
                        <a:rPr lang="en-GB" sz="1100" i="1" dirty="0"/>
                        <a:t> </a:t>
                      </a:r>
                      <a:r>
                        <a:rPr lang="en-GB" sz="1100" i="1" dirty="0" err="1"/>
                        <a:t>sukces</a:t>
                      </a:r>
                      <a:r>
                        <a:rPr lang="en-GB" sz="1100" i="1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1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363202"/>
                  </a:ext>
                </a:extLst>
              </a:tr>
              <a:tr h="1212762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Etapy zarządzania innowacjami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i="1"/>
                        <a:t>Na jakim etapie jest firma? (np. generowanie pomysłów, rozwój, wdrażanie, itd.)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1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42162"/>
                  </a:ext>
                </a:extLst>
              </a:tr>
              <a:tr h="870701">
                <a:tc>
                  <a:txBody>
                    <a:bodyPr/>
                    <a:lstStyle/>
                    <a:p>
                      <a:pPr algn="l" rtl="0"/>
                      <a:r>
                        <a:rPr lang="en-GB" sz="1100" b="1"/>
                        <a:t>Trendy branżowe</a:t>
                      </a:r>
                      <a:endParaRPr lang="en-GB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100" i="1"/>
                        <a:t>Jakie trendy zewnętrzne wpływają na innowacyjność w tej branży?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33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4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F968-54D0-01FE-08AE-5D856CBAE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96433B9-FF39-279C-D130-D4E47A20D5D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438201" y="1717048"/>
            <a:ext cx="6076734" cy="8683846"/>
          </a:xfrm>
        </p:spPr>
        <p:txBody>
          <a:bodyPr lIns="91440" tIns="45720" rIns="91440" bIns="45720" numCol="1" spcCol="288000" anchor="t">
            <a:noAutofit/>
          </a:bodyPr>
          <a:lstStyle/>
          <a:p>
            <a:pPr algn="l" rtl="0"/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Krok 2: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Identyfikacja</a:t>
            </a:r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i</a:t>
            </a:r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wybór</a:t>
            </a:r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odpowiednich</a:t>
            </a:r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narzędzi</a:t>
            </a:r>
            <a:r>
              <a:rPr lang="en-GB" sz="1600" b="1" dirty="0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GB" sz="1600" b="1" dirty="0" err="1">
                <a:solidFill>
                  <a:srgbClr val="8652A1"/>
                </a:solidFill>
                <a:latin typeface="Calibri"/>
                <a:ea typeface="Open Sans"/>
                <a:cs typeface="Calibri"/>
              </a:rPr>
              <a:t>cyfrowych</a:t>
            </a:r>
            <a:endParaRPr lang="en-GB" sz="1600" b="1" dirty="0">
              <a:solidFill>
                <a:srgbClr val="8652A1"/>
              </a:solidFill>
              <a:latin typeface="Calibri"/>
              <a:ea typeface="Open Sans"/>
              <a:cs typeface="Calibri"/>
            </a:endParaRPr>
          </a:p>
          <a:p>
            <a:pPr algn="l" rtl="0"/>
            <a:endParaRPr lang="en-GB" dirty="0"/>
          </a:p>
          <a:p>
            <a:pPr algn="l" rtl="0"/>
            <a:r>
              <a:rPr lang="en-GB" dirty="0" err="1"/>
              <a:t>Gdy</a:t>
            </a:r>
            <a:r>
              <a:rPr lang="en-GB" dirty="0"/>
              <a:t> </a:t>
            </a:r>
            <a:r>
              <a:rPr lang="en-GB" dirty="0" err="1"/>
              <a:t>już</a:t>
            </a:r>
            <a:r>
              <a:rPr lang="en-GB" dirty="0"/>
              <a:t> </a:t>
            </a:r>
            <a:r>
              <a:rPr lang="en-GB" dirty="0" err="1"/>
              <a:t>poznasz</a:t>
            </a:r>
            <a:r>
              <a:rPr lang="en-GB" dirty="0"/>
              <a:t> </a:t>
            </a:r>
            <a:r>
              <a:rPr lang="en-GB" dirty="0" err="1"/>
              <a:t>potrzeby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, </a:t>
            </a:r>
            <a:r>
              <a:rPr lang="en-GB" dirty="0" err="1"/>
              <a:t>warto</a:t>
            </a:r>
            <a:r>
              <a:rPr lang="en-GB" dirty="0"/>
              <a:t> </a:t>
            </a:r>
            <a:r>
              <a:rPr lang="en-GB" dirty="0" err="1"/>
              <a:t>rozważyć</a:t>
            </a:r>
            <a:r>
              <a:rPr lang="en-GB" dirty="0"/>
              <a:t> </a:t>
            </a:r>
            <a:r>
              <a:rPr lang="en-GB" dirty="0" err="1"/>
              <a:t>narzędzia</a:t>
            </a:r>
            <a:r>
              <a:rPr lang="en-GB" dirty="0"/>
              <a:t> </a:t>
            </a:r>
            <a:r>
              <a:rPr lang="en-GB" dirty="0" err="1"/>
              <a:t>cyfrowe</a:t>
            </a:r>
            <a:r>
              <a:rPr lang="en-GB" dirty="0"/>
              <a:t>, </a:t>
            </a:r>
            <a:r>
              <a:rPr lang="en-GB" dirty="0" err="1"/>
              <a:t>które</a:t>
            </a:r>
            <a:r>
              <a:rPr lang="en-GB" dirty="0"/>
              <a:t> </a:t>
            </a:r>
            <a:r>
              <a:rPr lang="en-GB" dirty="0" err="1"/>
              <a:t>mogą</a:t>
            </a:r>
            <a:r>
              <a:rPr lang="en-GB" dirty="0"/>
              <a:t> </a:t>
            </a:r>
            <a:r>
              <a:rPr lang="en-GB" dirty="0" err="1"/>
              <a:t>wesprzeć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zarządzania</a:t>
            </a:r>
            <a:r>
              <a:rPr lang="en-GB" dirty="0"/>
              <a:t> </a:t>
            </a:r>
            <a:r>
              <a:rPr lang="en-GB" dirty="0" err="1"/>
              <a:t>innowacjami</a:t>
            </a:r>
            <a:r>
              <a:rPr lang="en-GB" dirty="0"/>
              <a:t>, </a:t>
            </a:r>
            <a:r>
              <a:rPr lang="en-GB" dirty="0" err="1"/>
              <a:t>takie</a:t>
            </a:r>
            <a:r>
              <a:rPr lang="en-GB" dirty="0"/>
              <a:t> jak </a:t>
            </a:r>
            <a:r>
              <a:rPr lang="en-GB" dirty="0" err="1"/>
              <a:t>narzędzia</a:t>
            </a:r>
            <a:r>
              <a:rPr lang="en-GB" dirty="0"/>
              <a:t> do </a:t>
            </a:r>
            <a:r>
              <a:rPr lang="en-GB" dirty="0" err="1"/>
              <a:t>generowania</a:t>
            </a:r>
            <a:r>
              <a:rPr lang="en-GB" dirty="0"/>
              <a:t> </a:t>
            </a:r>
            <a:r>
              <a:rPr lang="en-GB" dirty="0" err="1"/>
              <a:t>pomysłów</a:t>
            </a:r>
            <a:r>
              <a:rPr lang="en-GB" dirty="0"/>
              <a:t>, ich </a:t>
            </a:r>
            <a:r>
              <a:rPr lang="en-GB" dirty="0" err="1"/>
              <a:t>rozwoju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wdrażania</a:t>
            </a:r>
            <a:r>
              <a:rPr lang="en-GB" dirty="0"/>
              <a:t>.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r>
              <a:rPr lang="en-GB" b="1" dirty="0" err="1">
                <a:latin typeface="Calibri"/>
                <a:ea typeface="Open Sans"/>
                <a:cs typeface="Calibri"/>
              </a:rPr>
              <a:t>Zasoby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ułatwiające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znalezienie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narzędzi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cyfrowych</a:t>
            </a:r>
            <a:r>
              <a:rPr lang="en-GB" b="1" dirty="0">
                <a:latin typeface="Calibri"/>
                <a:ea typeface="Open Sans"/>
                <a:cs typeface="Calibri"/>
              </a:rPr>
              <a:t>:</a:t>
            </a:r>
          </a:p>
          <a:p>
            <a:pPr algn="l" rtl="0"/>
            <a:r>
              <a:rPr lang="en-GB" dirty="0"/>
              <a:t>Aby </a:t>
            </a:r>
            <a:r>
              <a:rPr lang="en-GB" dirty="0" err="1"/>
              <a:t>wesprzeć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innowacji</a:t>
            </a:r>
            <a:r>
              <a:rPr lang="en-GB" dirty="0"/>
              <a:t> – od </a:t>
            </a:r>
            <a:r>
              <a:rPr lang="en-GB" dirty="0" err="1"/>
              <a:t>generowania</a:t>
            </a:r>
            <a:r>
              <a:rPr lang="en-GB" dirty="0"/>
              <a:t> </a:t>
            </a:r>
            <a:r>
              <a:rPr lang="en-GB" dirty="0" err="1"/>
              <a:t>pomysłów</a:t>
            </a:r>
            <a:r>
              <a:rPr lang="en-GB" dirty="0"/>
              <a:t> do </a:t>
            </a:r>
            <a:r>
              <a:rPr lang="en-GB" dirty="0" err="1"/>
              <a:t>wdrożenia</a:t>
            </a:r>
            <a:r>
              <a:rPr lang="en-GB" dirty="0"/>
              <a:t> – </a:t>
            </a:r>
            <a:r>
              <a:rPr lang="en-GB" dirty="0" err="1"/>
              <a:t>rozważ</a:t>
            </a:r>
            <a:r>
              <a:rPr lang="en-GB" dirty="0"/>
              <a:t> </a:t>
            </a:r>
            <a:r>
              <a:rPr lang="en-GB" dirty="0" err="1"/>
              <a:t>narzędzia</a:t>
            </a:r>
            <a:r>
              <a:rPr lang="en-GB" dirty="0"/>
              <a:t>, </a:t>
            </a:r>
            <a:r>
              <a:rPr lang="en-GB" dirty="0" err="1"/>
              <a:t>które</a:t>
            </a:r>
            <a:r>
              <a:rPr lang="en-GB" dirty="0"/>
              <a:t> </a:t>
            </a:r>
            <a:r>
              <a:rPr lang="en-GB" dirty="0" err="1"/>
              <a:t>pomogą</a:t>
            </a:r>
            <a:r>
              <a:rPr lang="en-GB" dirty="0"/>
              <a:t> </a:t>
            </a:r>
            <a:r>
              <a:rPr lang="en-GB" dirty="0" err="1"/>
              <a:t>zarządzać</a:t>
            </a:r>
            <a:r>
              <a:rPr lang="en-GB" dirty="0"/>
              <a:t>, </a:t>
            </a:r>
            <a:r>
              <a:rPr lang="en-GB" dirty="0" err="1"/>
              <a:t>strukturyzować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przyspieszać</a:t>
            </a:r>
            <a:r>
              <a:rPr lang="en-GB" dirty="0"/>
              <a:t> </a:t>
            </a:r>
            <a:r>
              <a:rPr lang="en-GB" dirty="0" err="1"/>
              <a:t>działania</a:t>
            </a:r>
            <a:r>
              <a:rPr lang="en-GB" dirty="0"/>
              <a:t> </a:t>
            </a:r>
            <a:r>
              <a:rPr lang="en-GB" dirty="0" err="1"/>
              <a:t>innowacyjne</a:t>
            </a:r>
            <a:r>
              <a:rPr lang="en-GB" dirty="0"/>
              <a:t>. </a:t>
            </a:r>
            <a:r>
              <a:rPr lang="en-GB" dirty="0" err="1"/>
              <a:t>Mogą</a:t>
            </a:r>
            <a:r>
              <a:rPr lang="en-GB" dirty="0"/>
              <a:t> to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między</a:t>
            </a:r>
            <a:r>
              <a:rPr lang="en-GB" dirty="0"/>
              <a:t> </a:t>
            </a:r>
            <a:r>
              <a:rPr lang="en-GB" dirty="0" err="1"/>
              <a:t>innymi</a:t>
            </a:r>
            <a:r>
              <a:rPr lang="en-GB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Narzędzia</a:t>
            </a:r>
            <a:r>
              <a:rPr lang="en-GB" b="1" dirty="0"/>
              <a:t> </a:t>
            </a:r>
            <a:r>
              <a:rPr lang="en-GB" b="1" dirty="0" err="1"/>
              <a:t>analityczne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prognostyczne</a:t>
            </a:r>
            <a:r>
              <a:rPr lang="pl-PL" b="1" dirty="0"/>
              <a:t> </a:t>
            </a:r>
            <a:r>
              <a:rPr lang="en-GB" dirty="0"/>
              <a:t>(np.</a:t>
            </a:r>
            <a:r>
              <a:rPr lang="pl-PL" dirty="0"/>
              <a:t> </a:t>
            </a:r>
            <a:r>
              <a:rPr lang="en-GB" b="1" dirty="0"/>
              <a:t>Statista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/>
              <a:t>Power BI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/>
              <a:t>Crunchbase</a:t>
            </a:r>
            <a:r>
              <a:rPr lang="en-GB" dirty="0"/>
              <a:t>): </a:t>
            </a:r>
            <a:r>
              <a:rPr lang="en-GB" dirty="0" err="1"/>
              <a:t>Identyfikuj</a:t>
            </a:r>
            <a:r>
              <a:rPr lang="en-GB" dirty="0"/>
              <a:t> trendy, </a:t>
            </a:r>
            <a:r>
              <a:rPr lang="en-GB" dirty="0" err="1"/>
              <a:t>oceniaj</a:t>
            </a:r>
            <a:r>
              <a:rPr lang="en-GB" dirty="0"/>
              <a:t> </a:t>
            </a:r>
            <a:r>
              <a:rPr lang="en-GB" dirty="0" err="1"/>
              <a:t>potencjał</a:t>
            </a:r>
            <a:r>
              <a:rPr lang="en-GB" dirty="0"/>
              <a:t> </a:t>
            </a:r>
            <a:r>
              <a:rPr lang="en-GB" dirty="0" err="1"/>
              <a:t>rynku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wspieraj</a:t>
            </a:r>
            <a:r>
              <a:rPr lang="en-GB" dirty="0"/>
              <a:t> </a:t>
            </a:r>
            <a:r>
              <a:rPr lang="en-GB" dirty="0" err="1"/>
              <a:t>decyzje</a:t>
            </a:r>
            <a:r>
              <a:rPr lang="en-GB" dirty="0"/>
              <a:t> </a:t>
            </a:r>
            <a:r>
              <a:rPr lang="en-GB" dirty="0" err="1"/>
              <a:t>oparte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dowodach</a:t>
            </a:r>
            <a:r>
              <a:rPr lang="en-GB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/>
              <a:t>Platformy </a:t>
            </a:r>
            <a:r>
              <a:rPr lang="en-GB" b="1" dirty="0" err="1"/>
              <a:t>zarządzania</a:t>
            </a:r>
            <a:r>
              <a:rPr lang="en-GB" b="1" dirty="0"/>
              <a:t> </a:t>
            </a:r>
            <a:r>
              <a:rPr lang="en-GB" b="1" dirty="0" err="1"/>
              <a:t>pomysłami</a:t>
            </a:r>
            <a:r>
              <a:rPr lang="pl-PL" b="1" dirty="0"/>
              <a:t> </a:t>
            </a:r>
            <a:r>
              <a:rPr lang="en-GB" dirty="0"/>
              <a:t>(np</a:t>
            </a:r>
            <a:r>
              <a:rPr lang="pl-PL" dirty="0"/>
              <a:t>. </a:t>
            </a:r>
            <a:r>
              <a:rPr lang="pl-PL" b="1" dirty="0" err="1"/>
              <a:t>Brightidea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 err="1"/>
              <a:t>Qmarkets</a:t>
            </a:r>
            <a:r>
              <a:rPr lang="en-GB" dirty="0"/>
              <a:t>): </a:t>
            </a:r>
            <a:r>
              <a:rPr lang="en-GB" dirty="0" err="1"/>
              <a:t>Zbieraj</a:t>
            </a:r>
            <a:r>
              <a:rPr lang="en-GB" dirty="0"/>
              <a:t>, </a:t>
            </a:r>
            <a:r>
              <a:rPr lang="en-GB" dirty="0" err="1"/>
              <a:t>oceniaj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ustalaj</a:t>
            </a:r>
            <a:r>
              <a:rPr lang="en-GB" dirty="0"/>
              <a:t> </a:t>
            </a:r>
            <a:r>
              <a:rPr lang="en-GB" dirty="0" err="1"/>
              <a:t>priorytety</a:t>
            </a:r>
            <a:r>
              <a:rPr lang="en-GB" dirty="0"/>
              <a:t> </a:t>
            </a:r>
            <a:r>
              <a:rPr lang="en-GB" dirty="0" err="1"/>
              <a:t>pomysłów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innowacje</a:t>
            </a:r>
            <a:r>
              <a:rPr lang="en-GB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Narzędzia</a:t>
            </a:r>
            <a:r>
              <a:rPr lang="en-GB" b="1" dirty="0"/>
              <a:t> do </a:t>
            </a:r>
            <a:r>
              <a:rPr lang="en-GB" b="1" dirty="0" err="1"/>
              <a:t>współpracy</a:t>
            </a:r>
            <a:r>
              <a:rPr lang="pl-PL" b="1" dirty="0"/>
              <a:t> </a:t>
            </a:r>
            <a:r>
              <a:rPr lang="en-GB" dirty="0"/>
              <a:t>(np</a:t>
            </a:r>
            <a:r>
              <a:rPr lang="pl-PL" dirty="0"/>
              <a:t>. </a:t>
            </a:r>
            <a:r>
              <a:rPr lang="en-GB" b="1" dirty="0"/>
              <a:t>Miro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 err="1"/>
              <a:t>Lucidspark</a:t>
            </a:r>
            <a:r>
              <a:rPr lang="pl-PL" b="1" dirty="0"/>
              <a:t> 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/>
              <a:t>Microsoft</a:t>
            </a:r>
            <a:r>
              <a:rPr lang="pl-PL" b="1" dirty="0"/>
              <a:t> </a:t>
            </a:r>
            <a:r>
              <a:rPr lang="pl-PL" b="1" dirty="0" err="1"/>
              <a:t>Teams</a:t>
            </a:r>
            <a:r>
              <a:rPr lang="en-GB" dirty="0"/>
              <a:t>): </a:t>
            </a:r>
            <a:r>
              <a:rPr lang="en-GB" dirty="0" err="1"/>
              <a:t>Wspieranie</a:t>
            </a:r>
            <a:r>
              <a:rPr lang="en-GB" dirty="0"/>
              <a:t> </a:t>
            </a:r>
            <a:r>
              <a:rPr lang="en-GB" dirty="0" err="1"/>
              <a:t>burzy</a:t>
            </a:r>
            <a:r>
              <a:rPr lang="en-GB" dirty="0"/>
              <a:t> </a:t>
            </a:r>
            <a:r>
              <a:rPr lang="en-GB" dirty="0" err="1"/>
              <a:t>mózgów</a:t>
            </a:r>
            <a:r>
              <a:rPr lang="en-GB" dirty="0"/>
              <a:t>, </a:t>
            </a:r>
            <a:r>
              <a:rPr lang="en-GB" dirty="0" err="1"/>
              <a:t>wizualizacji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wymiany</a:t>
            </a:r>
            <a:r>
              <a:rPr lang="en-GB" dirty="0"/>
              <a:t> </a:t>
            </a:r>
            <a:r>
              <a:rPr lang="en-GB" dirty="0" err="1"/>
              <a:t>pomysłów</a:t>
            </a:r>
            <a:r>
              <a:rPr lang="en-GB" dirty="0"/>
              <a:t> </a:t>
            </a:r>
            <a:r>
              <a:rPr lang="en-GB" dirty="0" err="1"/>
              <a:t>między</a:t>
            </a:r>
            <a:r>
              <a:rPr lang="en-GB" dirty="0"/>
              <a:t> </a:t>
            </a:r>
            <a:r>
              <a:rPr lang="en-GB" dirty="0" err="1"/>
              <a:t>zespołami</a:t>
            </a:r>
            <a:r>
              <a:rPr lang="en-GB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Narzędzia</a:t>
            </a:r>
            <a:r>
              <a:rPr lang="en-GB" b="1" dirty="0"/>
              <a:t> do </a:t>
            </a:r>
            <a:r>
              <a:rPr lang="en-GB" b="1" dirty="0" err="1"/>
              <a:t>prototypowania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testowania</a:t>
            </a:r>
            <a:r>
              <a:rPr lang="pl-PL" b="1" dirty="0"/>
              <a:t> </a:t>
            </a:r>
            <a:r>
              <a:rPr lang="en-GB" dirty="0"/>
              <a:t>(np</a:t>
            </a:r>
            <a:r>
              <a:rPr lang="pl-PL" dirty="0"/>
              <a:t>. </a:t>
            </a:r>
            <a:r>
              <a:rPr lang="en-GB" b="1" dirty="0"/>
              <a:t>Figma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/>
              <a:t>Marvel</a:t>
            </a:r>
            <a:r>
              <a:rPr lang="pl-PL" b="1" dirty="0" err="1"/>
              <a:t>App</a:t>
            </a:r>
            <a:r>
              <a:rPr lang="en-GB" dirty="0"/>
              <a:t>): </a:t>
            </a:r>
            <a:r>
              <a:rPr lang="en-GB" dirty="0" err="1"/>
              <a:t>Twórz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testuj</a:t>
            </a:r>
            <a:r>
              <a:rPr lang="en-GB" dirty="0"/>
              <a:t> </a:t>
            </a:r>
            <a:r>
              <a:rPr lang="en-GB" dirty="0" err="1"/>
              <a:t>koncepcje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wczesnym</a:t>
            </a:r>
            <a:r>
              <a:rPr lang="en-GB" dirty="0"/>
              <a:t> </a:t>
            </a:r>
            <a:r>
              <a:rPr lang="en-GB" dirty="0" err="1"/>
              <a:t>etapie</a:t>
            </a:r>
            <a:r>
              <a:rPr lang="en-GB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Systemy</a:t>
            </a:r>
            <a:r>
              <a:rPr lang="en-GB" b="1" dirty="0"/>
              <a:t> </a:t>
            </a:r>
            <a:r>
              <a:rPr lang="en-GB" b="1" dirty="0" err="1"/>
              <a:t>zarządzania</a:t>
            </a:r>
            <a:r>
              <a:rPr lang="en-GB" b="1" dirty="0"/>
              <a:t> </a:t>
            </a:r>
            <a:r>
              <a:rPr lang="en-GB" b="1" dirty="0" err="1"/>
              <a:t>projektami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procesami</a:t>
            </a:r>
            <a:r>
              <a:rPr lang="en-GB" b="1" dirty="0"/>
              <a:t> </a:t>
            </a:r>
            <a:r>
              <a:rPr lang="en-GB" b="1" dirty="0" err="1"/>
              <a:t>innowacji</a:t>
            </a:r>
            <a:r>
              <a:rPr lang="pl-PL" b="1" dirty="0"/>
              <a:t> </a:t>
            </a:r>
            <a:r>
              <a:rPr lang="en-GB" dirty="0"/>
              <a:t>(np.</a:t>
            </a:r>
            <a:r>
              <a:rPr lang="pl-PL" dirty="0"/>
              <a:t> </a:t>
            </a:r>
            <a:r>
              <a:rPr lang="en-GB" b="1" dirty="0" err="1"/>
              <a:t>Planbox</a:t>
            </a:r>
            <a:r>
              <a:rPr lang="en-GB" dirty="0"/>
              <a:t>,</a:t>
            </a:r>
            <a:r>
              <a:rPr lang="pl-PL" b="1" dirty="0"/>
              <a:t> </a:t>
            </a:r>
            <a:r>
              <a:rPr lang="pl-PL" b="1" dirty="0" err="1"/>
              <a:t>ClickUp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en-GB" b="1" dirty="0" err="1"/>
              <a:t>InnovationCloud</a:t>
            </a:r>
            <a:r>
              <a:rPr lang="en-GB" dirty="0"/>
              <a:t>): Śledź </a:t>
            </a:r>
            <a:r>
              <a:rPr lang="en-GB" dirty="0" err="1"/>
              <a:t>etapy</a:t>
            </a:r>
            <a:r>
              <a:rPr lang="en-GB" dirty="0"/>
              <a:t> </a:t>
            </a:r>
            <a:r>
              <a:rPr lang="en-GB" dirty="0" err="1"/>
              <a:t>innowacji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wspieraj</a:t>
            </a:r>
            <a:r>
              <a:rPr lang="en-GB" dirty="0"/>
              <a:t> ich </a:t>
            </a:r>
            <a:r>
              <a:rPr lang="en-GB" dirty="0" err="1"/>
              <a:t>realizację</a:t>
            </a:r>
            <a:r>
              <a:rPr lang="en-GB" dirty="0"/>
              <a:t>.</a:t>
            </a:r>
          </a:p>
          <a:p>
            <a:pPr algn="l" rtl="0">
              <a:buClr>
                <a:schemeClr val="tx1"/>
              </a:buClr>
            </a:pPr>
            <a:endParaRPr lang="en-GB" b="1" dirty="0">
              <a:latin typeface="Calibri"/>
              <a:ea typeface="Open Sans"/>
              <a:cs typeface="Calibri"/>
            </a:endParaRPr>
          </a:p>
          <a:p>
            <a:pPr algn="l" rtl="0">
              <a:buClr>
                <a:schemeClr val="tx1"/>
              </a:buClr>
            </a:pPr>
            <a:r>
              <a:rPr lang="en-GB" dirty="0" err="1"/>
              <a:t>Narzędzia</a:t>
            </a:r>
            <a:r>
              <a:rPr lang="en-GB" dirty="0"/>
              <a:t> </a:t>
            </a:r>
            <a:r>
              <a:rPr lang="en-GB" dirty="0" err="1"/>
              <a:t>cyfrowe</a:t>
            </a:r>
            <a:r>
              <a:rPr lang="en-GB" dirty="0"/>
              <a:t> </a:t>
            </a:r>
            <a:r>
              <a:rPr lang="en-GB" dirty="0" err="1"/>
              <a:t>możesz</a:t>
            </a:r>
            <a:r>
              <a:rPr lang="en-GB" dirty="0"/>
              <a:t> </a:t>
            </a:r>
            <a:r>
              <a:rPr lang="en-GB" dirty="0" err="1"/>
              <a:t>znaleźć</a:t>
            </a:r>
            <a:r>
              <a:rPr lang="en-GB" dirty="0"/>
              <a:t> m.in. w </a:t>
            </a:r>
            <a:r>
              <a:rPr lang="en-GB" dirty="0" err="1"/>
              <a:t>następujących</a:t>
            </a:r>
            <a:r>
              <a:rPr lang="en-GB" dirty="0"/>
              <a:t> </a:t>
            </a:r>
            <a:r>
              <a:rPr lang="en-GB" dirty="0" err="1"/>
              <a:t>zasobach</a:t>
            </a:r>
            <a:r>
              <a:rPr lang="en-GB" dirty="0"/>
              <a:t>:</a:t>
            </a:r>
            <a:endParaRPr lang="en-GB" b="1" dirty="0">
              <a:latin typeface="Calibri"/>
              <a:ea typeface="Open Sans"/>
              <a:cs typeface="Calibri"/>
            </a:endParaRPr>
          </a:p>
          <a:p>
            <a:pPr marL="171450" indent="-171450" algn="l" rtl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dirty="0" err="1"/>
              <a:t>Badania</a:t>
            </a:r>
            <a:r>
              <a:rPr lang="en-GB" dirty="0"/>
              <a:t> </a:t>
            </a:r>
            <a:r>
              <a:rPr lang="en-GB" dirty="0" err="1"/>
              <a:t>rynku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raporty</a:t>
            </a:r>
            <a:r>
              <a:rPr lang="en-GB" dirty="0"/>
              <a:t> </a:t>
            </a:r>
            <a:r>
              <a:rPr lang="en-GB" dirty="0" err="1"/>
              <a:t>branżowe</a:t>
            </a:r>
            <a:r>
              <a:rPr lang="en-GB" dirty="0"/>
              <a:t> – </a:t>
            </a:r>
            <a:r>
              <a:rPr lang="en-GB" dirty="0" err="1"/>
              <a:t>zapoznaj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z </a:t>
            </a:r>
            <a:r>
              <a:rPr lang="en-GB" dirty="0" err="1"/>
              <a:t>powszechnie</a:t>
            </a:r>
            <a:r>
              <a:rPr lang="en-GB" dirty="0"/>
              <a:t> </a:t>
            </a:r>
            <a:r>
              <a:rPr lang="en-GB" dirty="0" err="1"/>
              <a:t>stosowanymi</a:t>
            </a:r>
            <a:r>
              <a:rPr lang="en-GB" dirty="0"/>
              <a:t> </a:t>
            </a:r>
            <a:r>
              <a:rPr lang="en-GB" dirty="0" err="1"/>
              <a:t>narzędziami</a:t>
            </a:r>
            <a:r>
              <a:rPr lang="en-GB" dirty="0"/>
              <a:t> </a:t>
            </a:r>
            <a:r>
              <a:rPr lang="en-GB" dirty="0" err="1"/>
              <a:t>innowacji</a:t>
            </a:r>
            <a:r>
              <a:rPr lang="en-GB" dirty="0"/>
              <a:t> w </a:t>
            </a:r>
            <a:r>
              <a:rPr lang="en-GB" dirty="0" err="1"/>
              <a:t>podobnych</a:t>
            </a:r>
            <a:r>
              <a:rPr lang="en-GB" dirty="0"/>
              <a:t> </a:t>
            </a:r>
            <a:r>
              <a:rPr lang="en-GB" dirty="0" err="1"/>
              <a:t>branżach</a:t>
            </a:r>
            <a:r>
              <a:rPr lang="en-GB" dirty="0"/>
              <a:t>.</a:t>
            </a:r>
          </a:p>
          <a:p>
            <a:pPr marL="171450" indent="-171450" algn="l" rtl="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Zestaw</a:t>
            </a:r>
            <a:r>
              <a:rPr lang="en-GB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1" dirty="0" err="1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startowy</a:t>
            </a:r>
            <a:r>
              <a:rPr lang="en-GB" b="1" dirty="0">
                <a:solidFill>
                  <a:srgbClr val="29C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pl-PL" b="1" dirty="0">
                <a:solidFill>
                  <a:srgbClr val="29C5F4"/>
                </a:solidFill>
              </a:rPr>
              <a:t> </a:t>
            </a:r>
            <a:r>
              <a:rPr lang="en-GB" dirty="0"/>
              <a:t>– </a:t>
            </a:r>
            <a:r>
              <a:rPr lang="en-GB" dirty="0" err="1"/>
              <a:t>Zobacz</a:t>
            </a:r>
            <a:r>
              <a:rPr lang="en-GB" dirty="0"/>
              <a:t> </a:t>
            </a:r>
            <a:r>
              <a:rPr lang="en-GB" dirty="0" err="1"/>
              <a:t>starannie</a:t>
            </a:r>
            <a:r>
              <a:rPr lang="en-GB" dirty="0"/>
              <a:t> </a:t>
            </a:r>
            <a:r>
              <a:rPr lang="en-GB" dirty="0" err="1"/>
              <a:t>dobraną</a:t>
            </a:r>
            <a:r>
              <a:rPr lang="en-GB" dirty="0"/>
              <a:t> </a:t>
            </a:r>
            <a:r>
              <a:rPr lang="en-GB" dirty="0" err="1"/>
              <a:t>listę</a:t>
            </a:r>
            <a:r>
              <a:rPr lang="en-GB" dirty="0"/>
              <a:t> </a:t>
            </a:r>
            <a:r>
              <a:rPr lang="en-GB" dirty="0" err="1"/>
              <a:t>narzędzi</a:t>
            </a:r>
            <a:r>
              <a:rPr lang="en-GB" dirty="0"/>
              <a:t> </a:t>
            </a:r>
            <a:r>
              <a:rPr lang="en-GB" dirty="0" err="1"/>
              <a:t>cyfrowych</a:t>
            </a:r>
            <a:r>
              <a:rPr lang="en-GB" dirty="0"/>
              <a:t> </a:t>
            </a:r>
            <a:r>
              <a:rPr lang="en-GB" dirty="0" err="1"/>
              <a:t>dostosowanych</a:t>
            </a:r>
            <a:r>
              <a:rPr lang="en-GB" dirty="0"/>
              <a:t> do </a:t>
            </a:r>
            <a:r>
              <a:rPr lang="en-GB" dirty="0" err="1"/>
              <a:t>etapów</a:t>
            </a:r>
            <a:r>
              <a:rPr lang="en-GB" dirty="0"/>
              <a:t>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innowacji</a:t>
            </a:r>
            <a:r>
              <a:rPr lang="en-GB" dirty="0"/>
              <a:t> (str. 23–29), ze </a:t>
            </a:r>
            <a:r>
              <a:rPr lang="en-GB" dirty="0" err="1"/>
              <a:t>szczególnym</a:t>
            </a:r>
            <a:r>
              <a:rPr lang="en-GB" dirty="0"/>
              <a:t> </a:t>
            </a:r>
            <a:r>
              <a:rPr lang="en-GB" dirty="0" err="1"/>
              <a:t>uwzględnieniem</a:t>
            </a:r>
            <a:r>
              <a:rPr lang="en-GB" dirty="0"/>
              <a:t> </a:t>
            </a:r>
            <a:r>
              <a:rPr lang="en-GB" dirty="0" err="1"/>
              <a:t>logistyki</a:t>
            </a:r>
            <a:r>
              <a:rPr lang="en-GB" dirty="0"/>
              <a:t>.</a:t>
            </a:r>
          </a:p>
          <a:p>
            <a:pPr algn="l" rtl="0">
              <a:buClr>
                <a:schemeClr val="tx1"/>
              </a:buClr>
            </a:pPr>
            <a:endParaRPr lang="en-GB" dirty="0"/>
          </a:p>
          <a:p>
            <a:pPr algn="l" rtl="0">
              <a:buClr>
                <a:schemeClr val="tx1"/>
              </a:buClr>
            </a:pPr>
            <a:endParaRPr lang="en-GB" dirty="0"/>
          </a:p>
          <a:p>
            <a:pPr algn="l" rtl="0"/>
            <a:r>
              <a:rPr lang="en-GB" b="1" dirty="0"/>
              <a:t>Lista </a:t>
            </a:r>
            <a:r>
              <a:rPr lang="en-GB" b="1" dirty="0" err="1"/>
              <a:t>kontrolna</a:t>
            </a:r>
            <a:r>
              <a:rPr lang="en-GB" b="1" dirty="0"/>
              <a:t> </a:t>
            </a:r>
            <a:r>
              <a:rPr lang="en-GB" b="1" dirty="0" err="1"/>
              <a:t>oceny</a:t>
            </a:r>
            <a:r>
              <a:rPr lang="en-GB" b="1" dirty="0"/>
              <a:t> </a:t>
            </a:r>
            <a:r>
              <a:rPr lang="en-GB" b="1" dirty="0" err="1"/>
              <a:t>narzędzi</a:t>
            </a:r>
            <a:r>
              <a:rPr lang="en-GB" b="1" dirty="0"/>
              <a:t> </a:t>
            </a:r>
            <a:r>
              <a:rPr lang="en-GB" b="1" dirty="0" err="1"/>
              <a:t>cyfrowych</a:t>
            </a:r>
            <a:r>
              <a:rPr lang="en-GB" b="1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Funkcjonalność</a:t>
            </a:r>
            <a:r>
              <a:rPr lang="en-GB" b="1" dirty="0"/>
              <a:t>:</a:t>
            </a:r>
            <a:r>
              <a:rPr lang="pl-PL" b="1" dirty="0"/>
              <a:t> </a:t>
            </a:r>
            <a:r>
              <a:rPr lang="en-GB" dirty="0" err="1"/>
              <a:t>Czy</a:t>
            </a:r>
            <a:r>
              <a:rPr lang="en-GB" dirty="0"/>
              <a:t> </a:t>
            </a:r>
            <a:r>
              <a:rPr lang="en-GB" dirty="0" err="1"/>
              <a:t>wspiera</a:t>
            </a:r>
            <a:r>
              <a:rPr lang="en-GB" dirty="0"/>
              <a:t> </a:t>
            </a:r>
            <a:r>
              <a:rPr lang="en-GB" dirty="0" err="1"/>
              <a:t>konkretny</a:t>
            </a:r>
            <a:r>
              <a:rPr lang="en-GB" dirty="0"/>
              <a:t> </a:t>
            </a:r>
            <a:r>
              <a:rPr lang="en-GB" dirty="0" err="1"/>
              <a:t>etap</a:t>
            </a:r>
            <a:r>
              <a:rPr lang="en-GB" dirty="0"/>
              <a:t> </a:t>
            </a:r>
            <a:r>
              <a:rPr lang="en-GB" dirty="0" err="1"/>
              <a:t>innowacji</a:t>
            </a:r>
            <a:r>
              <a:rPr lang="en-GB" dirty="0"/>
              <a:t> (np. </a:t>
            </a:r>
            <a:r>
              <a:rPr lang="en-GB" dirty="0" err="1"/>
              <a:t>generowanie</a:t>
            </a:r>
            <a:r>
              <a:rPr lang="en-GB" dirty="0"/>
              <a:t> </a:t>
            </a:r>
            <a:r>
              <a:rPr lang="en-GB" dirty="0" err="1"/>
              <a:t>pomysłów</a:t>
            </a:r>
            <a:r>
              <a:rPr lang="en-GB" dirty="0"/>
              <a:t>, </a:t>
            </a:r>
            <a:r>
              <a:rPr lang="en-GB" dirty="0" err="1"/>
              <a:t>rozwój</a:t>
            </a:r>
            <a:r>
              <a:rPr lang="en-GB" dirty="0"/>
              <a:t>, </a:t>
            </a:r>
            <a:r>
              <a:rPr lang="en-GB" dirty="0" err="1"/>
              <a:t>testowanie</a:t>
            </a:r>
            <a:r>
              <a:rPr lang="en-GB" dirty="0"/>
              <a:t>)?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Łatwość</a:t>
            </a:r>
            <a:r>
              <a:rPr lang="en-GB" b="1" dirty="0"/>
              <a:t> </a:t>
            </a:r>
            <a:r>
              <a:rPr lang="en-GB" b="1" dirty="0" err="1"/>
              <a:t>wdrożenia</a:t>
            </a:r>
            <a:r>
              <a:rPr lang="en-GB" b="1" dirty="0"/>
              <a:t>:</a:t>
            </a:r>
            <a:r>
              <a:rPr lang="pl-PL" b="1" dirty="0"/>
              <a:t> </a:t>
            </a:r>
            <a:r>
              <a:rPr lang="en-GB" dirty="0" err="1"/>
              <a:t>Czy</a:t>
            </a:r>
            <a:r>
              <a:rPr lang="en-GB" dirty="0"/>
              <a:t> </a:t>
            </a:r>
            <a:r>
              <a:rPr lang="en-GB" dirty="0" err="1"/>
              <a:t>można</a:t>
            </a:r>
            <a:r>
              <a:rPr lang="en-GB" dirty="0"/>
              <a:t> je </a:t>
            </a:r>
            <a:r>
              <a:rPr lang="en-GB" dirty="0" err="1"/>
              <a:t>płynnie</a:t>
            </a:r>
            <a:r>
              <a:rPr lang="en-GB" dirty="0"/>
              <a:t> </a:t>
            </a:r>
            <a:r>
              <a:rPr lang="en-GB" dirty="0" err="1"/>
              <a:t>zintegrować</a:t>
            </a:r>
            <a:r>
              <a:rPr lang="en-GB" dirty="0"/>
              <a:t> z </a:t>
            </a:r>
            <a:r>
              <a:rPr lang="en-GB" dirty="0" err="1"/>
              <a:t>obecnymi</a:t>
            </a:r>
            <a:r>
              <a:rPr lang="en-GB" dirty="0"/>
              <a:t> </a:t>
            </a:r>
            <a:r>
              <a:rPr lang="en-GB" dirty="0" err="1"/>
              <a:t>systemami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przepływami</a:t>
            </a:r>
            <a:r>
              <a:rPr lang="en-GB" dirty="0"/>
              <a:t> </a:t>
            </a:r>
            <a:r>
              <a:rPr lang="en-GB" dirty="0" err="1"/>
              <a:t>pracy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/>
              <a:t>Koszt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zwrot</a:t>
            </a:r>
            <a:r>
              <a:rPr lang="en-GB" b="1" dirty="0"/>
              <a:t> z </a:t>
            </a:r>
            <a:r>
              <a:rPr lang="en-GB" b="1" dirty="0" err="1"/>
              <a:t>inwestycji</a:t>
            </a:r>
            <a:r>
              <a:rPr lang="en-GB" b="1" dirty="0"/>
              <a:t>:</a:t>
            </a:r>
            <a:r>
              <a:rPr lang="pl-PL" b="1" dirty="0"/>
              <a:t> </a:t>
            </a:r>
            <a:r>
              <a:rPr lang="en-GB" dirty="0" err="1"/>
              <a:t>Czy</a:t>
            </a:r>
            <a:r>
              <a:rPr lang="en-GB" dirty="0"/>
              <a:t> jest to </a:t>
            </a:r>
            <a:r>
              <a:rPr lang="en-GB" dirty="0" err="1"/>
              <a:t>opłacalne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czy</a:t>
            </a:r>
            <a:r>
              <a:rPr lang="en-GB" dirty="0"/>
              <a:t> </a:t>
            </a:r>
            <a:r>
              <a:rPr lang="en-GB" dirty="0" err="1"/>
              <a:t>korzyści</a:t>
            </a:r>
            <a:r>
              <a:rPr lang="en-GB" dirty="0"/>
              <a:t> </a:t>
            </a:r>
            <a:r>
              <a:rPr lang="en-GB" dirty="0" err="1"/>
              <a:t>uzasadniają</a:t>
            </a:r>
            <a:r>
              <a:rPr lang="en-GB" dirty="0"/>
              <a:t> </a:t>
            </a:r>
            <a:r>
              <a:rPr lang="en-GB" dirty="0" err="1"/>
              <a:t>inwestycję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Skalowalność</a:t>
            </a:r>
            <a:r>
              <a:rPr lang="en-GB" b="1" dirty="0"/>
              <a:t>:</a:t>
            </a:r>
            <a:r>
              <a:rPr lang="pl-PL" b="1" dirty="0"/>
              <a:t> </a:t>
            </a:r>
            <a:r>
              <a:rPr lang="en-GB" dirty="0" err="1"/>
              <a:t>Czy</a:t>
            </a:r>
            <a:r>
              <a:rPr lang="en-GB" dirty="0"/>
              <a:t> </a:t>
            </a:r>
            <a:r>
              <a:rPr lang="en-GB" dirty="0" err="1"/>
              <a:t>narzędzie</a:t>
            </a:r>
            <a:r>
              <a:rPr lang="en-GB" dirty="0"/>
              <a:t> </a:t>
            </a:r>
            <a:r>
              <a:rPr lang="en-GB" dirty="0" err="1"/>
              <a:t>potrafi</a:t>
            </a:r>
            <a:r>
              <a:rPr lang="en-GB" dirty="0"/>
              <a:t> </a:t>
            </a:r>
            <a:r>
              <a:rPr lang="en-GB" dirty="0" err="1"/>
              <a:t>dostosować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rozwijać</a:t>
            </a:r>
            <a:r>
              <a:rPr lang="en-GB" dirty="0"/>
              <a:t> </a:t>
            </a:r>
            <a:r>
              <a:rPr lang="en-GB" dirty="0" err="1"/>
              <a:t>wraz</a:t>
            </a:r>
            <a:r>
              <a:rPr lang="en-GB" dirty="0"/>
              <a:t> z </a:t>
            </a:r>
            <a:r>
              <a:rPr lang="en-GB" dirty="0" err="1"/>
              <a:t>przyszłymi</a:t>
            </a:r>
            <a:r>
              <a:rPr lang="en-GB" dirty="0"/>
              <a:t> </a:t>
            </a:r>
            <a:r>
              <a:rPr lang="en-GB" dirty="0" err="1"/>
              <a:t>potrzebami</a:t>
            </a:r>
            <a:r>
              <a:rPr lang="en-GB" dirty="0"/>
              <a:t> </a:t>
            </a:r>
            <a:r>
              <a:rPr lang="en-GB" dirty="0" err="1"/>
              <a:t>innowacyjnymi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b="1" dirty="0" err="1"/>
              <a:t>Łatwość</a:t>
            </a:r>
            <a:r>
              <a:rPr lang="en-GB" b="1" dirty="0"/>
              <a:t> </a:t>
            </a:r>
            <a:r>
              <a:rPr lang="en-GB" b="1" dirty="0" err="1"/>
              <a:t>obsługi</a:t>
            </a:r>
            <a:r>
              <a:rPr lang="en-GB" b="1" dirty="0"/>
              <a:t>:</a:t>
            </a:r>
            <a:r>
              <a:rPr lang="pl-PL" b="1" dirty="0"/>
              <a:t> </a:t>
            </a:r>
            <a:r>
              <a:rPr lang="en-GB" dirty="0" err="1"/>
              <a:t>Czy</a:t>
            </a:r>
            <a:r>
              <a:rPr lang="en-GB" dirty="0"/>
              <a:t> </a:t>
            </a:r>
            <a:r>
              <a:rPr lang="en-GB" dirty="0" err="1"/>
              <a:t>pracownicy</a:t>
            </a:r>
            <a:r>
              <a:rPr lang="en-GB" dirty="0"/>
              <a:t> </a:t>
            </a:r>
            <a:r>
              <a:rPr lang="en-GB" dirty="0" err="1"/>
              <a:t>uznają</a:t>
            </a:r>
            <a:r>
              <a:rPr lang="en-GB" dirty="0"/>
              <a:t> go za </a:t>
            </a:r>
            <a:r>
              <a:rPr lang="en-GB" dirty="0" err="1"/>
              <a:t>intuicyjny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łatwy</a:t>
            </a:r>
            <a:r>
              <a:rPr lang="en-GB" dirty="0"/>
              <a:t> w </a:t>
            </a:r>
            <a:r>
              <a:rPr lang="en-GB" dirty="0" err="1"/>
              <a:t>obsłudze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endParaRPr lang="en-GB" dirty="0">
              <a:latin typeface="Calibri"/>
              <a:ea typeface="Open Sans"/>
              <a:cs typeface="Calibri"/>
            </a:endParaRPr>
          </a:p>
          <a:p>
            <a:pPr algn="l" rtl="0"/>
            <a:endParaRPr lang="en-GB" dirty="0">
              <a:latin typeface="Calibri"/>
              <a:ea typeface="Open Sans"/>
              <a:cs typeface="Calibri"/>
            </a:endParaRPr>
          </a:p>
          <a:p>
            <a:pPr algn="l" rtl="0"/>
            <a:r>
              <a:rPr lang="en-GB" b="1" dirty="0" err="1">
                <a:latin typeface="Calibri"/>
                <a:ea typeface="Open Sans"/>
                <a:cs typeface="Calibri"/>
              </a:rPr>
              <a:t>Ostateczny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wybór</a:t>
            </a:r>
            <a:r>
              <a:rPr lang="en-GB" b="1" dirty="0">
                <a:latin typeface="Calibri"/>
                <a:ea typeface="Open Sans"/>
                <a:cs typeface="Calibri"/>
              </a:rPr>
              <a:t>:</a:t>
            </a:r>
          </a:p>
          <a:p>
            <a:pPr algn="l" rtl="0"/>
            <a:r>
              <a:rPr lang="en-GB" dirty="0"/>
              <a:t>Po </a:t>
            </a:r>
            <a:r>
              <a:rPr lang="en-GB" dirty="0" err="1"/>
              <a:t>rozważeniu</a:t>
            </a:r>
            <a:r>
              <a:rPr lang="en-GB" dirty="0"/>
              <a:t> </a:t>
            </a:r>
            <a:r>
              <a:rPr lang="en-GB" dirty="0" err="1"/>
              <a:t>różnych</a:t>
            </a:r>
            <a:r>
              <a:rPr lang="en-GB" dirty="0"/>
              <a:t> </a:t>
            </a:r>
            <a:r>
              <a:rPr lang="en-GB" dirty="0" err="1"/>
              <a:t>opcji</a:t>
            </a:r>
            <a:r>
              <a:rPr lang="en-GB" dirty="0"/>
              <a:t> </a:t>
            </a:r>
            <a:r>
              <a:rPr lang="en-GB" dirty="0" err="1"/>
              <a:t>wybierz</a:t>
            </a:r>
            <a:r>
              <a:rPr lang="en-GB" dirty="0"/>
              <a:t> </a:t>
            </a:r>
            <a:r>
              <a:rPr lang="en-GB" dirty="0" err="1"/>
              <a:t>narzędzie</a:t>
            </a:r>
            <a:r>
              <a:rPr lang="en-GB" dirty="0"/>
              <a:t>, </a:t>
            </a:r>
            <a:r>
              <a:rPr lang="en-GB" dirty="0" err="1"/>
              <a:t>które</a:t>
            </a:r>
            <a:r>
              <a:rPr lang="en-GB" dirty="0"/>
              <a:t> </a:t>
            </a:r>
            <a:r>
              <a:rPr lang="en-GB" dirty="0" err="1"/>
              <a:t>najlepiej</a:t>
            </a:r>
            <a:r>
              <a:rPr lang="en-GB" dirty="0"/>
              <a:t> </a:t>
            </a:r>
            <a:r>
              <a:rPr lang="en-GB" dirty="0" err="1"/>
              <a:t>odpowiada</a:t>
            </a:r>
            <a:r>
              <a:rPr lang="en-GB" dirty="0"/>
              <a:t> </a:t>
            </a:r>
            <a:r>
              <a:rPr lang="en-GB" dirty="0" err="1"/>
              <a:t>wyzwaniom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celom </a:t>
            </a:r>
            <a:r>
              <a:rPr lang="en-GB" dirty="0" err="1"/>
              <a:t>innowacyjnym</a:t>
            </a:r>
            <a:r>
              <a:rPr lang="en-GB" dirty="0"/>
              <a:t> (z </a:t>
            </a:r>
            <a:r>
              <a:rPr lang="en-GB" dirty="0" err="1"/>
              <a:t>kroku</a:t>
            </a:r>
            <a:r>
              <a:rPr lang="en-GB" dirty="0"/>
              <a:t> 1).</a:t>
            </a:r>
            <a:endParaRPr lang="en-GB" dirty="0">
              <a:latin typeface="Calibri"/>
              <a:ea typeface="Open Sans"/>
              <a:cs typeface="Calibri"/>
            </a:endParaRPr>
          </a:p>
          <a:p>
            <a:pPr algn="l" rtl="0"/>
            <a:r>
              <a:rPr lang="en-GB" dirty="0" err="1"/>
              <a:t>Przykład</a:t>
            </a:r>
            <a:r>
              <a:rPr lang="en-GB" dirty="0"/>
              <a:t>: </a:t>
            </a:r>
            <a:r>
              <a:rPr lang="en-GB" dirty="0" err="1"/>
              <a:t>Firma</a:t>
            </a:r>
            <a:r>
              <a:rPr lang="en-GB" dirty="0"/>
              <a:t> </a:t>
            </a:r>
            <a:r>
              <a:rPr lang="en-GB" dirty="0" err="1"/>
              <a:t>logistyczna</a:t>
            </a:r>
            <a:r>
              <a:rPr lang="en-GB" dirty="0"/>
              <a:t> </a:t>
            </a:r>
            <a:r>
              <a:rPr lang="en-GB" dirty="0" err="1"/>
              <a:t>wybiera</a:t>
            </a:r>
            <a:r>
              <a:rPr lang="en-GB" dirty="0"/>
              <a:t> Miro, </a:t>
            </a:r>
            <a:r>
              <a:rPr lang="en-GB" dirty="0" err="1"/>
              <a:t>internetową</a:t>
            </a:r>
            <a:r>
              <a:rPr lang="en-GB" dirty="0"/>
              <a:t> </a:t>
            </a:r>
            <a:r>
              <a:rPr lang="en-GB" dirty="0" err="1"/>
              <a:t>tablicę</a:t>
            </a:r>
            <a:r>
              <a:rPr lang="en-GB" dirty="0"/>
              <a:t> do </a:t>
            </a:r>
            <a:r>
              <a:rPr lang="en-GB" dirty="0" err="1"/>
              <a:t>współpracy</a:t>
            </a:r>
            <a:r>
              <a:rPr lang="en-GB" dirty="0"/>
              <a:t>, </a:t>
            </a:r>
            <a:r>
              <a:rPr lang="en-GB" dirty="0" err="1"/>
              <a:t>ponieważ</a:t>
            </a:r>
            <a:r>
              <a:rPr lang="en-GB" dirty="0"/>
              <a:t> </a:t>
            </a:r>
            <a:r>
              <a:rPr lang="en-GB" dirty="0" err="1"/>
              <a:t>usprawnia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burzę</a:t>
            </a:r>
            <a:r>
              <a:rPr lang="en-GB" dirty="0"/>
              <a:t> </a:t>
            </a:r>
            <a:r>
              <a:rPr lang="en-GB" dirty="0" err="1"/>
              <a:t>mózgów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wizualizację</a:t>
            </a:r>
            <a:r>
              <a:rPr lang="en-GB" dirty="0"/>
              <a:t> </a:t>
            </a:r>
            <a:r>
              <a:rPr lang="en-GB" dirty="0" err="1"/>
              <a:t>przepływu</a:t>
            </a:r>
            <a:r>
              <a:rPr lang="en-GB" dirty="0"/>
              <a:t> </a:t>
            </a:r>
            <a:r>
              <a:rPr lang="en-GB" dirty="0" err="1"/>
              <a:t>pracy</a:t>
            </a:r>
            <a:r>
              <a:rPr lang="en-GB" dirty="0"/>
              <a:t>, </a:t>
            </a:r>
            <a:r>
              <a:rPr lang="en-GB" dirty="0" err="1"/>
              <a:t>wspierając</a:t>
            </a:r>
            <a:r>
              <a:rPr lang="pl-PL" dirty="0"/>
              <a:t> etap</a:t>
            </a:r>
            <a:r>
              <a:rPr lang="pl-PL" i="1" dirty="0"/>
              <a:t> ideacji </a:t>
            </a:r>
            <a:r>
              <a:rPr lang="en-GB" dirty="0"/>
              <a:t>(</a:t>
            </a:r>
            <a:r>
              <a:rPr lang="en-GB" i="1" dirty="0" err="1"/>
              <a:t>Etap</a:t>
            </a:r>
            <a:r>
              <a:rPr lang="en-GB" i="1" dirty="0"/>
              <a:t> 2: </a:t>
            </a:r>
            <a:r>
              <a:rPr lang="pl-PL" i="1" dirty="0"/>
              <a:t>Ideacja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zarządzanie</a:t>
            </a:r>
            <a:r>
              <a:rPr lang="en-GB" i="1" dirty="0"/>
              <a:t> </a:t>
            </a:r>
            <a:r>
              <a:rPr lang="en-GB" i="1" dirty="0" err="1"/>
              <a:t>pomysłami</a:t>
            </a:r>
            <a:r>
              <a:rPr lang="en-GB" dirty="0"/>
              <a:t>) </a:t>
            </a:r>
            <a:r>
              <a:rPr lang="en-GB" dirty="0" err="1"/>
              <a:t>zarządzania</a:t>
            </a:r>
            <a:r>
              <a:rPr lang="en-GB" dirty="0"/>
              <a:t> </a:t>
            </a:r>
            <a:r>
              <a:rPr lang="en-GB" dirty="0" err="1"/>
              <a:t>innowacjami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doskonalenia</a:t>
            </a:r>
            <a:r>
              <a:rPr lang="en-GB" dirty="0"/>
              <a:t> </a:t>
            </a:r>
            <a:r>
              <a:rPr lang="en-GB" dirty="0" err="1"/>
              <a:t>koordynacji</a:t>
            </a:r>
            <a:r>
              <a:rPr lang="en-GB" dirty="0"/>
              <a:t> </a:t>
            </a:r>
            <a:r>
              <a:rPr lang="en-GB" dirty="0" err="1"/>
              <a:t>zespołowej</a:t>
            </a:r>
            <a:r>
              <a:rPr lang="en-GB" dirty="0"/>
              <a:t>.</a:t>
            </a:r>
            <a:endParaRPr lang="en-GB" dirty="0">
              <a:latin typeface="Calibri"/>
              <a:ea typeface="Open Sans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82C70-DA67-2ED3-75DA-0C7C162E1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4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ABECD88F-748C-DD65-AF02-D8DA73CD435C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8BC2DAB-AA9A-4FB3-AAE2-54CCD7EEC4A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>
                <a:latin typeface="Calibri"/>
                <a:ea typeface="Open Sans"/>
                <a:cs typeface="Calibri"/>
              </a:rPr>
              <a:t>CYFRYZACJA W ZARZĄDZANIU INNOWACJAMI</a:t>
            </a:r>
          </a:p>
        </p:txBody>
      </p:sp>
    </p:spTree>
    <p:extLst>
      <p:ext uri="{BB962C8B-B14F-4D97-AF65-F5344CB8AC3E}">
        <p14:creationId xmlns:p14="http://schemas.microsoft.com/office/powerpoint/2010/main" val="128452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8BE4A-1222-62A3-5BBA-6700B8700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n-GB" sz="8000" dirty="0"/>
              <a:t>TYDZIEŃ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C92F3-3C6D-200E-07F8-ED045D2C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5</a:t>
            </a:fld>
            <a:endParaRPr lang="fr-CA"/>
          </a:p>
        </p:txBody>
      </p:sp>
      <p:pic>
        <p:nvPicPr>
          <p:cNvPr id="5" name="Picture Placeholder 20">
            <a:extLst>
              <a:ext uri="{FF2B5EF4-FFF2-40B4-BE49-F238E27FC236}">
                <a16:creationId xmlns:a16="http://schemas.microsoft.com/office/drawing/2014/main" id="{FC4547A9-518B-5F36-4F64-A2B4960083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8022"/>
          <a:stretch>
            <a:fillRect/>
          </a:stretch>
        </p:blipFill>
        <p:spPr>
          <a:xfrm>
            <a:off x="0" y="4461163"/>
            <a:ext cx="5514109" cy="4369327"/>
          </a:xfrm>
        </p:spPr>
      </p:pic>
    </p:spTree>
    <p:extLst>
      <p:ext uri="{BB962C8B-B14F-4D97-AF65-F5344CB8AC3E}">
        <p14:creationId xmlns:p14="http://schemas.microsoft.com/office/powerpoint/2010/main" val="250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334D0C-38C0-8321-75B5-54FAF2DD03D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97281" y="1599143"/>
            <a:ext cx="6076734" cy="5667505"/>
          </a:xfrm>
        </p:spPr>
        <p:txBody>
          <a:bodyPr lIns="91440" tIns="45720" rIns="91440" bIns="45720" numCol="1" spcCol="288000" anchor="t">
            <a:noAutofit/>
          </a:bodyPr>
          <a:lstStyle/>
          <a:p>
            <a:pPr algn="l" rtl="0"/>
            <a:r>
              <a:rPr lang="en-US" sz="1400" b="1" dirty="0">
                <a:solidFill>
                  <a:srgbClr val="8652A1"/>
                </a:solidFill>
              </a:rPr>
              <a:t>PRZED </a:t>
            </a:r>
            <a:r>
              <a:rPr lang="pl-PL" sz="1400" b="1" dirty="0">
                <a:solidFill>
                  <a:srgbClr val="8652A1"/>
                </a:solidFill>
              </a:rPr>
              <a:t>ZAJĘCIAMI</a:t>
            </a:r>
            <a:endParaRPr lang="en-US" sz="1400" b="1" dirty="0">
              <a:solidFill>
                <a:srgbClr val="8652A1"/>
              </a:solidFill>
            </a:endParaRPr>
          </a:p>
          <a:p>
            <a:pPr algn="l" rtl="0"/>
            <a:endParaRPr lang="en-US" sz="1050" dirty="0"/>
          </a:p>
          <a:p>
            <a:pPr marL="171450" indent="-171450" algn="l" rtl="0" fontAlgn="base">
              <a:buFont typeface="Wingdings" pitchFamily="2" charset="2"/>
              <a:buChar char="q"/>
            </a:pP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Zapoznaj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się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z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koncepcją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Celów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Zrównoważonego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Rozwoju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(SDGs).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Możesz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ją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zgłębić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na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stronie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internetowej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Organizacji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Narodów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Zjednoczonych</a:t>
            </a:r>
            <a:r>
              <a:rPr lang="pl-PL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pl-PL" sz="1050" b="1" u="sng" dirty="0">
                <a:solidFill>
                  <a:srgbClr val="29C5F4"/>
                </a:solidFill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</a:t>
            </a:r>
            <a:r>
              <a:rPr lang="en-US" sz="1050" b="1" i="0" u="sng" strike="noStrike" dirty="0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.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Ponadto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należy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zapoznać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się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z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celami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zrównoważonego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rozwoju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i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ich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powiązaniem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z</a:t>
            </a:r>
            <a:r>
              <a:rPr lang="en-US" sz="1050" dirty="0">
                <a:latin typeface="Calibri"/>
                <a:ea typeface="Open Sans"/>
                <a:cs typeface="Calibri"/>
              </a:rPr>
              <a:t> </a:t>
            </a:r>
            <a:r>
              <a:rPr lang="en-US" sz="1050" b="0" i="0" u="none" strike="noStrike" dirty="0" err="1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logistyk</a:t>
            </a:r>
            <a:r>
              <a:rPr lang="pl-PL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ą</a:t>
            </a:r>
            <a:r>
              <a:rPr lang="en-US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w</a:t>
            </a:r>
            <a:r>
              <a:rPr lang="pl-PL" sz="1050" b="0" i="0" u="none" strike="noStrike" dirty="0">
                <a:solidFill>
                  <a:srgbClr val="0B1430"/>
                </a:solidFill>
                <a:effectLst/>
                <a:latin typeface="Calibri"/>
                <a:ea typeface="Open Sans"/>
                <a:cs typeface="Calibri"/>
              </a:rPr>
              <a:t> </a:t>
            </a:r>
            <a:r>
              <a:rPr lang="en-US" sz="1050" b="1" i="0" u="none" strike="noStrike" dirty="0" err="1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Zestaw</a:t>
            </a:r>
            <a:r>
              <a:rPr lang="pl-PL" sz="1050" b="1" i="0" u="none" strike="noStrike" dirty="0" err="1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</a:t>
            </a:r>
            <a:r>
              <a:rPr lang="en-US" sz="1050" b="1" i="0" u="none" strike="noStrike" dirty="0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50" b="1" i="0" u="none" strike="noStrike" dirty="0" err="1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startowy</a:t>
            </a:r>
            <a:r>
              <a:rPr lang="pl-PL" sz="1050" b="1" i="0" u="none" strike="noStrike" dirty="0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1050" b="1" i="0" u="none" strike="noStrike" dirty="0">
                <a:solidFill>
                  <a:srgbClr val="29C5F4"/>
                </a:solidFill>
                <a:effectLst/>
                <a:latin typeface="Calibri"/>
                <a:ea typeface="Open Sans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en-US" sz="1050" dirty="0">
                <a:solidFill>
                  <a:srgbClr val="29C5F4"/>
                </a:solidFill>
                <a:latin typeface="Calibri"/>
                <a:ea typeface="Open Sans"/>
                <a:cs typeface="Calibri"/>
              </a:rPr>
              <a:t> </a:t>
            </a:r>
            <a:r>
              <a:rPr lang="en-US" sz="1050" i="0" strike="noStrike" dirty="0">
                <a:solidFill>
                  <a:schemeClr val="tx1"/>
                </a:solidFill>
                <a:effectLst/>
                <a:latin typeface="Calibri"/>
                <a:ea typeface="Open Sans"/>
                <a:cs typeface="Calibri"/>
              </a:rPr>
              <a:t>(str. 8-13).</a:t>
            </a:r>
            <a:r>
              <a:rPr lang="en-US" sz="1050" i="0" dirty="0">
                <a:solidFill>
                  <a:schemeClr val="tx1"/>
                </a:solidFill>
                <a:effectLst/>
                <a:latin typeface="Calibri"/>
                <a:ea typeface="Open Sans"/>
                <a:cs typeface="Calibri"/>
              </a:rPr>
              <a:t>​</a:t>
            </a:r>
          </a:p>
          <a:p>
            <a:pPr algn="l" rtl="0" fontAlgn="base"/>
            <a:r>
              <a:rPr lang="en-US" sz="105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5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en-US" sz="1400" b="1" dirty="0">
                <a:solidFill>
                  <a:srgbClr val="8652A1"/>
                </a:solidFill>
              </a:rPr>
              <a:t>PODCZAS ZAJĘĆ</a:t>
            </a:r>
          </a:p>
          <a:p>
            <a:pPr algn="l" rtl="0"/>
            <a:endParaRPr lang="en-US" sz="1050" dirty="0"/>
          </a:p>
          <a:p>
            <a:pPr algn="l" rtl="0"/>
            <a:r>
              <a:rPr lang="en-GB" sz="1050" dirty="0"/>
              <a:t>W </a:t>
            </a:r>
            <a:r>
              <a:rPr lang="en-GB" sz="1050" dirty="0" err="1"/>
              <a:t>tej</a:t>
            </a:r>
            <a:r>
              <a:rPr lang="en-GB" sz="1050" dirty="0"/>
              <a:t> </a:t>
            </a:r>
            <a:r>
              <a:rPr lang="en-GB" sz="1050" dirty="0" err="1"/>
              <a:t>aktywności</a:t>
            </a:r>
            <a:r>
              <a:rPr lang="en-GB" sz="1050" dirty="0"/>
              <a:t> </a:t>
            </a:r>
            <a:r>
              <a:rPr lang="en-GB" sz="1050" dirty="0" err="1"/>
              <a:t>będziesz</a:t>
            </a:r>
            <a:r>
              <a:rPr lang="pl-PL" sz="1050" dirty="0"/>
              <a:t> </a:t>
            </a:r>
            <a:r>
              <a:rPr lang="pl-PL" sz="1050" b="1" dirty="0"/>
              <a:t>tworzyć grupy </a:t>
            </a:r>
            <a:r>
              <a:rPr lang="pl-PL" sz="1050" dirty="0"/>
              <a:t>i</a:t>
            </a:r>
            <a:r>
              <a:rPr lang="pl-PL" sz="1050" b="1" dirty="0"/>
              <a:t> </a:t>
            </a:r>
            <a:r>
              <a:rPr lang="en-GB" sz="1050" dirty="0" err="1"/>
              <a:t>analizować</a:t>
            </a:r>
            <a:r>
              <a:rPr lang="pl-PL" sz="1050" dirty="0"/>
              <a:t> </a:t>
            </a:r>
            <a:r>
              <a:rPr lang="pl-PL" sz="1050" b="1" dirty="0"/>
              <a:t> w</a:t>
            </a:r>
            <a:r>
              <a:rPr lang="en-GB" sz="1050" b="1" dirty="0" err="1"/>
              <a:t>yzwani</a:t>
            </a:r>
            <a:r>
              <a:rPr lang="pl-PL" sz="1050" b="1" dirty="0"/>
              <a:t>a</a:t>
            </a:r>
            <a:r>
              <a:rPr lang="en-GB" sz="1050" b="1" dirty="0"/>
              <a:t> </a:t>
            </a:r>
            <a:r>
              <a:rPr lang="en-GB" sz="1050" b="1" dirty="0" err="1"/>
              <a:t>zrównoważonego</a:t>
            </a:r>
            <a:r>
              <a:rPr lang="en-GB" sz="1050" b="1" dirty="0"/>
              <a:t> </a:t>
            </a:r>
            <a:r>
              <a:rPr lang="en-GB" sz="1050" b="1" dirty="0" err="1"/>
              <a:t>rozwoju</a:t>
            </a:r>
            <a:r>
              <a:rPr lang="en-GB" sz="1050" b="1" dirty="0"/>
              <a:t> w </a:t>
            </a:r>
            <a:r>
              <a:rPr lang="en-GB" sz="1050" b="1" dirty="0" err="1"/>
              <a:t>logistyce</a:t>
            </a:r>
            <a:r>
              <a:rPr lang="en-GB" sz="1050" b="1" dirty="0"/>
              <a:t> w </a:t>
            </a:r>
            <a:r>
              <a:rPr lang="en-GB" sz="1050" b="1" dirty="0" err="1"/>
              <a:t>świecie</a:t>
            </a:r>
            <a:r>
              <a:rPr lang="en-GB" sz="1050" b="1" dirty="0"/>
              <a:t> </a:t>
            </a:r>
            <a:r>
              <a:rPr lang="en-GB" sz="1050" b="1" dirty="0" err="1"/>
              <a:t>rzeczywistym</a:t>
            </a:r>
            <a:r>
              <a:rPr lang="en-GB" sz="1050" dirty="0"/>
              <a:t>,</a:t>
            </a:r>
            <a:r>
              <a:rPr lang="en-GB" sz="1050" b="1" dirty="0"/>
              <a:t> </a:t>
            </a:r>
            <a:r>
              <a:rPr lang="pl-PL" sz="1050" dirty="0"/>
              <a:t>i</a:t>
            </a:r>
            <a:r>
              <a:rPr lang="en-GB" sz="1050" dirty="0" err="1"/>
              <a:t>dentyfik</a:t>
            </a:r>
            <a:r>
              <a:rPr lang="pl-PL" sz="1050" dirty="0" err="1"/>
              <a:t>ując</a:t>
            </a:r>
            <a:r>
              <a:rPr lang="en-GB" sz="1050" dirty="0"/>
              <a:t> </a:t>
            </a:r>
            <a:r>
              <a:rPr lang="en-GB" sz="1050" dirty="0" err="1"/>
              <a:t>potencjaln</a:t>
            </a:r>
            <a:r>
              <a:rPr lang="pl-PL" sz="1050" dirty="0"/>
              <a:t>e</a:t>
            </a:r>
            <a:r>
              <a:rPr lang="en-GB" sz="1050" dirty="0"/>
              <a:t> </a:t>
            </a:r>
            <a:r>
              <a:rPr lang="en-GB" sz="1050" dirty="0" err="1"/>
              <a:t>rozwiąza</a:t>
            </a:r>
            <a:r>
              <a:rPr lang="pl-PL" sz="1050" dirty="0" err="1"/>
              <a:t>nia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pl-PL" sz="1050" dirty="0"/>
              <a:t>jak </a:t>
            </a:r>
            <a:r>
              <a:rPr lang="en-GB" sz="1050" dirty="0" err="1"/>
              <a:t>zarządza</a:t>
            </a:r>
            <a:r>
              <a:rPr lang="pl-PL" sz="1050" dirty="0"/>
              <a:t>ć</a:t>
            </a:r>
            <a:r>
              <a:rPr lang="en-GB" sz="1050" dirty="0"/>
              <a:t> </a:t>
            </a:r>
            <a:r>
              <a:rPr lang="en-GB" sz="1050" dirty="0" err="1"/>
              <a:t>nimi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poszczególnych</a:t>
            </a:r>
            <a:r>
              <a:rPr lang="en-GB" sz="1050" dirty="0"/>
              <a:t> </a:t>
            </a:r>
            <a:r>
              <a:rPr lang="en-GB" sz="1050" dirty="0" err="1"/>
              <a:t>etapach</a:t>
            </a:r>
            <a:r>
              <a:rPr lang="en-GB" sz="1050" dirty="0"/>
              <a:t> </a:t>
            </a:r>
            <a:r>
              <a:rPr lang="en-GB" sz="1050" dirty="0" err="1"/>
              <a:t>procesu</a:t>
            </a:r>
            <a:r>
              <a:rPr lang="en-GB" sz="1050" dirty="0"/>
              <a:t> </a:t>
            </a:r>
            <a:r>
              <a:rPr lang="en-GB" sz="1050" dirty="0" err="1"/>
              <a:t>zarządzania</a:t>
            </a:r>
            <a:r>
              <a:rPr lang="en-GB" sz="1050" dirty="0"/>
              <a:t> </a:t>
            </a:r>
            <a:r>
              <a:rPr lang="en-GB" sz="1050" dirty="0" err="1"/>
              <a:t>innowacjami</a:t>
            </a:r>
            <a:r>
              <a:rPr lang="en-GB" sz="1050" dirty="0"/>
              <a:t>. </a:t>
            </a:r>
            <a:r>
              <a:rPr lang="en-GB" sz="1050" dirty="0" err="1"/>
              <a:t>Twoim</a:t>
            </a:r>
            <a:r>
              <a:rPr lang="en-GB" sz="1050" dirty="0"/>
              <a:t> </a:t>
            </a:r>
            <a:r>
              <a:rPr lang="en-GB" sz="1050" dirty="0" err="1"/>
              <a:t>zadaniem</a:t>
            </a:r>
            <a:r>
              <a:rPr lang="en-GB" sz="1050" dirty="0"/>
              <a:t> jest</a:t>
            </a:r>
            <a:r>
              <a:rPr lang="pl-PL" sz="1050" dirty="0"/>
              <a:t> </a:t>
            </a:r>
            <a:r>
              <a:rPr lang="en-GB" sz="1050" b="1" dirty="0" err="1"/>
              <a:t>zastos</a:t>
            </a:r>
            <a:r>
              <a:rPr lang="pl-PL" sz="1050" b="1" dirty="0" err="1"/>
              <a:t>ować</a:t>
            </a:r>
            <a:r>
              <a:rPr lang="en-GB" sz="1050" b="1" dirty="0"/>
              <a:t> </a:t>
            </a:r>
            <a:r>
              <a:rPr lang="en-GB" sz="1050" b="1" dirty="0" err="1"/>
              <a:t>spostrzeżenia</a:t>
            </a:r>
            <a:r>
              <a:rPr lang="pl-PL" sz="1050" b="1" dirty="0"/>
              <a:t> </a:t>
            </a:r>
            <a:r>
              <a:rPr lang="en-GB" sz="1050" dirty="0"/>
              <a:t>z</a:t>
            </a:r>
            <a:r>
              <a:rPr lang="pl-PL" sz="1050" dirty="0"/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Kompendium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dobrych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praktyk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pl-PL" sz="1050" b="1" dirty="0">
                <a:solidFill>
                  <a:srgbClr val="29C5F4"/>
                </a:solidFill>
              </a:rPr>
              <a:t>, </a:t>
            </a:r>
            <a:r>
              <a:rPr lang="pl-PL" sz="1050" dirty="0"/>
              <a:t>aby p</a:t>
            </a:r>
            <a:r>
              <a:rPr lang="en-GB" sz="1050" dirty="0" err="1"/>
              <a:t>ołączyć</a:t>
            </a:r>
            <a:r>
              <a:rPr lang="en-GB" sz="1050" dirty="0"/>
              <a:t> </a:t>
            </a:r>
            <a:r>
              <a:rPr lang="en-GB" sz="1050" dirty="0" err="1"/>
              <a:t>zrównoważony</a:t>
            </a:r>
            <a:r>
              <a:rPr lang="en-GB" sz="1050" dirty="0"/>
              <a:t> </a:t>
            </a:r>
            <a:r>
              <a:rPr lang="en-GB" sz="1050" dirty="0" err="1"/>
              <a:t>rozwój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zarządzanie</a:t>
            </a:r>
            <a:r>
              <a:rPr lang="en-GB" sz="1050" dirty="0"/>
              <a:t> </a:t>
            </a:r>
            <a:r>
              <a:rPr lang="en-GB" sz="1050" dirty="0" err="1"/>
              <a:t>innowacjami</a:t>
            </a:r>
            <a:r>
              <a:rPr lang="en-GB" sz="1050" dirty="0"/>
              <a:t>.</a:t>
            </a:r>
          </a:p>
          <a:p>
            <a:pPr algn="l" rtl="0"/>
            <a:endParaRPr lang="en-GB" sz="1050" b="1" dirty="0"/>
          </a:p>
          <a:p>
            <a:pPr algn="l" rtl="0"/>
            <a:r>
              <a:rPr lang="en-GB" sz="1050" b="1" dirty="0"/>
              <a:t>Cele: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Poznaj</a:t>
            </a:r>
            <a:r>
              <a:rPr lang="en-GB" sz="1050" dirty="0"/>
              <a:t> </a:t>
            </a:r>
            <a:r>
              <a:rPr lang="en-GB" sz="1050" dirty="0" err="1"/>
              <a:t>najważniejsze</a:t>
            </a:r>
            <a:r>
              <a:rPr lang="en-GB" sz="1050" dirty="0"/>
              <a:t> </a:t>
            </a:r>
            <a:r>
              <a:rPr lang="en-GB" sz="1050" dirty="0" err="1"/>
              <a:t>wyzwania</a:t>
            </a:r>
            <a:r>
              <a:rPr lang="en-GB" sz="1050" dirty="0"/>
              <a:t> </a:t>
            </a:r>
            <a:r>
              <a:rPr lang="en-GB" sz="1050" dirty="0" err="1"/>
              <a:t>związane</a:t>
            </a:r>
            <a:r>
              <a:rPr lang="en-GB" sz="1050" dirty="0"/>
              <a:t> ze </a:t>
            </a:r>
            <a:r>
              <a:rPr lang="en-GB" sz="1050" dirty="0" err="1"/>
              <a:t>zrównoważonym</a:t>
            </a:r>
            <a:r>
              <a:rPr lang="en-GB" sz="1050" dirty="0"/>
              <a:t> </a:t>
            </a:r>
            <a:r>
              <a:rPr lang="en-GB" sz="1050" dirty="0" err="1"/>
              <a:t>rozwojem</a:t>
            </a:r>
            <a:r>
              <a:rPr lang="en-GB" sz="1050" dirty="0"/>
              <a:t> w </a:t>
            </a:r>
            <a:r>
              <a:rPr lang="en-GB" sz="1050" dirty="0" err="1"/>
              <a:t>logistyce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Zastosuj</a:t>
            </a:r>
            <a:r>
              <a:rPr lang="en-GB" sz="1050" dirty="0"/>
              <a:t> </a:t>
            </a:r>
            <a:r>
              <a:rPr lang="en-GB" sz="1050" dirty="0" err="1"/>
              <a:t>etapy</a:t>
            </a:r>
            <a:r>
              <a:rPr lang="en-GB" sz="1050" dirty="0"/>
              <a:t> </a:t>
            </a:r>
            <a:r>
              <a:rPr lang="en-GB" sz="1050" dirty="0" err="1"/>
              <a:t>zarządzania</a:t>
            </a:r>
            <a:r>
              <a:rPr lang="en-GB" sz="1050" dirty="0"/>
              <a:t> </a:t>
            </a:r>
            <a:r>
              <a:rPr lang="en-GB" sz="1050" dirty="0" err="1"/>
              <a:t>innowacją</a:t>
            </a:r>
            <a:r>
              <a:rPr lang="en-GB" sz="1050" dirty="0"/>
              <a:t> do </a:t>
            </a:r>
            <a:r>
              <a:rPr lang="en-GB" sz="1050" dirty="0" err="1"/>
              <a:t>zidentyfikowanych</a:t>
            </a:r>
            <a:r>
              <a:rPr lang="en-GB" sz="1050" dirty="0"/>
              <a:t> </a:t>
            </a:r>
            <a:r>
              <a:rPr lang="en-GB" sz="1050" dirty="0" err="1"/>
              <a:t>rozwiązań</a:t>
            </a:r>
            <a:r>
              <a:rPr lang="en-GB" sz="1050" dirty="0"/>
              <a:t>.</a:t>
            </a:r>
          </a:p>
          <a:p>
            <a:pPr algn="l" rtl="0"/>
            <a:endParaRPr lang="en-US" sz="1050" dirty="0"/>
          </a:p>
          <a:p>
            <a:pPr algn="l" rtl="0"/>
            <a:r>
              <a:rPr lang="en-GB" sz="1400" b="1" dirty="0">
                <a:solidFill>
                  <a:srgbClr val="8652A1"/>
                </a:solidFill>
              </a:rPr>
              <a:t>Krok 1: </a:t>
            </a:r>
            <a:r>
              <a:rPr lang="en-GB" sz="1400" b="1" dirty="0" err="1">
                <a:solidFill>
                  <a:srgbClr val="8652A1"/>
                </a:solidFill>
              </a:rPr>
              <a:t>Zidentyfikuj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wyzwanie</a:t>
            </a:r>
            <a:r>
              <a:rPr lang="en-GB" sz="1400" b="1" dirty="0">
                <a:solidFill>
                  <a:srgbClr val="8652A1"/>
                </a:solidFill>
              </a:rPr>
              <a:t> w </a:t>
            </a:r>
            <a:r>
              <a:rPr lang="en-GB" sz="1400" b="1" dirty="0" err="1">
                <a:solidFill>
                  <a:srgbClr val="8652A1"/>
                </a:solidFill>
              </a:rPr>
              <a:t>zakresie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zrównoważonego</a:t>
            </a:r>
            <a:r>
              <a:rPr lang="en-GB" sz="1400" b="1" dirty="0">
                <a:solidFill>
                  <a:srgbClr val="8652A1"/>
                </a:solidFill>
              </a:rPr>
              <a:t> </a:t>
            </a:r>
            <a:r>
              <a:rPr lang="en-GB" sz="1400" b="1" dirty="0" err="1">
                <a:solidFill>
                  <a:srgbClr val="8652A1"/>
                </a:solidFill>
              </a:rPr>
              <a:t>rozwoju</a:t>
            </a:r>
            <a:endParaRPr lang="en-GB" sz="1050" b="1" dirty="0"/>
          </a:p>
          <a:p>
            <a:pPr algn="l" rtl="0"/>
            <a:r>
              <a:rPr lang="en-GB" sz="1050" dirty="0" err="1"/>
              <a:t>Wybierz</a:t>
            </a:r>
            <a:r>
              <a:rPr lang="en-GB" sz="1050" dirty="0"/>
              <a:t> studium </a:t>
            </a:r>
            <a:r>
              <a:rPr lang="en-GB" sz="1050" dirty="0" err="1"/>
              <a:t>przypadku</a:t>
            </a:r>
            <a:r>
              <a:rPr lang="en-GB" sz="1050" dirty="0"/>
              <a:t> z</a:t>
            </a:r>
            <a:r>
              <a:rPr lang="pl-PL" sz="1050" dirty="0"/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Kompendium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dobrych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praktyk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en-GB" sz="1050" dirty="0"/>
              <a:t>(str. 7-69)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podsum</a:t>
            </a:r>
            <a:r>
              <a:rPr lang="pl-PL" sz="1050" dirty="0" err="1"/>
              <a:t>uj</a:t>
            </a:r>
            <a:r>
              <a:rPr lang="en-GB" sz="1050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sz="1050" b="1" dirty="0"/>
              <a:t>W</a:t>
            </a:r>
            <a:r>
              <a:rPr lang="en-GB" sz="1050" b="1" dirty="0" err="1"/>
              <a:t>yzwanie</a:t>
            </a:r>
            <a:r>
              <a:rPr lang="en-GB" sz="1050" b="1" dirty="0"/>
              <a:t> </a:t>
            </a:r>
            <a:r>
              <a:rPr lang="en-GB" sz="1050" b="1" dirty="0" err="1"/>
              <a:t>zrównoważonego</a:t>
            </a:r>
            <a:r>
              <a:rPr lang="en-GB" sz="1050" b="1" dirty="0"/>
              <a:t> </a:t>
            </a:r>
            <a:r>
              <a:rPr lang="en-GB" sz="1050" b="1" dirty="0" err="1"/>
              <a:t>rozwoju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sz="1050" b="1" dirty="0"/>
              <a:t>O</a:t>
            </a:r>
            <a:r>
              <a:rPr lang="en-GB" sz="1050" b="1" dirty="0" err="1"/>
              <a:t>becne</a:t>
            </a:r>
            <a:r>
              <a:rPr lang="en-GB" sz="1050" b="1" dirty="0"/>
              <a:t> </a:t>
            </a:r>
            <a:r>
              <a:rPr lang="en-GB" sz="1050" b="1" dirty="0" err="1"/>
              <a:t>rozwiązanie</a:t>
            </a:r>
            <a:r>
              <a:rPr lang="pl-PL" sz="1050" b="1" dirty="0"/>
              <a:t> </a:t>
            </a:r>
            <a:r>
              <a:rPr lang="en-GB" sz="1050" dirty="0" err="1"/>
              <a:t>wdrożone</a:t>
            </a:r>
            <a:r>
              <a:rPr lang="en-GB" sz="1050" dirty="0"/>
              <a:t> </a:t>
            </a:r>
            <a:r>
              <a:rPr lang="en-GB" sz="1050" dirty="0" err="1"/>
              <a:t>przez</a:t>
            </a:r>
            <a:r>
              <a:rPr lang="en-GB" sz="1050" dirty="0"/>
              <a:t> </a:t>
            </a:r>
            <a:r>
              <a:rPr lang="en-GB" sz="1050" dirty="0" err="1"/>
              <a:t>firmę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endParaRPr lang="en-GB" sz="1050" dirty="0"/>
          </a:p>
          <a:p>
            <a:pPr algn="l" rtl="0"/>
            <a:r>
              <a:rPr lang="en-GB" sz="1050" dirty="0" err="1"/>
              <a:t>Firma</a:t>
            </a:r>
            <a:r>
              <a:rPr lang="en-GB" sz="1050" dirty="0"/>
              <a:t> </a:t>
            </a:r>
            <a:r>
              <a:rPr lang="en-GB" sz="1050" dirty="0" err="1"/>
              <a:t>może</a:t>
            </a:r>
            <a:r>
              <a:rPr lang="en-GB" sz="1050" dirty="0"/>
              <a:t> </a:t>
            </a:r>
            <a:r>
              <a:rPr lang="en-GB" sz="1050" dirty="0" err="1"/>
              <a:t>stawić</a:t>
            </a:r>
            <a:r>
              <a:rPr lang="en-GB" sz="1050" dirty="0"/>
              <a:t> </a:t>
            </a:r>
            <a:r>
              <a:rPr lang="en-GB" sz="1050" dirty="0" err="1"/>
              <a:t>czoła</a:t>
            </a:r>
            <a:r>
              <a:rPr lang="en-GB" sz="1050" dirty="0"/>
              <a:t> </a:t>
            </a:r>
            <a:r>
              <a:rPr lang="en-GB" sz="1050" dirty="0" err="1"/>
              <a:t>licznym</a:t>
            </a:r>
            <a:r>
              <a:rPr lang="en-GB" sz="1050" dirty="0"/>
              <a:t> </a:t>
            </a:r>
            <a:r>
              <a:rPr lang="en-GB" sz="1050" dirty="0" err="1"/>
              <a:t>wyzwaniom</a:t>
            </a:r>
            <a:r>
              <a:rPr lang="en-GB" sz="1050" dirty="0"/>
              <a:t> w </a:t>
            </a:r>
            <a:r>
              <a:rPr lang="en-GB" sz="1050" dirty="0" err="1"/>
              <a:t>zakresie</a:t>
            </a:r>
            <a:r>
              <a:rPr lang="en-GB" sz="1050" dirty="0"/>
              <a:t> </a:t>
            </a:r>
            <a:r>
              <a:rPr lang="en-GB" sz="1050" dirty="0" err="1"/>
              <a:t>zrównoważonego</a:t>
            </a:r>
            <a:r>
              <a:rPr lang="en-GB" sz="1050" dirty="0"/>
              <a:t> </a:t>
            </a:r>
            <a:r>
              <a:rPr lang="en-GB" sz="1050" dirty="0" err="1"/>
              <a:t>rozwoju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wdrożyć</a:t>
            </a:r>
            <a:r>
              <a:rPr lang="en-GB" sz="1050" dirty="0"/>
              <a:t> </a:t>
            </a:r>
            <a:r>
              <a:rPr lang="en-GB" sz="1050" dirty="0" err="1"/>
              <a:t>rozwiązania</a:t>
            </a:r>
            <a:r>
              <a:rPr lang="en-GB" sz="1050" dirty="0"/>
              <a:t>. </a:t>
            </a:r>
            <a:r>
              <a:rPr lang="en-GB" sz="1050" dirty="0" err="1"/>
              <a:t>Zidentyfikuj</a:t>
            </a:r>
            <a:r>
              <a:rPr lang="en-GB" sz="1050" dirty="0"/>
              <a:t> je </a:t>
            </a:r>
            <a:r>
              <a:rPr lang="en-GB" sz="1050" dirty="0" err="1"/>
              <a:t>wszystkie</a:t>
            </a:r>
            <a:r>
              <a:rPr lang="en-GB" sz="1050" dirty="0"/>
              <a:t>. </a:t>
            </a:r>
            <a:r>
              <a:rPr lang="en-GB" sz="1050" dirty="0" err="1"/>
              <a:t>Może</a:t>
            </a:r>
            <a:r>
              <a:rPr lang="en-GB" sz="1050" dirty="0"/>
              <a:t> </a:t>
            </a:r>
            <a:r>
              <a:rPr lang="en-GB" sz="1050" dirty="0" err="1"/>
              <a:t>się</a:t>
            </a:r>
            <a:r>
              <a:rPr lang="en-GB" sz="1050" dirty="0"/>
              <a:t> </a:t>
            </a:r>
            <a:r>
              <a:rPr lang="en-GB" sz="1050" dirty="0" err="1"/>
              <a:t>zdarzyć</a:t>
            </a:r>
            <a:r>
              <a:rPr lang="en-GB" sz="1050" dirty="0"/>
              <a:t>, </a:t>
            </a:r>
            <a:r>
              <a:rPr lang="en-GB" sz="1050" dirty="0" err="1"/>
              <a:t>że</a:t>
            </a:r>
            <a:r>
              <a:rPr lang="en-GB" sz="1050" dirty="0"/>
              <a:t> </a:t>
            </a:r>
            <a:r>
              <a:rPr lang="en-GB" sz="1050" dirty="0" err="1"/>
              <a:t>dany</a:t>
            </a:r>
            <a:r>
              <a:rPr lang="en-GB" sz="1050" dirty="0"/>
              <a:t> </a:t>
            </a:r>
            <a:r>
              <a:rPr lang="en-GB" sz="1050" dirty="0" err="1"/>
              <a:t>przypadek</a:t>
            </a:r>
            <a:r>
              <a:rPr lang="en-GB" sz="1050" dirty="0"/>
              <a:t> </a:t>
            </a:r>
            <a:r>
              <a:rPr lang="en-GB" sz="1050" dirty="0" err="1"/>
              <a:t>przedstawia</a:t>
            </a:r>
            <a:r>
              <a:rPr lang="en-GB" sz="1050" dirty="0"/>
              <a:t> </a:t>
            </a:r>
            <a:r>
              <a:rPr lang="en-GB" sz="1050" dirty="0" err="1"/>
              <a:t>wyzwanie</a:t>
            </a:r>
            <a:r>
              <a:rPr lang="en-GB" sz="1050" dirty="0"/>
              <a:t>, ale </a:t>
            </a:r>
            <a:r>
              <a:rPr lang="en-GB" sz="1050" dirty="0" err="1"/>
              <a:t>nie</a:t>
            </a:r>
            <a:r>
              <a:rPr lang="en-GB" sz="1050" dirty="0"/>
              <a:t> </a:t>
            </a:r>
            <a:r>
              <a:rPr lang="en-GB" sz="1050" dirty="0" err="1"/>
              <a:t>rozwiązanie</a:t>
            </a:r>
            <a:r>
              <a:rPr lang="en-GB" sz="1050" dirty="0"/>
              <a:t>, </a:t>
            </a:r>
            <a:r>
              <a:rPr lang="en-GB" sz="1050" dirty="0" err="1"/>
              <a:t>albo</a:t>
            </a:r>
            <a:r>
              <a:rPr lang="en-GB" sz="1050" dirty="0"/>
              <a:t> </a:t>
            </a:r>
            <a:r>
              <a:rPr lang="en-GB" sz="1050" dirty="0" err="1"/>
              <a:t>przedstawia</a:t>
            </a:r>
            <a:r>
              <a:rPr lang="en-GB" sz="1050" dirty="0"/>
              <a:t> </a:t>
            </a:r>
            <a:r>
              <a:rPr lang="en-GB" sz="1050" dirty="0" err="1"/>
              <a:t>rozwiązanie</a:t>
            </a:r>
            <a:r>
              <a:rPr lang="en-GB" sz="1050" dirty="0"/>
              <a:t>, ale </a:t>
            </a:r>
            <a:r>
              <a:rPr lang="en-GB" sz="1050" dirty="0" err="1"/>
              <a:t>nie</a:t>
            </a:r>
            <a:r>
              <a:rPr lang="en-GB" sz="1050" dirty="0"/>
              <a:t> problem, </a:t>
            </a:r>
            <a:r>
              <a:rPr lang="en-GB" sz="1050" dirty="0" err="1"/>
              <a:t>który</a:t>
            </a:r>
            <a:r>
              <a:rPr lang="en-GB" sz="1050" dirty="0"/>
              <a:t> jest </a:t>
            </a:r>
            <a:r>
              <a:rPr lang="en-GB" sz="1050" dirty="0" err="1"/>
              <a:t>rozwiązywany</a:t>
            </a:r>
            <a:r>
              <a:rPr lang="en-GB" sz="1050" dirty="0"/>
              <a:t>. W </a:t>
            </a:r>
            <a:r>
              <a:rPr lang="en-GB" sz="1050" dirty="0" err="1"/>
              <a:t>takich</a:t>
            </a:r>
            <a:r>
              <a:rPr lang="en-GB" sz="1050" dirty="0"/>
              <a:t> </a:t>
            </a:r>
            <a:r>
              <a:rPr lang="en-GB" sz="1050" dirty="0" err="1"/>
              <a:t>przypadkach</a:t>
            </a:r>
            <a:r>
              <a:rPr lang="en-GB" sz="1050" dirty="0"/>
              <a:t> </a:t>
            </a:r>
            <a:r>
              <a:rPr lang="en-GB" sz="1050" dirty="0" err="1"/>
              <a:t>zastanów</a:t>
            </a:r>
            <a:r>
              <a:rPr lang="en-GB" sz="1050" dirty="0"/>
              <a:t> </a:t>
            </a:r>
            <a:r>
              <a:rPr lang="en-GB" sz="1050" dirty="0" err="1"/>
              <a:t>się</a:t>
            </a:r>
            <a:r>
              <a:rPr lang="en-GB" sz="1050" dirty="0"/>
              <a:t> </a:t>
            </a:r>
            <a:r>
              <a:rPr lang="en-GB" sz="1050" dirty="0" err="1"/>
              <a:t>nad</a:t>
            </a:r>
            <a:r>
              <a:rPr lang="en-GB" sz="1050" dirty="0"/>
              <a:t> </a:t>
            </a:r>
            <a:r>
              <a:rPr lang="en-GB" sz="1050" dirty="0" err="1"/>
              <a:t>brakującym</a:t>
            </a:r>
            <a:r>
              <a:rPr lang="en-GB" sz="1050" dirty="0"/>
              <a:t> </a:t>
            </a:r>
            <a:r>
              <a:rPr lang="en-GB" sz="1050" dirty="0" err="1"/>
              <a:t>aspektem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zaproponuj</a:t>
            </a:r>
            <a:r>
              <a:rPr lang="en-GB" sz="1050" dirty="0"/>
              <a:t>, co </a:t>
            </a:r>
            <a:r>
              <a:rPr lang="en-GB" sz="1050" dirty="0" err="1"/>
              <a:t>mogłoby</a:t>
            </a:r>
            <a:r>
              <a:rPr lang="en-GB" sz="1050" dirty="0"/>
              <a:t> </a:t>
            </a:r>
            <a:r>
              <a:rPr lang="en-GB" sz="1050" dirty="0" err="1"/>
              <a:t>stanowić</a:t>
            </a:r>
            <a:r>
              <a:rPr lang="en-GB" sz="1050" dirty="0"/>
              <a:t> </a:t>
            </a:r>
            <a:r>
              <a:rPr lang="en-GB" sz="1050" dirty="0" err="1"/>
              <a:t>odpowiadające</a:t>
            </a:r>
            <a:r>
              <a:rPr lang="en-GB" sz="1050" dirty="0"/>
              <a:t> mu </a:t>
            </a:r>
            <a:r>
              <a:rPr lang="en-GB" sz="1050" dirty="0" err="1"/>
              <a:t>wyzwanie</a:t>
            </a:r>
            <a:r>
              <a:rPr lang="en-GB" sz="1050" dirty="0"/>
              <a:t> </a:t>
            </a:r>
            <a:r>
              <a:rPr lang="en-GB" sz="1050" dirty="0" err="1"/>
              <a:t>lub</a:t>
            </a:r>
            <a:r>
              <a:rPr lang="en-GB" sz="1050" dirty="0"/>
              <a:t> </a:t>
            </a:r>
            <a:r>
              <a:rPr lang="en-GB" sz="1050" dirty="0" err="1"/>
              <a:t>rozwiązanie</a:t>
            </a:r>
            <a:r>
              <a:rPr lang="en-GB" sz="1050" dirty="0"/>
              <a:t>.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050" b="1" dirty="0" err="1"/>
              <a:t>Przykład</a:t>
            </a:r>
            <a:r>
              <a:rPr lang="en-GB" sz="1050" b="1" dirty="0"/>
              <a:t>:</a:t>
            </a:r>
          </a:p>
          <a:p>
            <a:pPr algn="l" rtl="0"/>
            <a:r>
              <a:rPr lang="en-GB" sz="1050" dirty="0"/>
              <a:t>GLS Italia Spa – Platformy </a:t>
            </a:r>
            <a:r>
              <a:rPr lang="en-GB" sz="1050" dirty="0" err="1"/>
              <a:t>cyfrowe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czyste</a:t>
            </a:r>
            <a:r>
              <a:rPr lang="en-GB" sz="1050" dirty="0"/>
              <a:t> </a:t>
            </a:r>
            <a:r>
              <a:rPr lang="en-GB" sz="1050" dirty="0" err="1"/>
              <a:t>pojazdy</a:t>
            </a:r>
            <a:r>
              <a:rPr lang="en-GB" sz="1050" dirty="0"/>
              <a:t> </a:t>
            </a:r>
            <a:r>
              <a:rPr lang="en-GB" sz="1050" dirty="0" err="1"/>
              <a:t>dla</a:t>
            </a:r>
            <a:r>
              <a:rPr lang="en-GB" sz="1050" dirty="0"/>
              <a:t> </a:t>
            </a:r>
            <a:r>
              <a:rPr lang="en-GB" sz="1050" dirty="0" err="1"/>
              <a:t>zrównoważonej</a:t>
            </a:r>
            <a:r>
              <a:rPr lang="en-GB" sz="1050" dirty="0"/>
              <a:t> </a:t>
            </a:r>
            <a:r>
              <a:rPr lang="en-GB" sz="1050" dirty="0" err="1"/>
              <a:t>dostawy</a:t>
            </a:r>
            <a:r>
              <a:rPr lang="en-GB" sz="1050" dirty="0"/>
              <a:t> (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Kompendium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dobrych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b="1" dirty="0" err="1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praktyk</a:t>
            </a:r>
            <a:r>
              <a:rPr lang="en-GB" sz="1050" b="1" dirty="0">
                <a:solidFill>
                  <a:srgbClr val="29C5F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EARTH</a:t>
            </a:r>
            <a:r>
              <a:rPr lang="en-GB" sz="1050" dirty="0"/>
              <a:t>, str. 12-14)</a:t>
            </a:r>
          </a:p>
          <a:p>
            <a:pPr algn="l" rtl="0"/>
            <a:r>
              <a:rPr lang="en-GB" sz="1050" dirty="0"/>
              <a:t>GLS Italia Spa, </a:t>
            </a:r>
            <a:r>
              <a:rPr lang="en-GB" sz="1050" dirty="0" err="1"/>
              <a:t>czołowy</a:t>
            </a:r>
            <a:r>
              <a:rPr lang="en-GB" sz="1050" dirty="0"/>
              <a:t> </a:t>
            </a:r>
            <a:r>
              <a:rPr lang="en-GB" sz="1050" dirty="0" err="1"/>
              <a:t>dostawca</a:t>
            </a:r>
            <a:r>
              <a:rPr lang="en-GB" sz="1050" dirty="0"/>
              <a:t> </a:t>
            </a:r>
            <a:r>
              <a:rPr lang="en-GB" sz="1050" dirty="0" err="1"/>
              <a:t>usług</a:t>
            </a:r>
            <a:r>
              <a:rPr lang="en-GB" sz="1050" dirty="0"/>
              <a:t> </a:t>
            </a:r>
            <a:r>
              <a:rPr lang="en-GB" sz="1050" dirty="0" err="1"/>
              <a:t>logistycznych</a:t>
            </a:r>
            <a:r>
              <a:rPr lang="en-GB" sz="1050" dirty="0"/>
              <a:t> we </a:t>
            </a:r>
            <a:r>
              <a:rPr lang="en-GB" sz="1050" dirty="0" err="1"/>
              <a:t>Włoszech</a:t>
            </a:r>
            <a:r>
              <a:rPr lang="en-GB" sz="1050" dirty="0"/>
              <a:t>, </a:t>
            </a:r>
            <a:r>
              <a:rPr lang="en-GB" sz="1050" dirty="0" err="1"/>
              <a:t>dąży</a:t>
            </a:r>
            <a:r>
              <a:rPr lang="en-GB" sz="1050" dirty="0"/>
              <a:t> do </a:t>
            </a:r>
            <a:r>
              <a:rPr lang="en-GB" sz="1050" dirty="0" err="1"/>
              <a:t>redukcji</a:t>
            </a:r>
            <a:r>
              <a:rPr lang="en-GB" sz="1050" dirty="0"/>
              <a:t> </a:t>
            </a:r>
            <a:r>
              <a:rPr lang="en-GB" sz="1050" dirty="0" err="1"/>
              <a:t>emisji</a:t>
            </a:r>
            <a:r>
              <a:rPr lang="en-GB" sz="1050" dirty="0"/>
              <a:t> </a:t>
            </a:r>
            <a:r>
              <a:rPr lang="en-GB" sz="1050" dirty="0" err="1"/>
              <a:t>dwutlenku</a:t>
            </a:r>
            <a:r>
              <a:rPr lang="en-GB" sz="1050" dirty="0"/>
              <a:t> </a:t>
            </a:r>
            <a:r>
              <a:rPr lang="en-GB" sz="1050" dirty="0" err="1"/>
              <a:t>węgla</a:t>
            </a:r>
            <a:r>
              <a:rPr lang="en-GB" sz="1050" dirty="0"/>
              <a:t> </a:t>
            </a:r>
            <a:r>
              <a:rPr lang="en-GB" sz="1050" dirty="0" err="1"/>
              <a:t>przy</a:t>
            </a:r>
            <a:r>
              <a:rPr lang="en-GB" sz="1050" dirty="0"/>
              <a:t> </a:t>
            </a:r>
            <a:r>
              <a:rPr lang="en-GB" sz="1050" dirty="0" err="1"/>
              <a:t>jednoczesnym</a:t>
            </a:r>
            <a:r>
              <a:rPr lang="en-GB" sz="1050" dirty="0"/>
              <a:t> </a:t>
            </a:r>
            <a:r>
              <a:rPr lang="en-GB" sz="1050" dirty="0" err="1"/>
              <a:t>utrzymaniu</a:t>
            </a:r>
            <a:r>
              <a:rPr lang="en-GB" sz="1050" dirty="0"/>
              <a:t> </a:t>
            </a:r>
            <a:r>
              <a:rPr lang="en-GB" sz="1050" dirty="0" err="1"/>
              <a:t>niezawodności</a:t>
            </a:r>
            <a:r>
              <a:rPr lang="en-GB" sz="1050" dirty="0"/>
              <a:t> </a:t>
            </a:r>
            <a:r>
              <a:rPr lang="en-GB" sz="1050" dirty="0" err="1"/>
              <a:t>usług</a:t>
            </a:r>
            <a:r>
              <a:rPr lang="en-GB" sz="1050" dirty="0"/>
              <a:t> </a:t>
            </a:r>
            <a:r>
              <a:rPr lang="en-GB" sz="1050" dirty="0" err="1"/>
              <a:t>dostawczych</a:t>
            </a:r>
            <a:r>
              <a:rPr lang="en-GB" sz="1050" dirty="0"/>
              <a:t>. Ich </a:t>
            </a:r>
            <a:r>
              <a:rPr lang="en-GB" sz="1050" dirty="0" err="1"/>
              <a:t>podejście</a:t>
            </a:r>
            <a:r>
              <a:rPr lang="en-GB" sz="1050" dirty="0"/>
              <a:t> </a:t>
            </a:r>
            <a:r>
              <a:rPr lang="en-GB" sz="1050" dirty="0" err="1"/>
              <a:t>obejmuje</a:t>
            </a:r>
            <a:r>
              <a:rPr lang="en-GB" sz="1050" dirty="0"/>
              <a:t>: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Inwestowanie</a:t>
            </a:r>
            <a:r>
              <a:rPr lang="en-GB" sz="1050" dirty="0"/>
              <a:t> w </a:t>
            </a:r>
            <a:r>
              <a:rPr lang="en-GB" sz="1050" dirty="0" err="1"/>
              <a:t>pojazdy</a:t>
            </a:r>
            <a:r>
              <a:rPr lang="en-GB" sz="1050" dirty="0"/>
              <a:t> </a:t>
            </a:r>
            <a:r>
              <a:rPr lang="en-GB" sz="1050" dirty="0" err="1"/>
              <a:t>elektryczne</a:t>
            </a:r>
            <a:r>
              <a:rPr lang="en-GB" sz="1050" dirty="0"/>
              <a:t> </a:t>
            </a:r>
            <a:r>
              <a:rPr lang="en-GB" sz="1050" dirty="0" err="1"/>
              <a:t>i</a:t>
            </a:r>
            <a:r>
              <a:rPr lang="en-GB" sz="1050" dirty="0"/>
              <a:t> </a:t>
            </a:r>
            <a:r>
              <a:rPr lang="en-GB" sz="1050" dirty="0" err="1"/>
              <a:t>infrastrukturę</a:t>
            </a:r>
            <a:r>
              <a:rPr lang="en-GB" sz="1050" dirty="0"/>
              <a:t> </a:t>
            </a:r>
            <a:r>
              <a:rPr lang="en-GB" sz="1050" dirty="0" err="1"/>
              <a:t>ładowania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Montaż</a:t>
            </a:r>
            <a:r>
              <a:rPr lang="en-GB" sz="1050" dirty="0"/>
              <a:t> </a:t>
            </a:r>
            <a:r>
              <a:rPr lang="en-GB" sz="1050" dirty="0" err="1"/>
              <a:t>systemów</a:t>
            </a:r>
            <a:r>
              <a:rPr lang="en-GB" sz="1050" dirty="0"/>
              <a:t> </a:t>
            </a:r>
            <a:r>
              <a:rPr lang="en-GB" sz="1050" dirty="0" err="1"/>
              <a:t>fotowoltaicznych</a:t>
            </a:r>
            <a:r>
              <a:rPr lang="en-GB" sz="1050" dirty="0"/>
              <a:t> w </a:t>
            </a:r>
            <a:r>
              <a:rPr lang="en-GB" sz="1050" dirty="0" err="1"/>
              <a:t>bazach</a:t>
            </a:r>
            <a:r>
              <a:rPr lang="en-GB" sz="1050" dirty="0"/>
              <a:t> w </a:t>
            </a:r>
            <a:r>
              <a:rPr lang="en-GB" sz="1050" dirty="0" err="1"/>
              <a:t>celu</a:t>
            </a:r>
            <a:r>
              <a:rPr lang="en-GB" sz="1050" dirty="0"/>
              <a:t> </a:t>
            </a:r>
            <a:r>
              <a:rPr lang="en-GB" sz="1050" dirty="0" err="1"/>
              <a:t>zasilania</a:t>
            </a:r>
            <a:r>
              <a:rPr lang="en-GB" sz="1050" dirty="0"/>
              <a:t> </a:t>
            </a:r>
            <a:r>
              <a:rPr lang="en-GB" sz="1050" dirty="0" err="1"/>
              <a:t>operacji</a:t>
            </a:r>
            <a:r>
              <a:rPr lang="en-GB" sz="1050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sz="1050" dirty="0" err="1"/>
              <a:t>Wykorzystanie</a:t>
            </a:r>
            <a:r>
              <a:rPr lang="en-GB" sz="1050" dirty="0"/>
              <a:t> platform </a:t>
            </a:r>
            <a:r>
              <a:rPr lang="en-GB" sz="1050" dirty="0" err="1"/>
              <a:t>cyfrowych</a:t>
            </a:r>
            <a:r>
              <a:rPr lang="en-GB" sz="1050" dirty="0"/>
              <a:t> (np. ServiceNow) do </a:t>
            </a:r>
            <a:r>
              <a:rPr lang="en-GB" sz="1050" dirty="0" err="1"/>
              <a:t>koordynowania</a:t>
            </a:r>
            <a:r>
              <a:rPr lang="en-GB" sz="1050" dirty="0"/>
              <a:t> </a:t>
            </a:r>
            <a:r>
              <a:rPr lang="en-GB" sz="1050" dirty="0" err="1"/>
              <a:t>inicjatyw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rzecz</a:t>
            </a:r>
            <a:r>
              <a:rPr lang="en-GB" sz="1050" dirty="0"/>
              <a:t> </a:t>
            </a:r>
            <a:r>
              <a:rPr lang="en-GB" sz="1050" dirty="0" err="1"/>
              <a:t>zrównoważonego</a:t>
            </a:r>
            <a:r>
              <a:rPr lang="en-GB" sz="1050" dirty="0"/>
              <a:t> </a:t>
            </a:r>
            <a:r>
              <a:rPr lang="en-GB" sz="1050" dirty="0" err="1"/>
              <a:t>rozwoju</a:t>
            </a:r>
            <a:r>
              <a:rPr lang="en-GB" sz="1050" dirty="0"/>
              <a:t>.</a:t>
            </a:r>
          </a:p>
          <a:p>
            <a:pPr algn="l" rtl="0"/>
            <a:endParaRPr lang="en-GB" sz="1050" dirty="0"/>
          </a:p>
          <a:p>
            <a:pPr algn="l" rtl="0"/>
            <a:r>
              <a:rPr lang="en-GB" sz="1050" dirty="0" err="1"/>
              <a:t>Uzupełnij</a:t>
            </a:r>
            <a:r>
              <a:rPr lang="en-GB" sz="1050" dirty="0"/>
              <a:t> </a:t>
            </a:r>
            <a:r>
              <a:rPr lang="en-GB" sz="1050" dirty="0" err="1"/>
              <a:t>poniższą</a:t>
            </a:r>
            <a:r>
              <a:rPr lang="en-GB" sz="1050" dirty="0"/>
              <a:t> </a:t>
            </a:r>
            <a:r>
              <a:rPr lang="en-GB" sz="1050" dirty="0" err="1"/>
              <a:t>tabelę</a:t>
            </a:r>
            <a:r>
              <a:rPr lang="en-GB" sz="1050" dirty="0"/>
              <a:t> </a:t>
            </a:r>
            <a:r>
              <a:rPr lang="en-GB" sz="1050" dirty="0" err="1"/>
              <a:t>dla</a:t>
            </a:r>
            <a:r>
              <a:rPr lang="en-GB" sz="1050" dirty="0"/>
              <a:t> </a:t>
            </a:r>
            <a:r>
              <a:rPr lang="en-GB" sz="1050" dirty="0" err="1"/>
              <a:t>tego</a:t>
            </a:r>
            <a:r>
              <a:rPr lang="en-GB" sz="1050" dirty="0"/>
              <a:t> </a:t>
            </a:r>
            <a:r>
              <a:rPr lang="en-GB" sz="1050" dirty="0" err="1"/>
              <a:t>ćwiczenia</a:t>
            </a:r>
            <a:r>
              <a:rPr lang="en-GB" sz="1050" dirty="0"/>
              <a:t>. </a:t>
            </a:r>
            <a:r>
              <a:rPr lang="en-GB" sz="1050" dirty="0" err="1"/>
              <a:t>Pierwszy</a:t>
            </a:r>
            <a:r>
              <a:rPr lang="en-GB" sz="1050" dirty="0"/>
              <a:t> </a:t>
            </a:r>
            <a:r>
              <a:rPr lang="en-GB" sz="1050" dirty="0" err="1"/>
              <a:t>wiersz</a:t>
            </a:r>
            <a:r>
              <a:rPr lang="en-GB" sz="1050" dirty="0"/>
              <a:t> </a:t>
            </a:r>
            <a:r>
              <a:rPr lang="en-GB" sz="1050" dirty="0" err="1"/>
              <a:t>przedstawia</a:t>
            </a:r>
            <a:r>
              <a:rPr lang="en-GB" sz="1050" dirty="0"/>
              <a:t> </a:t>
            </a:r>
            <a:r>
              <a:rPr lang="en-GB" sz="1050" dirty="0" err="1"/>
              <a:t>przykład</a:t>
            </a:r>
            <a:r>
              <a:rPr lang="en-GB" sz="1050" dirty="0"/>
              <a:t> GLS Italia Spa.</a:t>
            </a:r>
          </a:p>
          <a:p>
            <a:pPr algn="l" rtl="0"/>
            <a:endParaRPr lang="en-US" sz="1050" dirty="0"/>
          </a:p>
          <a:p>
            <a:pPr algn="l" rtl="0"/>
            <a:endParaRPr lang="en-US" sz="1050" dirty="0">
              <a:highlight>
                <a:srgbClr val="FFFF00"/>
              </a:highlight>
            </a:endParaRPr>
          </a:p>
          <a:p>
            <a:pPr algn="l" rtl="0"/>
            <a:endParaRPr lang="en-GB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748B6-4D1C-BFA7-A525-6A1A868A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6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5F1F08D9-9CD0-5097-B7D8-BFA6D242ACCB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A7ADF3F-E517-5EF9-23A8-AE0AF6E7D20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 sz="2000" dirty="0">
                <a:latin typeface="Calibri"/>
                <a:ea typeface="Open Sans"/>
                <a:cs typeface="Calibri"/>
              </a:rPr>
              <a:t>ZRÓWNOWAŻONY ROZWÓJ W ZARZĄDZANIU INNOWACJAMI CYFROWYMI</a:t>
            </a:r>
            <a:endParaRPr lang="en-US" sz="20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B608C4B-A73C-E2ED-E40D-CD5C82AA8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60426"/>
              </p:ext>
            </p:extLst>
          </p:nvPr>
        </p:nvGraphicFramePr>
        <p:xfrm>
          <a:off x="741470" y="7973248"/>
          <a:ext cx="6076734" cy="22938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5578">
                  <a:extLst>
                    <a:ext uri="{9D8B030D-6E8A-4147-A177-3AD203B41FA5}">
                      <a16:colId xmlns:a16="http://schemas.microsoft.com/office/drawing/2014/main" val="2230712578"/>
                    </a:ext>
                  </a:extLst>
                </a:gridCol>
                <a:gridCol w="2025578">
                  <a:extLst>
                    <a:ext uri="{9D8B030D-6E8A-4147-A177-3AD203B41FA5}">
                      <a16:colId xmlns:a16="http://schemas.microsoft.com/office/drawing/2014/main" val="3067635644"/>
                    </a:ext>
                  </a:extLst>
                </a:gridCol>
                <a:gridCol w="2025578">
                  <a:extLst>
                    <a:ext uri="{9D8B030D-6E8A-4147-A177-3AD203B41FA5}">
                      <a16:colId xmlns:a16="http://schemas.microsoft.com/office/drawing/2014/main" val="6018662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/>
                      <a:r>
                        <a:rPr lang="de-DE" sz="1100">
                          <a:solidFill>
                            <a:schemeClr val="bg1"/>
                          </a:solidFill>
                        </a:rPr>
                        <a:t>Studium przypadku</a:t>
                      </a:r>
                      <a:endParaRPr lang="en-GB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Wyzwanie zrównoważonego rozwoju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l-PL" sz="1100">
                          <a:solidFill>
                            <a:schemeClr val="bg1"/>
                          </a:solidFill>
                        </a:rPr>
                        <a:t>Wdrożone rozwiązanie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095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/>
                        <a:t>GLS Italia Spa</a:t>
                      </a:r>
                    </a:p>
                    <a:p>
                      <a:pPr algn="l" rtl="0"/>
                      <a:endParaRPr lang="en-GB" sz="11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/>
                        <a:t>Wysoka emisja CO₂ w dostawach miejskich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/>
                        <a:t>Pojazdy elektryczne, energia słoneczna, cyfrowa platforma koordynacyjna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62240"/>
                  </a:ext>
                </a:extLst>
              </a:tr>
              <a:tr h="302072">
                <a:tc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155077"/>
                  </a:ext>
                </a:extLst>
              </a:tr>
              <a:tr h="235333"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4992419"/>
                  </a:ext>
                </a:extLst>
              </a:tr>
              <a:tr h="290514"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234213"/>
                  </a:ext>
                </a:extLst>
              </a:tr>
              <a:tr h="239015"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4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6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2C959-D3DE-1B74-FBAB-772E0FD80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8E7CA8-5A56-3258-A732-6598DDBB0D7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87986" y="1635742"/>
            <a:ext cx="6306427" cy="2565532"/>
          </a:xfrm>
        </p:spPr>
        <p:txBody>
          <a:bodyPr lIns="91440" tIns="45720" rIns="91440" bIns="45720" numCol="1" spcCol="288000" anchor="t">
            <a:noAutofit/>
          </a:bodyPr>
          <a:lstStyle/>
          <a:p>
            <a:pPr algn="l" rtl="0"/>
            <a:r>
              <a:rPr lang="en-GB" sz="1600" b="1" dirty="0">
                <a:solidFill>
                  <a:srgbClr val="8652A1"/>
                </a:solidFill>
              </a:rPr>
              <a:t>Krok 2: </a:t>
            </a:r>
            <a:r>
              <a:rPr lang="en-GB" sz="1600" b="1" dirty="0" err="1">
                <a:solidFill>
                  <a:srgbClr val="8652A1"/>
                </a:solidFill>
              </a:rPr>
              <a:t>Zastosuj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etapy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zarządzania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innowacjami</a:t>
            </a:r>
            <a:endParaRPr lang="en-GB" sz="1600" b="1" dirty="0">
              <a:solidFill>
                <a:srgbClr val="8652A1"/>
              </a:solidFill>
            </a:endParaRPr>
          </a:p>
          <a:p>
            <a:pPr algn="l" rtl="0"/>
            <a:endParaRPr lang="en-GB" dirty="0"/>
          </a:p>
          <a:p>
            <a:pPr algn="l" rtl="0"/>
            <a:r>
              <a:rPr lang="en-GB" dirty="0">
                <a:latin typeface="Calibri"/>
                <a:ea typeface="Open Sans"/>
                <a:cs typeface="Calibri"/>
              </a:rPr>
              <a:t>Teraz </a:t>
            </a:r>
            <a:r>
              <a:rPr lang="en-GB" dirty="0" err="1">
                <a:latin typeface="Calibri"/>
                <a:ea typeface="Open Sans"/>
                <a:cs typeface="Calibri"/>
              </a:rPr>
              <a:t>oceń</a:t>
            </a:r>
            <a:r>
              <a:rPr lang="pl-PL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wdrożone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rozwiązani</a:t>
            </a:r>
            <a:r>
              <a:rPr lang="pl-PL" b="1" dirty="0">
                <a:latin typeface="Calibri"/>
                <a:ea typeface="Open Sans"/>
                <a:cs typeface="Calibri"/>
              </a:rPr>
              <a:t>a </a:t>
            </a:r>
            <a:r>
              <a:rPr lang="pl-PL" dirty="0">
                <a:latin typeface="Calibri"/>
                <a:ea typeface="Open Sans"/>
                <a:cs typeface="Calibri"/>
              </a:rPr>
              <a:t>i</a:t>
            </a:r>
            <a:r>
              <a:rPr lang="pl-PL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podziel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pl-PL" b="1" dirty="0">
                <a:latin typeface="Calibri"/>
                <a:ea typeface="Open Sans"/>
                <a:cs typeface="Calibri"/>
              </a:rPr>
              <a:t>je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na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etapy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zarządzania</a:t>
            </a:r>
            <a:r>
              <a:rPr lang="en-GB" b="1" dirty="0">
                <a:latin typeface="Calibri"/>
                <a:ea typeface="Open Sans"/>
                <a:cs typeface="Calibri"/>
              </a:rPr>
              <a:t> </a:t>
            </a:r>
            <a:r>
              <a:rPr lang="en-GB" b="1" dirty="0" err="1">
                <a:latin typeface="Calibri"/>
                <a:ea typeface="Open Sans"/>
                <a:cs typeface="Calibri"/>
              </a:rPr>
              <a:t>innowacjami</a:t>
            </a:r>
            <a:r>
              <a:rPr lang="pl-PL" b="1" dirty="0">
                <a:latin typeface="Calibri"/>
                <a:ea typeface="Open Sans"/>
                <a:cs typeface="Calibri"/>
              </a:rPr>
              <a:t>. </a:t>
            </a:r>
            <a:r>
              <a:rPr lang="en-GB" dirty="0" err="1">
                <a:latin typeface="Calibri"/>
                <a:ea typeface="Open Sans"/>
                <a:cs typeface="Calibri"/>
              </a:rPr>
              <a:t>Twoim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zadaniem</a:t>
            </a:r>
            <a:r>
              <a:rPr lang="en-GB" dirty="0">
                <a:latin typeface="Calibri"/>
                <a:ea typeface="Open Sans"/>
                <a:cs typeface="Calibri"/>
              </a:rPr>
              <a:t> jest </a:t>
            </a:r>
            <a:r>
              <a:rPr lang="en-GB" dirty="0" err="1">
                <a:latin typeface="Calibri"/>
                <a:ea typeface="Open Sans"/>
                <a:cs typeface="Calibri"/>
              </a:rPr>
              <a:t>uzupełnienie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tabeli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dla</a:t>
            </a:r>
            <a:r>
              <a:rPr lang="en-GB" dirty="0">
                <a:latin typeface="Calibri"/>
                <a:ea typeface="Open Sans"/>
                <a:cs typeface="Calibri"/>
              </a:rPr>
              <a:t> studium </a:t>
            </a:r>
            <a:r>
              <a:rPr lang="en-GB" dirty="0" err="1">
                <a:latin typeface="Calibri"/>
                <a:ea typeface="Open Sans"/>
                <a:cs typeface="Calibri"/>
              </a:rPr>
              <a:t>przypadku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wybranego</a:t>
            </a:r>
            <a:r>
              <a:rPr lang="en-GB" dirty="0">
                <a:latin typeface="Calibri"/>
                <a:ea typeface="Open Sans"/>
                <a:cs typeface="Calibri"/>
              </a:rPr>
              <a:t> w </a:t>
            </a:r>
            <a:r>
              <a:rPr lang="en-GB" dirty="0" err="1">
                <a:latin typeface="Calibri"/>
                <a:ea typeface="Open Sans"/>
                <a:cs typeface="Calibri"/>
              </a:rPr>
              <a:t>kroku</a:t>
            </a:r>
            <a:r>
              <a:rPr lang="en-GB" dirty="0">
                <a:latin typeface="Calibri"/>
                <a:ea typeface="Open Sans"/>
                <a:cs typeface="Calibri"/>
              </a:rPr>
              <a:t> 1. </a:t>
            </a:r>
            <a:r>
              <a:rPr lang="en-GB" dirty="0" err="1">
                <a:latin typeface="Calibri"/>
                <a:ea typeface="Open Sans"/>
                <a:cs typeface="Calibri"/>
              </a:rPr>
              <a:t>Jeśli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informacji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nie</a:t>
            </a:r>
            <a:r>
              <a:rPr lang="en-GB" dirty="0">
                <a:latin typeface="Calibri"/>
                <a:ea typeface="Open Sans"/>
                <a:cs typeface="Calibri"/>
              </a:rPr>
              <a:t> ma w </a:t>
            </a:r>
            <a:r>
              <a:rPr lang="en-GB" dirty="0" err="1">
                <a:latin typeface="Calibri"/>
                <a:ea typeface="Open Sans"/>
                <a:cs typeface="Calibri"/>
              </a:rPr>
              <a:t>materiałach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dotyczących</a:t>
            </a:r>
            <a:r>
              <a:rPr lang="en-GB" dirty="0">
                <a:latin typeface="Calibri"/>
                <a:ea typeface="Open Sans"/>
                <a:cs typeface="Calibri"/>
              </a:rPr>
              <a:t> studium </a:t>
            </a:r>
            <a:r>
              <a:rPr lang="en-GB" dirty="0" err="1">
                <a:latin typeface="Calibri"/>
                <a:ea typeface="Open Sans"/>
                <a:cs typeface="Calibri"/>
              </a:rPr>
              <a:t>przypadku</a:t>
            </a:r>
            <a:r>
              <a:rPr lang="en-GB" dirty="0">
                <a:latin typeface="Calibri"/>
                <a:ea typeface="Open Sans"/>
                <a:cs typeface="Calibri"/>
              </a:rPr>
              <a:t> w </a:t>
            </a:r>
            <a:r>
              <a:rPr lang="en-GB" dirty="0" err="1">
                <a:latin typeface="Calibri"/>
                <a:ea typeface="Open Sans"/>
                <a:cs typeface="Calibri"/>
              </a:rPr>
              <a:t>Kompendium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Dobrych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Praktyk</a:t>
            </a:r>
            <a:r>
              <a:rPr lang="en-GB" dirty="0">
                <a:latin typeface="Calibri"/>
                <a:ea typeface="Open Sans"/>
                <a:cs typeface="Calibri"/>
              </a:rPr>
              <a:t> EARTH, </a:t>
            </a:r>
            <a:r>
              <a:rPr lang="en-GB" dirty="0" err="1">
                <a:latin typeface="Calibri"/>
                <a:ea typeface="Open Sans"/>
                <a:cs typeface="Calibri"/>
              </a:rPr>
              <a:t>zastanów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się</a:t>
            </a:r>
            <a:r>
              <a:rPr lang="en-GB" dirty="0">
                <a:latin typeface="Calibri"/>
                <a:ea typeface="Open Sans"/>
                <a:cs typeface="Calibri"/>
              </a:rPr>
              <a:t>, co </a:t>
            </a:r>
            <a:r>
              <a:rPr lang="en-GB" dirty="0" err="1">
                <a:latin typeface="Calibri"/>
                <a:ea typeface="Open Sans"/>
                <a:cs typeface="Calibri"/>
              </a:rPr>
              <a:t>firma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mogła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zrobić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na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różnych</a:t>
            </a:r>
            <a:r>
              <a:rPr lang="en-GB" dirty="0">
                <a:latin typeface="Calibri"/>
                <a:ea typeface="Open Sans"/>
                <a:cs typeface="Calibri"/>
              </a:rPr>
              <a:t> </a:t>
            </a:r>
            <a:r>
              <a:rPr lang="en-GB" dirty="0" err="1">
                <a:latin typeface="Calibri"/>
                <a:ea typeface="Open Sans"/>
                <a:cs typeface="Calibri"/>
              </a:rPr>
              <a:t>etapach</a:t>
            </a:r>
            <a:r>
              <a:rPr lang="en-GB" dirty="0">
                <a:latin typeface="Calibri"/>
                <a:ea typeface="Open Sans"/>
                <a:cs typeface="Calibri"/>
              </a:rPr>
              <a:t>.</a:t>
            </a:r>
            <a:endParaRPr lang="en-GB" dirty="0">
              <a:solidFill>
                <a:schemeClr val="tx1"/>
              </a:solidFill>
              <a:latin typeface="Calibri"/>
              <a:ea typeface="Open Sans"/>
              <a:cs typeface="Calibri"/>
            </a:endParaRPr>
          </a:p>
          <a:p>
            <a:pPr algn="l" rtl="0"/>
            <a:endParaRPr lang="en-US" dirty="0">
              <a:highlight>
                <a:srgbClr val="FFFF00"/>
              </a:highlight>
            </a:endParaRP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BA299-15F1-3821-11B4-0F3D3254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7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A8C5D090-FFC3-D885-B122-39DF0E281A90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F26A81E-6A56-DC28-6378-17AFFCC34BE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 sz="2000" dirty="0">
                <a:latin typeface="Calibri"/>
                <a:ea typeface="Open Sans"/>
                <a:cs typeface="Calibri"/>
              </a:rPr>
              <a:t>ZRÓWNOWAŻONY ROZWÓJ W ZARZĄDZANIU INNOWACJAMI CYFROWYMI</a:t>
            </a:r>
            <a:endParaRPr lang="en-US" sz="20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7AFE63D-E9B0-2F74-1532-4CF9549B4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6799"/>
              </p:ext>
            </p:extLst>
          </p:nvPr>
        </p:nvGraphicFramePr>
        <p:xfrm>
          <a:off x="587986" y="2918508"/>
          <a:ext cx="6306427" cy="64494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80736">
                  <a:extLst>
                    <a:ext uri="{9D8B030D-6E8A-4147-A177-3AD203B41FA5}">
                      <a16:colId xmlns:a16="http://schemas.microsoft.com/office/drawing/2014/main" val="2230712578"/>
                    </a:ext>
                  </a:extLst>
                </a:gridCol>
                <a:gridCol w="2323218">
                  <a:extLst>
                    <a:ext uri="{9D8B030D-6E8A-4147-A177-3AD203B41FA5}">
                      <a16:colId xmlns:a16="http://schemas.microsoft.com/office/drawing/2014/main" val="3067635644"/>
                    </a:ext>
                  </a:extLst>
                </a:gridCol>
                <a:gridCol w="2802473">
                  <a:extLst>
                    <a:ext uri="{9D8B030D-6E8A-4147-A177-3AD203B41FA5}">
                      <a16:colId xmlns:a16="http://schemas.microsoft.com/office/drawing/2014/main" val="601866224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algn="l" rtl="0"/>
                      <a:r>
                        <a:rPr lang="pl-PL" sz="1050" b="1" i="0" dirty="0">
                          <a:solidFill>
                            <a:schemeClr val="bg1"/>
                          </a:solidFill>
                        </a:rPr>
                        <a:t>Etap</a:t>
                      </a:r>
                      <a:endParaRPr lang="en-GB" sz="105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0" dirty="0">
                          <a:solidFill>
                            <a:schemeClr val="bg1"/>
                          </a:solidFill>
                        </a:rPr>
                        <a:t>Studium </a:t>
                      </a:r>
                      <a:r>
                        <a:rPr lang="en-GB" sz="1050" i="0" dirty="0" err="1">
                          <a:solidFill>
                            <a:schemeClr val="bg1"/>
                          </a:solidFill>
                        </a:rPr>
                        <a:t>przypadku</a:t>
                      </a:r>
                      <a:r>
                        <a:rPr lang="en-GB" sz="1050" i="0" dirty="0">
                          <a:solidFill>
                            <a:schemeClr val="bg1"/>
                          </a:solidFill>
                        </a:rPr>
                        <a:t> GLS Italia Spa</a:t>
                      </a: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050">
                          <a:solidFill>
                            <a:schemeClr val="bg1"/>
                          </a:solidFill>
                        </a:rPr>
                        <a:t>(Twój przypadek)</a:t>
                      </a:r>
                      <a:endParaRPr lang="en-GB" sz="105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09566"/>
                  </a:ext>
                </a:extLst>
              </a:tr>
              <a:tr h="1181593">
                <a:tc>
                  <a:txBody>
                    <a:bodyPr/>
                    <a:lstStyle/>
                    <a:p>
                      <a:pPr algn="l" rtl="0"/>
                      <a:r>
                        <a:rPr lang="en-GB" sz="1050" b="1"/>
                        <a:t>Identyfikacja możliwości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dirty="0" err="1"/>
                        <a:t>Uznano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potrzebę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ograniczenia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emisji</a:t>
                      </a:r>
                      <a:r>
                        <a:rPr lang="en-GB" sz="1050" i="1" dirty="0"/>
                        <a:t> CO₂ </a:t>
                      </a:r>
                      <a:r>
                        <a:rPr lang="en-GB" sz="1050" i="1" dirty="0" err="1"/>
                        <a:t>powstającej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wyniku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dostarczania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przesyłek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oraz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zużycia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energii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obiektach</a:t>
                      </a:r>
                      <a:r>
                        <a:rPr lang="en-GB" sz="1050" i="1" dirty="0"/>
                        <a:t>, </a:t>
                      </a:r>
                      <a:r>
                        <a:rPr lang="en-GB" sz="1050" i="1" dirty="0" err="1"/>
                        <a:t>zgodnie</a:t>
                      </a:r>
                      <a:r>
                        <a:rPr lang="en-GB" sz="1050" i="1" dirty="0"/>
                        <a:t> z </a:t>
                      </a:r>
                      <a:r>
                        <a:rPr lang="en-GB" sz="1050" i="1" dirty="0" err="1"/>
                        <a:t>krajowymi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celami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zrównoważonego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rozwoju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oczekiwaniami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klientów</a:t>
                      </a:r>
                      <a:r>
                        <a:rPr lang="en-GB" sz="1050" i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562240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pPr algn="l" rtl="0"/>
                      <a:r>
                        <a:rPr lang="en-GB" sz="1050" b="1"/>
                        <a:t>Generowanie pomysłów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Zapoznano się z wykorzystaniem pojazdów elektrycznych, odnawialnych źródeł energii (energii słonecznej) i narzędzi cyfrowych służących koordynacji inicjatyw na rzecz ochrony środowiska.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155077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pPr algn="l" rtl="0"/>
                      <a:r>
                        <a:rPr lang="en-GB" sz="1050" b="1"/>
                        <a:t>Rozwój koncepcji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dirty="0" err="1"/>
                        <a:t>Nawiązaliśmy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współpracę</a:t>
                      </a:r>
                      <a:r>
                        <a:rPr lang="en-GB" sz="1050" i="1" dirty="0"/>
                        <a:t> z Volvo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innymi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dostawcami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celu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opracowania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rozwiązań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dla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pojazdów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elektrycznych</a:t>
                      </a:r>
                      <a:r>
                        <a:rPr lang="en-GB" sz="1050" i="1" dirty="0"/>
                        <a:t>; </a:t>
                      </a:r>
                      <a:r>
                        <a:rPr lang="en-GB" sz="1050" i="1" dirty="0" err="1"/>
                        <a:t>zaplanowaliśmy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instalacje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systemów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fotowoltaicznych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na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bazach</a:t>
                      </a:r>
                      <a:r>
                        <a:rPr lang="en-GB" sz="1050" i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4992419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pPr algn="l" rtl="0"/>
                      <a:r>
                        <a:rPr lang="pl-PL" sz="1050" b="1" dirty="0"/>
                        <a:t>Rozwój </a:t>
                      </a:r>
                      <a:r>
                        <a:rPr lang="en-GB" sz="1050" b="1" dirty="0" err="1"/>
                        <a:t>usłu</a:t>
                      </a:r>
                      <a:r>
                        <a:rPr lang="pl-PL" sz="1050" b="1" dirty="0" err="1"/>
                        <a:t>gi</a:t>
                      </a:r>
                      <a:r>
                        <a:rPr lang="en-GB" sz="1050" b="1" dirty="0"/>
                        <a:t>/ </a:t>
                      </a:r>
                      <a:r>
                        <a:rPr lang="en-GB" sz="1050" b="1" dirty="0" err="1"/>
                        <a:t>produktu</a:t>
                      </a:r>
                      <a:r>
                        <a:rPr lang="en-GB" sz="1050" b="1" dirty="0"/>
                        <a:t>/</a:t>
                      </a:r>
                      <a:r>
                        <a:rPr lang="en-GB" sz="1050" b="1" dirty="0" err="1"/>
                        <a:t>proces</a:t>
                      </a:r>
                      <a:r>
                        <a:rPr lang="pl-PL" sz="1050" b="1" dirty="0"/>
                        <a:t>u</a:t>
                      </a:r>
                      <a:endParaRPr lang="en-GB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dirty="0" err="1"/>
                        <a:t>Zainstalowano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systemy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fotowoltaiczne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infrastrukturę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ładowania</a:t>
                      </a:r>
                      <a:r>
                        <a:rPr lang="en-GB" sz="1050" i="1" dirty="0"/>
                        <a:t>; </a:t>
                      </a:r>
                      <a:r>
                        <a:rPr lang="en-GB" sz="1050" i="1" dirty="0" err="1"/>
                        <a:t>rozpoczęto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wdrażanie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elektrycznych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samochodów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dostawczych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wybranych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regionach</a:t>
                      </a:r>
                      <a:r>
                        <a:rPr lang="en-GB" sz="1050" i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998937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pPr algn="l" rtl="0"/>
                      <a:r>
                        <a:rPr lang="pl-PL" sz="1050" b="1" dirty="0"/>
                        <a:t>Testowanie i walidacja</a:t>
                      </a:r>
                      <a:endParaRPr lang="en-GB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dirty="0" err="1"/>
                        <a:t>Monitorowano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wydajność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pojazdów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elektrycznych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systemów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energetycznych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lokalizacjach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pilotażowych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celu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oceny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redukcji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emisji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niezawodności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usług</a:t>
                      </a:r>
                      <a:r>
                        <a:rPr lang="en-GB" sz="1050" i="1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sz="10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234213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pPr algn="l" rtl="0"/>
                      <a:r>
                        <a:rPr lang="en-GB" sz="1050" b="1" err="1"/>
                        <a:t>Komercjalizacja</a:t>
                      </a:r>
                      <a:endParaRPr lang="en-GB" sz="105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050" i="1" dirty="0" err="1"/>
                        <a:t>Zwiększyliśmy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wykorzystanie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statków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napędzanych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ekologicznym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metanolem</a:t>
                      </a:r>
                      <a:r>
                        <a:rPr lang="en-GB" sz="1050" i="1" dirty="0"/>
                        <a:t> w </a:t>
                      </a:r>
                      <a:r>
                        <a:rPr lang="en-GB" sz="1050" i="1" dirty="0" err="1"/>
                        <a:t>globalnych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operacjach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transportowych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i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rozszerzyliśmy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adopcję</a:t>
                      </a:r>
                      <a:r>
                        <a:rPr lang="en-GB" sz="1050" i="1" dirty="0"/>
                        <a:t> </a:t>
                      </a:r>
                      <a:r>
                        <a:rPr lang="en-GB" sz="1050" i="1" dirty="0" err="1"/>
                        <a:t>technologii</a:t>
                      </a:r>
                      <a:r>
                        <a:rPr lang="en-GB" sz="1050" i="1" dirty="0"/>
                        <a:t> blockchain.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GB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0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3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B2CE-790D-62A8-8031-5AD0AF0ED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119F8-C27B-3061-EF38-3D6C1B364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8</a:t>
            </a:fld>
            <a:endParaRPr lang="fr-CA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88F067D5-E578-F759-324E-1BCA30BB6366}"/>
              </a:ext>
            </a:extLst>
          </p:cNvPr>
          <p:cNvSpPr/>
          <p:nvPr/>
        </p:nvSpPr>
        <p:spPr>
          <a:xfrm rot="19295464">
            <a:off x="4761576" y="-2435805"/>
            <a:ext cx="4358686" cy="4678661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F10A329-B925-EF81-9F39-3F460F2802B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-9335" y="304800"/>
            <a:ext cx="5775135" cy="926158"/>
          </a:xfrm>
        </p:spPr>
        <p:txBody>
          <a:bodyPr lIns="91440" tIns="45720" rIns="91440" bIns="45720" anchor="ctr">
            <a:noAutofit/>
          </a:bodyPr>
          <a:lstStyle/>
          <a:p>
            <a:pPr marL="731520" algn="l" rtl="0"/>
            <a:r>
              <a:rPr lang="en-US" sz="2000" dirty="0">
                <a:latin typeface="Calibri"/>
                <a:ea typeface="Open Sans"/>
                <a:cs typeface="Calibri"/>
              </a:rPr>
              <a:t>ZRÓWNOWAŻONY ROZWÓJ W ZARZĄDZANIU INNOWACJAMI CYFROWYMI</a:t>
            </a:r>
            <a:endParaRPr lang="en-US" sz="20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77E91EA-B87F-B792-18CD-CA412088B409}"/>
              </a:ext>
            </a:extLst>
          </p:cNvPr>
          <p:cNvSpPr txBox="1">
            <a:spLocks/>
          </p:cNvSpPr>
          <p:nvPr/>
        </p:nvSpPr>
        <p:spPr>
          <a:xfrm>
            <a:off x="587986" y="1777159"/>
            <a:ext cx="6296629" cy="2148455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rgbClr val="0B143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1600" b="1" dirty="0">
                <a:solidFill>
                  <a:srgbClr val="8652A1"/>
                </a:solidFill>
              </a:rPr>
              <a:t>Krok 3: </a:t>
            </a:r>
            <a:r>
              <a:rPr lang="en-GB" sz="1600" b="1" dirty="0" err="1">
                <a:solidFill>
                  <a:srgbClr val="8652A1"/>
                </a:solidFill>
              </a:rPr>
              <a:t>Zaproponuj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dodatkowe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innowacje</a:t>
            </a:r>
            <a:endParaRPr lang="en-GB" sz="1600" b="1" dirty="0">
              <a:solidFill>
                <a:srgbClr val="8652A1"/>
              </a:solidFill>
            </a:endParaRPr>
          </a:p>
          <a:p>
            <a:pPr algn="l" rtl="0"/>
            <a:endParaRPr lang="en-GB" dirty="0"/>
          </a:p>
          <a:p>
            <a:pPr algn="l" rtl="0"/>
            <a:r>
              <a:rPr lang="pl-PL" dirty="0"/>
              <a:t>Zasugeruj </a:t>
            </a:r>
            <a:r>
              <a:rPr lang="en-GB" b="1" dirty="0" err="1"/>
              <a:t>dwa</a:t>
            </a:r>
            <a:r>
              <a:rPr lang="en-GB" b="1" dirty="0"/>
              <a:t> </a:t>
            </a:r>
            <a:r>
              <a:rPr lang="en-GB" b="1" dirty="0" err="1"/>
              <a:t>innowacyjne</a:t>
            </a:r>
            <a:r>
              <a:rPr lang="en-GB" b="1" dirty="0"/>
              <a:t> </a:t>
            </a:r>
            <a:r>
              <a:rPr lang="en-GB" b="1" dirty="0" err="1"/>
              <a:t>pomysły</a:t>
            </a:r>
            <a:r>
              <a:rPr lang="pl-PL" b="1" dirty="0"/>
              <a:t>, </a:t>
            </a:r>
            <a:r>
              <a:rPr lang="pl-PL" dirty="0"/>
              <a:t>które mogą </a:t>
            </a:r>
            <a:r>
              <a:rPr lang="en-GB" dirty="0" err="1"/>
              <a:t>być</a:t>
            </a:r>
            <a:r>
              <a:rPr lang="pl-PL" dirty="0"/>
              <a:t> wdrożone </a:t>
            </a:r>
            <a:r>
              <a:rPr lang="pl-PL" b="1" dirty="0"/>
              <a:t>na </a:t>
            </a:r>
            <a:r>
              <a:rPr lang="en-GB" b="1" dirty="0" err="1"/>
              <a:t>etap</a:t>
            </a:r>
            <a:r>
              <a:rPr lang="pl-PL" b="1" dirty="0"/>
              <a:t>ach</a:t>
            </a:r>
            <a:r>
              <a:rPr lang="en-GB" b="1" dirty="0"/>
              <a:t> </a:t>
            </a:r>
            <a:r>
              <a:rPr lang="en-GB" b="1" dirty="0" err="1"/>
              <a:t>innowacji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pl-PL" dirty="0"/>
              <a:t>tak aby uczynić </a:t>
            </a:r>
            <a:r>
              <a:rPr lang="en-GB" dirty="0"/>
              <a:t>firm</a:t>
            </a:r>
            <a:r>
              <a:rPr lang="pl-PL" dirty="0"/>
              <a:t>ę bardziej zbieżną z </a:t>
            </a:r>
            <a:r>
              <a:rPr lang="en-GB" b="1" dirty="0"/>
              <a:t>Celami </a:t>
            </a:r>
            <a:r>
              <a:rPr lang="en-GB" b="1" dirty="0" err="1"/>
              <a:t>Zrównoważonego</a:t>
            </a:r>
            <a:r>
              <a:rPr lang="en-GB" b="1" dirty="0"/>
              <a:t> </a:t>
            </a:r>
            <a:r>
              <a:rPr lang="en-GB" b="1" dirty="0" err="1"/>
              <a:t>Rozwoju</a:t>
            </a:r>
            <a:r>
              <a:rPr lang="pl-PL" b="1" dirty="0"/>
              <a:t> </a:t>
            </a:r>
            <a:r>
              <a:rPr lang="pl-PL" dirty="0"/>
              <a:t>i</a:t>
            </a:r>
            <a:r>
              <a:rPr lang="en-GB" dirty="0"/>
              <a:t> </a:t>
            </a:r>
            <a:r>
              <a:rPr lang="en-GB" dirty="0" err="1"/>
              <a:t>usprawnić</a:t>
            </a:r>
            <a:r>
              <a:rPr lang="en-GB" dirty="0"/>
              <a:t> </a:t>
            </a:r>
            <a:r>
              <a:rPr lang="pl-PL" dirty="0"/>
              <a:t>jej </a:t>
            </a:r>
            <a:r>
              <a:rPr lang="en-GB" dirty="0" err="1"/>
              <a:t>działania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rzecz</a:t>
            </a:r>
            <a:r>
              <a:rPr lang="en-GB" dirty="0"/>
              <a:t> </a:t>
            </a:r>
            <a:r>
              <a:rPr lang="en-GB" dirty="0" err="1"/>
              <a:t>zrównoważonego</a:t>
            </a:r>
            <a:r>
              <a:rPr lang="en-GB" dirty="0"/>
              <a:t> </a:t>
            </a:r>
            <a:r>
              <a:rPr lang="en-GB" dirty="0" err="1"/>
              <a:t>rozwoju</a:t>
            </a:r>
            <a:r>
              <a:rPr lang="en-GB" dirty="0"/>
              <a:t> w </a:t>
            </a:r>
            <a:r>
              <a:rPr lang="en-GB" dirty="0" err="1"/>
              <a:t>logistyce</a:t>
            </a:r>
            <a:r>
              <a:rPr lang="en-GB" dirty="0"/>
              <a:t>. </a:t>
            </a:r>
            <a:r>
              <a:rPr lang="en-GB" dirty="0" err="1"/>
              <a:t>Pomysły</a:t>
            </a:r>
            <a:r>
              <a:rPr lang="en-GB" dirty="0"/>
              <a:t> </a:t>
            </a:r>
            <a:r>
              <a:rPr lang="en-GB" dirty="0" err="1"/>
              <a:t>mogą</a:t>
            </a:r>
            <a:r>
              <a:rPr lang="en-GB" dirty="0"/>
              <a:t> </a:t>
            </a:r>
            <a:r>
              <a:rPr lang="en-GB" dirty="0" err="1"/>
              <a:t>być</a:t>
            </a:r>
            <a:r>
              <a:rPr lang="en-GB" dirty="0"/>
              <a:t> </a:t>
            </a:r>
            <a:r>
              <a:rPr lang="en-GB" dirty="0" err="1"/>
              <a:t>powiązane</a:t>
            </a:r>
            <a:r>
              <a:rPr lang="en-GB" dirty="0"/>
              <a:t> z </a:t>
            </a:r>
            <a:r>
              <a:rPr lang="en-GB" dirty="0" err="1"/>
              <a:t>wyzwaniem</a:t>
            </a:r>
            <a:r>
              <a:rPr lang="en-GB" dirty="0"/>
              <a:t> </a:t>
            </a:r>
            <a:r>
              <a:rPr lang="en-GB" dirty="0" err="1"/>
              <a:t>zrównoważonego</a:t>
            </a:r>
            <a:r>
              <a:rPr lang="en-GB" dirty="0"/>
              <a:t> </a:t>
            </a:r>
            <a:r>
              <a:rPr lang="en-GB" dirty="0" err="1"/>
              <a:t>rozwoju</a:t>
            </a:r>
            <a:r>
              <a:rPr lang="en-GB" dirty="0"/>
              <a:t> </a:t>
            </a:r>
            <a:r>
              <a:rPr lang="en-GB" dirty="0" err="1"/>
              <a:t>zidentyfikowanym</a:t>
            </a:r>
            <a:r>
              <a:rPr lang="en-GB" dirty="0"/>
              <a:t> w </a:t>
            </a:r>
            <a:r>
              <a:rPr lang="en-GB" dirty="0" err="1"/>
              <a:t>kroku</a:t>
            </a:r>
            <a:r>
              <a:rPr lang="en-GB" dirty="0"/>
              <a:t> 1 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. </a:t>
            </a:r>
            <a:r>
              <a:rPr lang="en-GB" dirty="0" err="1"/>
              <a:t>Bądź</a:t>
            </a:r>
            <a:r>
              <a:rPr lang="en-GB" dirty="0"/>
              <a:t> </a:t>
            </a:r>
            <a:r>
              <a:rPr lang="en-GB" dirty="0" err="1"/>
              <a:t>kreatywny</a:t>
            </a:r>
            <a:r>
              <a:rPr lang="en-GB" dirty="0"/>
              <a:t>!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 err="1"/>
              <a:t>Przykład</a:t>
            </a:r>
            <a:r>
              <a:rPr lang="en-GB" b="1" dirty="0"/>
              <a:t> GLS Italia Spa:</a:t>
            </a:r>
            <a:endParaRPr lang="en-GB" dirty="0"/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dirty="0" err="1"/>
              <a:t>Optymalizacja</a:t>
            </a:r>
            <a:r>
              <a:rPr lang="en-GB" dirty="0"/>
              <a:t> </a:t>
            </a:r>
            <a:r>
              <a:rPr lang="en-GB" dirty="0" err="1"/>
              <a:t>tras</a:t>
            </a:r>
            <a:r>
              <a:rPr lang="en-GB" dirty="0"/>
              <a:t> </a:t>
            </a:r>
            <a:r>
              <a:rPr lang="en-GB" dirty="0" err="1"/>
              <a:t>dostaw</a:t>
            </a:r>
            <a:r>
              <a:rPr lang="en-GB" dirty="0"/>
              <a:t> </a:t>
            </a:r>
            <a:r>
              <a:rPr lang="en-GB" dirty="0" err="1"/>
              <a:t>oparta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sztucznej</a:t>
            </a:r>
            <a:r>
              <a:rPr lang="en-GB" dirty="0"/>
              <a:t> </a:t>
            </a:r>
            <a:r>
              <a:rPr lang="en-GB" dirty="0" err="1"/>
              <a:t>inteligencji</a:t>
            </a:r>
            <a:r>
              <a:rPr lang="en-GB" dirty="0"/>
              <a:t> w </a:t>
            </a:r>
            <a:r>
              <a:rPr lang="en-GB" dirty="0" err="1"/>
              <a:t>celu</a:t>
            </a:r>
            <a:r>
              <a:rPr lang="en-GB" dirty="0"/>
              <a:t> </a:t>
            </a:r>
            <a:r>
              <a:rPr lang="en-GB" dirty="0" err="1"/>
              <a:t>zwiększenia</a:t>
            </a:r>
            <a:r>
              <a:rPr lang="en-GB" dirty="0"/>
              <a:t> </a:t>
            </a:r>
            <a:r>
              <a:rPr lang="en-GB" dirty="0" err="1"/>
              <a:t>efektywności</a:t>
            </a:r>
            <a:r>
              <a:rPr lang="en-GB" dirty="0"/>
              <a:t> </a:t>
            </a:r>
            <a:r>
              <a:rPr lang="en-GB" dirty="0" err="1"/>
              <a:t>energetycznej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ograniczenia</a:t>
            </a:r>
            <a:r>
              <a:rPr lang="en-GB" dirty="0"/>
              <a:t> </a:t>
            </a:r>
            <a:r>
              <a:rPr lang="en-GB" dirty="0" err="1"/>
              <a:t>emisji</a:t>
            </a:r>
            <a:r>
              <a:rPr lang="en-GB" dirty="0"/>
              <a:t>.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dirty="0" err="1"/>
              <a:t>Rozwój</a:t>
            </a:r>
            <a:r>
              <a:rPr lang="en-GB" dirty="0"/>
              <a:t> </a:t>
            </a:r>
            <a:r>
              <a:rPr lang="en-GB" dirty="0" err="1"/>
              <a:t>miejskich</a:t>
            </a:r>
            <a:r>
              <a:rPr lang="en-GB" dirty="0"/>
              <a:t> </a:t>
            </a:r>
            <a:r>
              <a:rPr lang="en-GB" dirty="0" err="1"/>
              <a:t>mikrocentrów</a:t>
            </a:r>
            <a:r>
              <a:rPr lang="en-GB" dirty="0"/>
              <a:t> </a:t>
            </a:r>
            <a:r>
              <a:rPr lang="en-GB" dirty="0" err="1"/>
              <a:t>zasilanych</a:t>
            </a:r>
            <a:r>
              <a:rPr lang="en-GB" dirty="0"/>
              <a:t> </a:t>
            </a:r>
            <a:r>
              <a:rPr lang="en-GB" dirty="0" err="1"/>
              <a:t>energią</a:t>
            </a:r>
            <a:r>
              <a:rPr lang="en-GB" dirty="0"/>
              <a:t> </a:t>
            </a:r>
            <a:r>
              <a:rPr lang="en-GB" dirty="0" err="1"/>
              <a:t>odnawialną</a:t>
            </a:r>
            <a:r>
              <a:rPr lang="en-GB" dirty="0"/>
              <a:t>, </a:t>
            </a:r>
            <a:r>
              <a:rPr lang="en-GB" dirty="0" err="1"/>
              <a:t>umożliwiających</a:t>
            </a:r>
            <a:r>
              <a:rPr lang="en-GB" dirty="0"/>
              <a:t> </a:t>
            </a:r>
            <a:r>
              <a:rPr lang="en-GB" dirty="0" err="1"/>
              <a:t>niskoemisyjne</a:t>
            </a:r>
            <a:r>
              <a:rPr lang="en-GB" dirty="0"/>
              <a:t> </a:t>
            </a:r>
            <a:r>
              <a:rPr lang="en-GB" dirty="0" err="1"/>
              <a:t>dostawy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ostatnim</a:t>
            </a:r>
            <a:r>
              <a:rPr lang="en-GB" dirty="0"/>
              <a:t> </a:t>
            </a:r>
            <a:r>
              <a:rPr lang="en-GB" dirty="0" err="1"/>
              <a:t>etapie</a:t>
            </a:r>
            <a:r>
              <a:rPr lang="en-GB" dirty="0"/>
              <a:t> </a:t>
            </a:r>
            <a:r>
              <a:rPr lang="en-GB" dirty="0" err="1"/>
              <a:t>dostawy</a:t>
            </a:r>
            <a:r>
              <a:rPr lang="en-GB" dirty="0"/>
              <a:t>.</a:t>
            </a:r>
          </a:p>
          <a:p>
            <a:pPr algn="l" rtl="0"/>
            <a:endParaRPr lang="en-GB" b="1" dirty="0"/>
          </a:p>
          <a:p>
            <a:pPr algn="l" rtl="0">
              <a:spcAft>
                <a:spcPts val="800"/>
              </a:spcAft>
            </a:pPr>
            <a:r>
              <a:rPr lang="en-GB" dirty="0" err="1"/>
              <a:t>Wypisz</a:t>
            </a:r>
            <a:r>
              <a:rPr lang="en-GB" dirty="0"/>
              <a:t> </a:t>
            </a:r>
            <a:r>
              <a:rPr lang="en-GB" dirty="0" err="1"/>
              <a:t>tutaj</a:t>
            </a:r>
            <a:r>
              <a:rPr lang="en-GB" dirty="0"/>
              <a:t> </a:t>
            </a:r>
            <a:r>
              <a:rPr lang="en-GB" dirty="0" err="1"/>
              <a:t>swoje</a:t>
            </a:r>
            <a:r>
              <a:rPr lang="en-GB" dirty="0"/>
              <a:t> </a:t>
            </a:r>
            <a:r>
              <a:rPr lang="en-GB" dirty="0" err="1"/>
              <a:t>dwa</a:t>
            </a:r>
            <a:r>
              <a:rPr lang="en-GB" dirty="0"/>
              <a:t> </a:t>
            </a:r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pomysły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innowację</a:t>
            </a:r>
            <a:r>
              <a:rPr lang="en-GB" dirty="0"/>
              <a:t>:</a:t>
            </a:r>
          </a:p>
          <a:p>
            <a:pPr algn="l" rtl="0">
              <a:lnSpc>
                <a:spcPct val="150000"/>
              </a:lnSpc>
              <a:spcAft>
                <a:spcPts val="800"/>
              </a:spcAft>
            </a:pPr>
            <a:r>
              <a:rPr lang="en-GB" dirty="0"/>
              <a:t>1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 rtl="0">
              <a:lnSpc>
                <a:spcPct val="150000"/>
              </a:lnSpc>
            </a:pPr>
            <a:r>
              <a:rPr lang="en-GB" dirty="0"/>
              <a:t>2.________________________________________________________________________________________________________________________________________________________________________________________</a:t>
            </a:r>
          </a:p>
          <a:p>
            <a:pPr algn="l" rtl="0">
              <a:lnSpc>
                <a:spcPct val="150000"/>
              </a:lnSpc>
            </a:pPr>
            <a:r>
              <a:rPr lang="en-GB" dirty="0"/>
              <a:t>_______________________________________________________________________________________</a:t>
            </a:r>
          </a:p>
          <a:p>
            <a:pPr algn="l" rtl="0"/>
            <a:endParaRPr lang="en-GB" dirty="0"/>
          </a:p>
          <a:p>
            <a:pPr algn="l" rtl="0"/>
            <a:endParaRPr lang="en-GB" sz="1600" b="1" dirty="0">
              <a:solidFill>
                <a:srgbClr val="8652A1"/>
              </a:solidFill>
            </a:endParaRPr>
          </a:p>
          <a:p>
            <a:pPr algn="l" rtl="0"/>
            <a:r>
              <a:rPr lang="en-GB" sz="1600" b="1" dirty="0">
                <a:solidFill>
                  <a:srgbClr val="8652A1"/>
                </a:solidFill>
              </a:rPr>
              <a:t>Krok 4: </a:t>
            </a:r>
            <a:r>
              <a:rPr lang="en-GB" sz="1600" b="1" dirty="0" err="1">
                <a:solidFill>
                  <a:srgbClr val="8652A1"/>
                </a:solidFill>
              </a:rPr>
              <a:t>Omów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najważniejsze</a:t>
            </a:r>
            <a:r>
              <a:rPr lang="en-GB" sz="1600" b="1" dirty="0">
                <a:solidFill>
                  <a:srgbClr val="8652A1"/>
                </a:solidFill>
              </a:rPr>
              <a:t> </a:t>
            </a:r>
            <a:r>
              <a:rPr lang="en-GB" sz="1600" b="1" dirty="0" err="1">
                <a:solidFill>
                  <a:srgbClr val="8652A1"/>
                </a:solidFill>
              </a:rPr>
              <a:t>wnioski</a:t>
            </a:r>
            <a:endParaRPr lang="en-GB" sz="1600" b="1" dirty="0">
              <a:solidFill>
                <a:srgbClr val="8652A1"/>
              </a:solidFill>
            </a:endParaRPr>
          </a:p>
          <a:p>
            <a:pPr algn="l" rtl="0"/>
            <a:endParaRPr lang="en-GB" b="1" dirty="0"/>
          </a:p>
          <a:p>
            <a:pPr algn="l" rtl="0"/>
            <a:r>
              <a:rPr lang="en-GB" b="1" dirty="0" err="1"/>
              <a:t>Omów</a:t>
            </a:r>
            <a:r>
              <a:rPr lang="en-GB" b="1" dirty="0"/>
              <a:t> </a:t>
            </a:r>
            <a:r>
              <a:rPr lang="en-GB" b="1" dirty="0" err="1"/>
              <a:t>swoje</a:t>
            </a:r>
            <a:r>
              <a:rPr lang="en-GB" b="1" dirty="0"/>
              <a:t> </a:t>
            </a:r>
            <a:r>
              <a:rPr lang="en-GB" b="1" dirty="0" err="1"/>
              <a:t>ustalenia</a:t>
            </a:r>
            <a:r>
              <a:rPr lang="pl-PL" b="1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zajęciach</a:t>
            </a:r>
            <a:r>
              <a:rPr lang="en-GB" dirty="0"/>
              <a:t> z </a:t>
            </a:r>
            <a:r>
              <a:rPr lang="en-GB" dirty="0" err="1"/>
              <a:t>nauczycielem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innymi</a:t>
            </a:r>
            <a:r>
              <a:rPr lang="en-GB" dirty="0"/>
              <a:t> </a:t>
            </a:r>
            <a:r>
              <a:rPr lang="en-GB" dirty="0" err="1"/>
              <a:t>grupami</a:t>
            </a:r>
            <a:r>
              <a:rPr lang="en-GB" dirty="0"/>
              <a:t>. </a:t>
            </a:r>
            <a:r>
              <a:rPr lang="en-GB" dirty="0" err="1"/>
              <a:t>Przygotuj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podzielenie</a:t>
            </a:r>
            <a:r>
              <a:rPr lang="en-GB" dirty="0"/>
              <a:t> </a:t>
            </a:r>
            <a:r>
              <a:rPr lang="en-GB" dirty="0" err="1"/>
              <a:t>się</a:t>
            </a:r>
            <a:r>
              <a:rPr lang="en-GB" dirty="0"/>
              <a:t> </a:t>
            </a:r>
            <a:r>
              <a:rPr lang="en-GB" dirty="0" err="1"/>
              <a:t>poniższymi</a:t>
            </a:r>
            <a:r>
              <a:rPr lang="en-GB" dirty="0"/>
              <a:t> </a:t>
            </a:r>
            <a:r>
              <a:rPr lang="en-GB" dirty="0" err="1"/>
              <a:t>informacjami</a:t>
            </a:r>
            <a:r>
              <a:rPr lang="en-GB" dirty="0"/>
              <a:t> (w </a:t>
            </a:r>
            <a:r>
              <a:rPr lang="en-GB" dirty="0" err="1"/>
              <a:t>razie</a:t>
            </a:r>
            <a:r>
              <a:rPr lang="en-GB" dirty="0"/>
              <a:t> </a:t>
            </a:r>
            <a:r>
              <a:rPr lang="en-GB" dirty="0" err="1"/>
              <a:t>potrzeby</a:t>
            </a:r>
            <a:r>
              <a:rPr lang="en-GB" dirty="0"/>
              <a:t> </a:t>
            </a:r>
            <a:r>
              <a:rPr lang="en-GB" dirty="0" err="1"/>
              <a:t>zrób</a:t>
            </a:r>
            <a:r>
              <a:rPr lang="en-GB" dirty="0"/>
              <a:t> </a:t>
            </a:r>
            <a:r>
              <a:rPr lang="en-GB" dirty="0" err="1"/>
              <a:t>notatki</a:t>
            </a:r>
            <a:r>
              <a:rPr lang="en-GB" dirty="0"/>
              <a:t>):</a:t>
            </a:r>
          </a:p>
          <a:p>
            <a:pPr algn="l" rtl="0"/>
            <a:endParaRPr lang="en-GB" dirty="0"/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dirty="0"/>
              <a:t>Jakie </a:t>
            </a:r>
            <a:r>
              <a:rPr lang="en-GB" b="1" dirty="0" err="1"/>
              <a:t>wyzwanie</a:t>
            </a:r>
            <a:r>
              <a:rPr lang="en-GB" b="1" dirty="0"/>
              <a:t> </a:t>
            </a:r>
            <a:r>
              <a:rPr lang="en-GB" b="1" dirty="0" err="1"/>
              <a:t>zrównoważonego</a:t>
            </a:r>
            <a:r>
              <a:rPr lang="en-GB" b="1" dirty="0"/>
              <a:t> </a:t>
            </a:r>
            <a:r>
              <a:rPr lang="en-GB" b="1" dirty="0" err="1"/>
              <a:t>rozwoju</a:t>
            </a:r>
            <a:r>
              <a:rPr lang="pl-PL" b="1" dirty="0"/>
              <a:t> </a:t>
            </a:r>
            <a:r>
              <a:rPr lang="pl-PL" dirty="0"/>
              <a:t>podjęła </a:t>
            </a:r>
            <a:r>
              <a:rPr lang="en-GB" dirty="0" err="1"/>
              <a:t>firma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w </a:t>
            </a:r>
            <a:r>
              <a:rPr lang="en-GB" dirty="0" err="1"/>
              <a:t>jaki</a:t>
            </a:r>
            <a:r>
              <a:rPr lang="en-GB" dirty="0"/>
              <a:t> </a:t>
            </a:r>
            <a:r>
              <a:rPr lang="en-GB" dirty="0" err="1"/>
              <a:t>sposób</a:t>
            </a:r>
            <a:r>
              <a:rPr lang="en-GB" dirty="0"/>
              <a:t> </a:t>
            </a:r>
            <a:r>
              <a:rPr lang="en-GB" dirty="0" err="1"/>
              <a:t>nawiązuje</a:t>
            </a:r>
            <a:r>
              <a:rPr lang="en-GB" dirty="0"/>
              <a:t> on</a:t>
            </a:r>
            <a:r>
              <a:rPr lang="pl-PL" dirty="0"/>
              <a:t>o</a:t>
            </a:r>
            <a:r>
              <a:rPr lang="en-GB" dirty="0"/>
              <a:t> do </a:t>
            </a:r>
            <a:r>
              <a:rPr lang="en-GB" dirty="0" err="1"/>
              <a:t>Celów</a:t>
            </a:r>
            <a:r>
              <a:rPr lang="en-GB" dirty="0"/>
              <a:t> </a:t>
            </a:r>
            <a:r>
              <a:rPr lang="en-GB" dirty="0" err="1"/>
              <a:t>Zrównoważonego</a:t>
            </a:r>
            <a:r>
              <a:rPr lang="en-GB" dirty="0"/>
              <a:t> </a:t>
            </a:r>
            <a:r>
              <a:rPr lang="en-GB" dirty="0" err="1"/>
              <a:t>Rozwoju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en-GB" dirty="0"/>
              <a:t>W </a:t>
            </a:r>
            <a:r>
              <a:rPr lang="en-GB" dirty="0" err="1"/>
              <a:t>jaki</a:t>
            </a:r>
            <a:r>
              <a:rPr lang="en-GB" dirty="0"/>
              <a:t> </a:t>
            </a:r>
            <a:r>
              <a:rPr lang="en-GB" dirty="0" err="1"/>
              <a:t>sposób</a:t>
            </a:r>
            <a:r>
              <a:rPr lang="en-GB" dirty="0"/>
              <a:t> </a:t>
            </a:r>
            <a:r>
              <a:rPr lang="en-GB" dirty="0" err="1"/>
              <a:t>firma</a:t>
            </a:r>
            <a:r>
              <a:rPr lang="en-GB" dirty="0"/>
              <a:t> </a:t>
            </a:r>
            <a:r>
              <a:rPr lang="en-GB" dirty="0" err="1"/>
              <a:t>mogłaby</a:t>
            </a:r>
            <a:r>
              <a:rPr lang="en-GB" dirty="0"/>
              <a:t> </a:t>
            </a:r>
            <a:r>
              <a:rPr lang="en-GB" dirty="0" err="1"/>
              <a:t>zorganizować</a:t>
            </a:r>
            <a:r>
              <a:rPr lang="pl-PL" dirty="0"/>
              <a:t> swój </a:t>
            </a:r>
            <a:r>
              <a:rPr lang="en-GB" b="1" dirty="0" err="1"/>
              <a:t>proces</a:t>
            </a:r>
            <a:r>
              <a:rPr lang="en-GB" b="1" dirty="0"/>
              <a:t> </a:t>
            </a:r>
            <a:r>
              <a:rPr lang="en-GB" b="1" dirty="0" err="1"/>
              <a:t>zarządzania</a:t>
            </a:r>
            <a:r>
              <a:rPr lang="en-GB" b="1" dirty="0"/>
              <a:t> </a:t>
            </a:r>
            <a:r>
              <a:rPr lang="en-GB" b="1" dirty="0" err="1"/>
              <a:t>innowacjami</a:t>
            </a:r>
            <a:r>
              <a:rPr lang="pl-PL" b="1" dirty="0"/>
              <a:t>, </a:t>
            </a:r>
            <a:r>
              <a:rPr lang="pl-PL" dirty="0"/>
              <a:t>aby </a:t>
            </a:r>
            <a:r>
              <a:rPr lang="en-GB" dirty="0" err="1"/>
              <a:t>opracować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wdrożyć</a:t>
            </a:r>
            <a:r>
              <a:rPr lang="en-GB" dirty="0"/>
              <a:t> </a:t>
            </a:r>
            <a:r>
              <a:rPr lang="en-GB" dirty="0" err="1"/>
              <a:t>rozwiązanie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dirty="0"/>
              <a:t>Jakie </a:t>
            </a:r>
            <a:r>
              <a:rPr lang="en-GB" b="1" dirty="0" err="1"/>
              <a:t>narzędzia</a:t>
            </a:r>
            <a:r>
              <a:rPr lang="en-GB" b="1" dirty="0"/>
              <a:t> </a:t>
            </a:r>
            <a:r>
              <a:rPr lang="en-GB" b="1" dirty="0" err="1"/>
              <a:t>cyfrowe</a:t>
            </a:r>
            <a:r>
              <a:rPr lang="pl-PL" b="1" dirty="0"/>
              <a:t> </a:t>
            </a:r>
            <a:r>
              <a:rPr lang="pl-PL" dirty="0"/>
              <a:t>dla </a:t>
            </a:r>
            <a:r>
              <a:rPr lang="en-GB" dirty="0" err="1"/>
              <a:t>proces</a:t>
            </a:r>
            <a:r>
              <a:rPr lang="pl-PL" dirty="0"/>
              <a:t>u</a:t>
            </a:r>
            <a:r>
              <a:rPr lang="en-GB" dirty="0"/>
              <a:t> </a:t>
            </a:r>
            <a:r>
              <a:rPr lang="en-GB" dirty="0" err="1"/>
              <a:t>zarządzania</a:t>
            </a:r>
            <a:r>
              <a:rPr lang="en-GB" dirty="0"/>
              <a:t> </a:t>
            </a:r>
            <a:r>
              <a:rPr lang="en-GB" dirty="0" err="1"/>
              <a:t>innowacją</a:t>
            </a:r>
            <a:r>
              <a:rPr lang="en-GB" dirty="0"/>
              <a:t> </a:t>
            </a:r>
            <a:r>
              <a:rPr lang="en-GB" dirty="0" err="1"/>
              <a:t>wspiera</a:t>
            </a:r>
            <a:r>
              <a:rPr lang="pl-PL" dirty="0"/>
              <a:t>ją</a:t>
            </a:r>
            <a:r>
              <a:rPr lang="en-GB" dirty="0"/>
              <a:t> 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pl-PL" dirty="0"/>
              <a:t>mogłyby </a:t>
            </a:r>
            <a:r>
              <a:rPr lang="en-GB" dirty="0" err="1"/>
              <a:t>wspierać</a:t>
            </a:r>
            <a:r>
              <a:rPr lang="en-GB" dirty="0"/>
              <a:t> </a:t>
            </a:r>
            <a:r>
              <a:rPr lang="en-GB" dirty="0" err="1"/>
              <a:t>tę</a:t>
            </a:r>
            <a:r>
              <a:rPr lang="en-GB" dirty="0"/>
              <a:t> </a:t>
            </a:r>
            <a:r>
              <a:rPr lang="en-GB" dirty="0" err="1"/>
              <a:t>innowację</a:t>
            </a:r>
            <a:r>
              <a:rPr lang="en-GB" dirty="0"/>
              <a:t>?</a:t>
            </a:r>
          </a:p>
          <a:p>
            <a:pPr marL="171450" indent="-171450" algn="l" rtl="0">
              <a:buFont typeface="Wingdings" panose="05000000000000000000" pitchFamily="2" charset="2"/>
              <a:buChar char="q"/>
            </a:pPr>
            <a:r>
              <a:rPr lang="pl-PL" dirty="0"/>
              <a:t>Jakie </a:t>
            </a:r>
            <a:r>
              <a:rPr lang="en-GB" b="1" dirty="0" err="1"/>
              <a:t>dodatkowe</a:t>
            </a:r>
            <a:r>
              <a:rPr lang="en-GB" b="1" dirty="0"/>
              <a:t> </a:t>
            </a:r>
            <a:r>
              <a:rPr lang="en-GB" b="1" dirty="0" err="1"/>
              <a:t>zrównoważone</a:t>
            </a:r>
            <a:r>
              <a:rPr lang="en-GB" b="1" dirty="0"/>
              <a:t> </a:t>
            </a:r>
            <a:r>
              <a:rPr lang="en-GB" b="1" dirty="0" err="1"/>
              <a:t>rozwiązania</a:t>
            </a:r>
            <a:r>
              <a:rPr lang="en-GB" b="1" dirty="0"/>
              <a:t> </a:t>
            </a:r>
            <a:r>
              <a:rPr lang="en-GB" b="1" dirty="0" err="1"/>
              <a:t>logistyczne</a:t>
            </a:r>
            <a:r>
              <a:rPr lang="pl-PL" b="1" dirty="0"/>
              <a:t> </a:t>
            </a:r>
            <a:r>
              <a:rPr lang="pl-PL" dirty="0"/>
              <a:t>mogłyby </a:t>
            </a:r>
            <a:r>
              <a:rPr lang="en-GB" dirty="0" err="1"/>
              <a:t>udoskonalić</a:t>
            </a:r>
            <a:r>
              <a:rPr lang="en-GB" dirty="0"/>
              <a:t> </a:t>
            </a:r>
            <a:r>
              <a:rPr lang="en-GB" dirty="0" err="1"/>
              <a:t>podejście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7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8BE4A-1222-62A3-5BBA-6700B8700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en-GB" sz="8000" dirty="0"/>
              <a:t>TYDZIEŃ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C92F3-3C6D-200E-07F8-ED045D2C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527BFA-2C0E-4CEC-B6A5-913A56FEF4B4}" type="slidenum">
              <a:rPr lang="fr-CA" smtClean="0"/>
              <a:pPr algn="l" rtl="0"/>
              <a:t>9</a:t>
            </a:fld>
            <a:endParaRPr lang="fr-CA"/>
          </a:p>
        </p:txBody>
      </p:sp>
      <p:pic>
        <p:nvPicPr>
          <p:cNvPr id="5" name="Picture Placeholder 20">
            <a:extLst>
              <a:ext uri="{FF2B5EF4-FFF2-40B4-BE49-F238E27FC236}">
                <a16:creationId xmlns:a16="http://schemas.microsoft.com/office/drawing/2014/main" id="{8D17AF8D-908C-1EFC-C64F-E6C283F71D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8022"/>
          <a:stretch>
            <a:fillRect/>
          </a:stretch>
        </p:blipFill>
        <p:spPr>
          <a:xfrm>
            <a:off x="0" y="4461163"/>
            <a:ext cx="5514109" cy="4369327"/>
          </a:xfrm>
        </p:spPr>
      </p:pic>
    </p:spTree>
    <p:extLst>
      <p:ext uri="{BB962C8B-B14F-4D97-AF65-F5344CB8AC3E}">
        <p14:creationId xmlns:p14="http://schemas.microsoft.com/office/powerpoint/2010/main" val="59273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af9fa0-a641-4ce8-babf-d6d527220dcd">
      <Terms xmlns="http://schemas.microsoft.com/office/infopath/2007/PartnerControls"/>
    </lcf76f155ced4ddcb4097134ff3c332f>
    <TaxCatchAll xmlns="4ebf2230-6fdc-4eb0-8f23-9af151be2b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2712FCC7E824DAF43E355A1479632" ma:contentTypeVersion="13" ma:contentTypeDescription="Create a new document." ma:contentTypeScope="" ma:versionID="eb0c9a51bb5283095ec0cf4e86c917b0">
  <xsd:schema xmlns:xsd="http://www.w3.org/2001/XMLSchema" xmlns:xs="http://www.w3.org/2001/XMLSchema" xmlns:p="http://schemas.microsoft.com/office/2006/metadata/properties" xmlns:ns2="01af9fa0-a641-4ce8-babf-d6d527220dcd" xmlns:ns3="4ebf2230-6fdc-4eb0-8f23-9af151be2bf6" targetNamespace="http://schemas.microsoft.com/office/2006/metadata/properties" ma:root="true" ma:fieldsID="908c1c5a21fa1629f3b3c245fccad5a0" ns2:_="" ns3:_="">
    <xsd:import namespace="01af9fa0-a641-4ce8-babf-d6d527220dcd"/>
    <xsd:import namespace="4ebf2230-6fdc-4eb0-8f23-9af151be2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f9fa0-a641-4ce8-babf-d6d527220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6f3cfd-5b8b-41d1-a8c0-a3c1c0845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f2230-6fdc-4eb0-8f23-9af151be2b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fbed3c-d95a-4498-b582-6715fc82435e}" ma:internalName="TaxCatchAll" ma:showField="CatchAllData" ma:web="4ebf2230-6fdc-4eb0-8f23-9af151be2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357B2-4F1B-4C32-8E2E-D26828E63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3B5DB9-22BD-41AE-8F4C-7A11BC004AA4}">
  <ds:schemaRefs>
    <ds:schemaRef ds:uri="01af9fa0-a641-4ce8-babf-d6d527220dcd"/>
    <ds:schemaRef ds:uri="4ebf2230-6fdc-4eb0-8f23-9af151be2b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E43897-C632-44E8-81C4-1525984A09DC}">
  <ds:schemaRefs>
    <ds:schemaRef ds:uri="01af9fa0-a641-4ce8-babf-d6d527220dcd"/>
    <ds:schemaRef ds:uri="4ebf2230-6fdc-4eb0-8f23-9af151be2b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2054</Words>
  <Application>Microsoft Office PowerPoint</Application>
  <PresentationFormat>Niestandardowy</PresentationFormat>
  <Paragraphs>256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Beniamin Zawilla</cp:lastModifiedBy>
  <cp:revision>8</cp:revision>
  <dcterms:created xsi:type="dcterms:W3CDTF">2018-08-04T19:06:08Z</dcterms:created>
  <dcterms:modified xsi:type="dcterms:W3CDTF">2025-08-24T07:01:42Z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0x0101009B92712FCC7E824DAF43E355A1479632</vt:lpwstr>
  </property>
  <property fmtid="{D5CDD505-2E9C-101B-9397-08002B2CF9AE}" pid="3" name="MediaServiceImageTags">
    <vt:lpwstr/>
  </property>
</Properties>
</file>