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9"/>
  </p:notesMasterIdLst>
  <p:handoutMasterIdLst>
    <p:handoutMasterId r:id="rId20"/>
  </p:handoutMasterIdLst>
  <p:sldIdLst>
    <p:sldId id="731" r:id="rId5"/>
    <p:sldId id="727" r:id="rId6"/>
    <p:sldId id="716" r:id="rId7"/>
    <p:sldId id="724" r:id="rId8"/>
    <p:sldId id="725" r:id="rId9"/>
    <p:sldId id="732" r:id="rId10"/>
    <p:sldId id="719" r:id="rId11"/>
    <p:sldId id="720" r:id="rId12"/>
    <p:sldId id="721" r:id="rId13"/>
    <p:sldId id="723" r:id="rId14"/>
    <p:sldId id="722" r:id="rId15"/>
    <p:sldId id="729" r:id="rId16"/>
    <p:sldId id="733" r:id="rId17"/>
    <p:sldId id="717" r:id="rId1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1430"/>
    <a:srgbClr val="29C5F4"/>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0E3AB-B8D2-42C0-A673-7C94ABC7BCC7}" v="18" dt="2025-07-21T06:30:04.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85"/>
  </p:normalViewPr>
  <p:slideViewPr>
    <p:cSldViewPr snapToGrid="0">
      <p:cViewPr varScale="1">
        <p:scale>
          <a:sx n="72" d="100"/>
          <a:sy n="72" d="100"/>
        </p:scale>
        <p:origin x="2040" y="2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a de Almeida Furquim" userId="S::md064157@fh-muenster.de::cb2f8acd-f477-4704-9f46-ae480f16722a" providerId="AD" clId="Web-{5442689F-DC4E-4CEE-B0B8-EE90B5E8A6BF}"/>
    <pc:docChg chg="modSld">
      <pc:chgData name="Maynara de Almeida Furquim" userId="S::md064157@fh-muenster.de::cb2f8acd-f477-4704-9f46-ae480f16722a" providerId="AD" clId="Web-{5442689F-DC4E-4CEE-B0B8-EE90B5E8A6BF}" dt="2025-03-01T15:48:36.893" v="6" actId="20577"/>
      <pc:docMkLst>
        <pc:docMk/>
      </pc:docMkLst>
      <pc:sldChg chg="modSp">
        <pc:chgData name="Maynara de Almeida Furquim" userId="S::md064157@fh-muenster.de::cb2f8acd-f477-4704-9f46-ae480f16722a" providerId="AD" clId="Web-{5442689F-DC4E-4CEE-B0B8-EE90B5E8A6BF}" dt="2025-03-01T15:48:36.893" v="6" actId="20577"/>
        <pc:sldMkLst>
          <pc:docMk/>
          <pc:sldMk cId="279784588" sldId="717"/>
        </pc:sldMkLst>
      </pc:sldChg>
    </pc:docChg>
  </pc:docChgLst>
  <pc:docChgLst>
    <pc:chgData name="Maynara de Almeida Furquim" userId="S::md064157@fh-muenster.de::cb2f8acd-f477-4704-9f46-ae480f16722a" providerId="AD" clId="Web-{7C97A570-388F-4297-A516-080177A2C4C2}"/>
    <pc:docChg chg="modSld">
      <pc:chgData name="Maynara de Almeida Furquim" userId="S::md064157@fh-muenster.de::cb2f8acd-f477-4704-9f46-ae480f16722a" providerId="AD" clId="Web-{7C97A570-388F-4297-A516-080177A2C4C2}" dt="2025-02-28T21:06:37.776" v="2" actId="20577"/>
      <pc:docMkLst>
        <pc:docMk/>
      </pc:docMkLst>
      <pc:sldChg chg="modSp">
        <pc:chgData name="Maynara de Almeida Furquim" userId="S::md064157@fh-muenster.de::cb2f8acd-f477-4704-9f46-ae480f16722a" providerId="AD" clId="Web-{7C97A570-388F-4297-A516-080177A2C4C2}" dt="2025-02-28T21:06:37.776" v="2" actId="20577"/>
        <pc:sldMkLst>
          <pc:docMk/>
          <pc:sldMk cId="1628533396" sldId="733"/>
        </pc:sldMkLst>
      </pc:sldChg>
    </pc:docChg>
  </pc:docChgLst>
  <pc:docChgLst>
    <pc:chgData name="Maynara de Almeida Furquim" userId="S::md064157@fh-muenster.de::cb2f8acd-f477-4704-9f46-ae480f16722a" providerId="AD" clId="Web-{2C847B6C-56F9-4F30-B5CF-C33E28A54698}"/>
    <pc:docChg chg="delSld">
      <pc:chgData name="Maynara de Almeida Furquim" userId="S::md064157@fh-muenster.de::cb2f8acd-f477-4704-9f46-ae480f16722a" providerId="AD" clId="Web-{2C847B6C-56F9-4F30-B5CF-C33E28A54698}" dt="2025-02-27T09:23:46.434" v="5"/>
      <pc:docMkLst>
        <pc:docMk/>
      </pc:docMkLst>
      <pc:sldChg chg="del">
        <pc:chgData name="Maynara de Almeida Furquim" userId="S::md064157@fh-muenster.de::cb2f8acd-f477-4704-9f46-ae480f16722a" providerId="AD" clId="Web-{2C847B6C-56F9-4F30-B5CF-C33E28A54698}" dt="2025-02-27T09:23:41.450" v="2"/>
        <pc:sldMkLst>
          <pc:docMk/>
          <pc:sldMk cId="2580362366" sldId="716"/>
        </pc:sldMkLst>
      </pc:sldChg>
      <pc:sldChg chg="del">
        <pc:chgData name="Maynara de Almeida Furquim" userId="S::md064157@fh-muenster.de::cb2f8acd-f477-4704-9f46-ae480f16722a" providerId="AD" clId="Web-{2C847B6C-56F9-4F30-B5CF-C33E28A54698}" dt="2025-02-27T09:23:46.434" v="5"/>
        <pc:sldMkLst>
          <pc:docMk/>
          <pc:sldMk cId="4179695632" sldId="717"/>
        </pc:sldMkLst>
      </pc:sldChg>
      <pc:sldChg chg="del">
        <pc:chgData name="Maynara de Almeida Furquim" userId="S::md064157@fh-muenster.de::cb2f8acd-f477-4704-9f46-ae480f16722a" providerId="AD" clId="Web-{2C847B6C-56F9-4F30-B5CF-C33E28A54698}" dt="2025-02-27T09:23:37.121" v="0"/>
        <pc:sldMkLst>
          <pc:docMk/>
          <pc:sldMk cId="201877763" sldId="732"/>
        </pc:sldMkLst>
      </pc:sldChg>
      <pc:sldChg chg="del">
        <pc:chgData name="Maynara de Almeida Furquim" userId="S::md064157@fh-muenster.de::cb2f8acd-f477-4704-9f46-ae480f16722a" providerId="AD" clId="Web-{2C847B6C-56F9-4F30-B5CF-C33E28A54698}" dt="2025-02-27T09:23:40.387" v="1"/>
        <pc:sldMkLst>
          <pc:docMk/>
          <pc:sldMk cId="3818943124" sldId="733"/>
        </pc:sldMkLst>
      </pc:sldChg>
      <pc:sldChg chg="del">
        <pc:chgData name="Maynara de Almeida Furquim" userId="S::md064157@fh-muenster.de::cb2f8acd-f477-4704-9f46-ae480f16722a" providerId="AD" clId="Web-{2C847B6C-56F9-4F30-B5CF-C33E28A54698}" dt="2025-02-27T09:23:42.153" v="3"/>
        <pc:sldMkLst>
          <pc:docMk/>
          <pc:sldMk cId="2023335580" sldId="734"/>
        </pc:sldMkLst>
      </pc:sldChg>
      <pc:sldChg chg="del">
        <pc:chgData name="Maynara de Almeida Furquim" userId="S::md064157@fh-muenster.de::cb2f8acd-f477-4704-9f46-ae480f16722a" providerId="AD" clId="Web-{2C847B6C-56F9-4F30-B5CF-C33E28A54698}" dt="2025-02-27T09:23:45.200" v="4"/>
        <pc:sldMkLst>
          <pc:docMk/>
          <pc:sldMk cId="4093353086" sldId="735"/>
        </pc:sldMkLst>
      </pc:sldChg>
    </pc:docChg>
  </pc:docChgLst>
  <pc:docChgLst>
    <pc:chgData name="Maynara de Almeida Furquim" userId="S::md064157@fh-muenster.de::cb2f8acd-f477-4704-9f46-ae480f16722a" providerId="AD" clId="Web-{4D61CFB8-74B8-4DD0-8D0D-857DDE9A8843}"/>
    <pc:docChg chg="modSld">
      <pc:chgData name="Maynara de Almeida Furquim" userId="S::md064157@fh-muenster.de::cb2f8acd-f477-4704-9f46-ae480f16722a" providerId="AD" clId="Web-{4D61CFB8-74B8-4DD0-8D0D-857DDE9A8843}" dt="2025-02-28T21:05:20.677" v="29" actId="20577"/>
      <pc:docMkLst>
        <pc:docMk/>
      </pc:docMkLst>
      <pc:sldChg chg="modSp">
        <pc:chgData name="Maynara de Almeida Furquim" userId="S::md064157@fh-muenster.de::cb2f8acd-f477-4704-9f46-ae480f16722a" providerId="AD" clId="Web-{4D61CFB8-74B8-4DD0-8D0D-857DDE9A8843}" dt="2025-02-28T21:05:20.677" v="29" actId="20577"/>
        <pc:sldMkLst>
          <pc:docMk/>
          <pc:sldMk cId="279784588" sldId="717"/>
        </pc:sldMkLst>
      </pc:sldChg>
    </pc:docChg>
  </pc:docChgLst>
  <pc:docChgLst>
    <pc:chgData name="Maynara de Almeida Furquim" userId="S::md064157@fh-muenster.de::cb2f8acd-f477-4704-9f46-ae480f16722a" providerId="AD" clId="Web-{0D42AA97-2451-4505-8E2A-2D0A381BB918}"/>
    <pc:docChg chg="modSld">
      <pc:chgData name="Maynara de Almeida Furquim" userId="S::md064157@fh-muenster.de::cb2f8acd-f477-4704-9f46-ae480f16722a" providerId="AD" clId="Web-{0D42AA97-2451-4505-8E2A-2D0A381BB918}" dt="2025-02-27T09:29:34.896" v="8" actId="20577"/>
      <pc:docMkLst>
        <pc:docMk/>
      </pc:docMkLst>
      <pc:sldChg chg="modSp">
        <pc:chgData name="Maynara de Almeida Furquim" userId="S::md064157@fh-muenster.de::cb2f8acd-f477-4704-9f46-ae480f16722a" providerId="AD" clId="Web-{0D42AA97-2451-4505-8E2A-2D0A381BB918}" dt="2025-02-27T09:29:30.927" v="6" actId="20577"/>
        <pc:sldMkLst>
          <pc:docMk/>
          <pc:sldMk cId="25038074" sldId="725"/>
        </pc:sldMkLst>
      </pc:sldChg>
      <pc:sldChg chg="modSp">
        <pc:chgData name="Maynara de Almeida Furquim" userId="S::md064157@fh-muenster.de::cb2f8acd-f477-4704-9f46-ae480f16722a" providerId="AD" clId="Web-{0D42AA97-2451-4505-8E2A-2D0A381BB918}" dt="2025-02-27T09:29:27.521" v="5" actId="20577"/>
        <pc:sldMkLst>
          <pc:docMk/>
          <pc:sldMk cId="2985895111" sldId="727"/>
        </pc:sldMkLst>
      </pc:sldChg>
      <pc:sldChg chg="modSp">
        <pc:chgData name="Maynara de Almeida Furquim" userId="S::md064157@fh-muenster.de::cb2f8acd-f477-4704-9f46-ae480f16722a" providerId="AD" clId="Web-{0D42AA97-2451-4505-8E2A-2D0A381BB918}" dt="2025-02-27T09:29:34.896" v="8" actId="20577"/>
        <pc:sldMkLst>
          <pc:docMk/>
          <pc:sldMk cId="592733342" sldId="729"/>
        </pc:sldMkLst>
      </pc:sldChg>
      <pc:sldChg chg="modSp">
        <pc:chgData name="Maynara de Almeida Furquim" userId="S::md064157@fh-muenster.de::cb2f8acd-f477-4704-9f46-ae480f16722a" providerId="AD" clId="Web-{0D42AA97-2451-4505-8E2A-2D0A381BB918}" dt="2025-02-27T09:29:23.536" v="3" actId="20577"/>
        <pc:sldMkLst>
          <pc:docMk/>
          <pc:sldMk cId="1701862560" sldId="731"/>
        </pc:sldMkLst>
      </pc:sldChg>
    </pc:docChg>
  </pc:docChgLst>
  <pc:docChgLst>
    <pc:chgData name="Paula Schüppenhauer" userId="53231c67-f842-40ae-9d40-eec1b0ea5f50" providerId="ADAL" clId="{86E0E95B-0446-49D8-A67A-41FA9AA5502D}"/>
    <pc:docChg chg="addSld delSld modSld">
      <pc:chgData name="Paula Schüppenhauer" userId="53231c67-f842-40ae-9d40-eec1b0ea5f50" providerId="ADAL" clId="{86E0E95B-0446-49D8-A67A-41FA9AA5502D}" dt="2025-02-28T18:11:05.626" v="16" actId="20577"/>
      <pc:docMkLst>
        <pc:docMk/>
      </pc:docMkLst>
      <pc:sldChg chg="add">
        <pc:chgData name="Paula Schüppenhauer" userId="53231c67-f842-40ae-9d40-eec1b0ea5f50" providerId="ADAL" clId="{86E0E95B-0446-49D8-A67A-41FA9AA5502D}" dt="2025-02-28T18:00:27.007" v="2"/>
        <pc:sldMkLst>
          <pc:docMk/>
          <pc:sldMk cId="2580362366" sldId="716"/>
        </pc:sldMkLst>
      </pc:sldChg>
      <pc:sldChg chg="add">
        <pc:chgData name="Paula Schüppenhauer" userId="53231c67-f842-40ae-9d40-eec1b0ea5f50" providerId="ADAL" clId="{86E0E95B-0446-49D8-A67A-41FA9AA5502D}" dt="2025-02-28T18:02:08.844" v="11"/>
        <pc:sldMkLst>
          <pc:docMk/>
          <pc:sldMk cId="279784588" sldId="717"/>
        </pc:sldMkLst>
      </pc:sldChg>
      <pc:sldChg chg="add">
        <pc:chgData name="Paula Schüppenhauer" userId="53231c67-f842-40ae-9d40-eec1b0ea5f50" providerId="ADAL" clId="{86E0E95B-0446-49D8-A67A-41FA9AA5502D}" dt="2025-02-28T18:01:25.481" v="5"/>
        <pc:sldMkLst>
          <pc:docMk/>
          <pc:sldMk cId="1802711234" sldId="719"/>
        </pc:sldMkLst>
      </pc:sldChg>
      <pc:sldChg chg="add">
        <pc:chgData name="Paula Schüppenhauer" userId="53231c67-f842-40ae-9d40-eec1b0ea5f50" providerId="ADAL" clId="{86E0E95B-0446-49D8-A67A-41FA9AA5502D}" dt="2025-02-28T18:01:30.783" v="6"/>
        <pc:sldMkLst>
          <pc:docMk/>
          <pc:sldMk cId="3515250200" sldId="720"/>
        </pc:sldMkLst>
      </pc:sldChg>
      <pc:sldChg chg="add">
        <pc:chgData name="Paula Schüppenhauer" userId="53231c67-f842-40ae-9d40-eec1b0ea5f50" providerId="ADAL" clId="{86E0E95B-0446-49D8-A67A-41FA9AA5502D}" dt="2025-02-28T18:01:36.527" v="7"/>
        <pc:sldMkLst>
          <pc:docMk/>
          <pc:sldMk cId="702730229" sldId="721"/>
        </pc:sldMkLst>
      </pc:sldChg>
      <pc:sldChg chg="add">
        <pc:chgData name="Paula Schüppenhauer" userId="53231c67-f842-40ae-9d40-eec1b0ea5f50" providerId="ADAL" clId="{86E0E95B-0446-49D8-A67A-41FA9AA5502D}" dt="2025-02-28T18:01:46.032" v="9"/>
        <pc:sldMkLst>
          <pc:docMk/>
          <pc:sldMk cId="706404992" sldId="722"/>
        </pc:sldMkLst>
      </pc:sldChg>
      <pc:sldChg chg="add">
        <pc:chgData name="Paula Schüppenhauer" userId="53231c67-f842-40ae-9d40-eec1b0ea5f50" providerId="ADAL" clId="{86E0E95B-0446-49D8-A67A-41FA9AA5502D}" dt="2025-02-28T18:01:41.615" v="8"/>
        <pc:sldMkLst>
          <pc:docMk/>
          <pc:sldMk cId="408031299" sldId="723"/>
        </pc:sldMkLst>
      </pc:sldChg>
      <pc:sldChg chg="add">
        <pc:chgData name="Paula Schüppenhauer" userId="53231c67-f842-40ae-9d40-eec1b0ea5f50" providerId="ADAL" clId="{86E0E95B-0446-49D8-A67A-41FA9AA5502D}" dt="2025-02-28T18:00:37.866" v="3"/>
        <pc:sldMkLst>
          <pc:docMk/>
          <pc:sldMk cId="3147586066" sldId="724"/>
        </pc:sldMkLst>
      </pc:sldChg>
      <pc:sldChg chg="modSp add mod">
        <pc:chgData name="Paula Schüppenhauer" userId="53231c67-f842-40ae-9d40-eec1b0ea5f50" providerId="ADAL" clId="{86E0E95B-0446-49D8-A67A-41FA9AA5502D}" dt="2025-02-28T18:11:05.626" v="16" actId="20577"/>
        <pc:sldMkLst>
          <pc:docMk/>
          <pc:sldMk cId="610417556" sldId="732"/>
        </pc:sldMkLst>
      </pc:sldChg>
      <pc:sldChg chg="add del">
        <pc:chgData name="Paula Schüppenhauer" userId="53231c67-f842-40ae-9d40-eec1b0ea5f50" providerId="ADAL" clId="{86E0E95B-0446-49D8-A67A-41FA9AA5502D}" dt="2025-02-28T18:00:22.693" v="1"/>
        <pc:sldMkLst>
          <pc:docMk/>
          <pc:sldMk cId="2794769467" sldId="732"/>
        </pc:sldMkLst>
      </pc:sldChg>
      <pc:sldChg chg="add">
        <pc:chgData name="Paula Schüppenhauer" userId="53231c67-f842-40ae-9d40-eec1b0ea5f50" providerId="ADAL" clId="{86E0E95B-0446-49D8-A67A-41FA9AA5502D}" dt="2025-02-28T18:02:01.805" v="10"/>
        <pc:sldMkLst>
          <pc:docMk/>
          <pc:sldMk cId="1628533396" sldId="733"/>
        </pc:sldMkLst>
      </pc:sldChg>
    </pc:docChg>
  </pc:docChgLst>
  <pc:docChgLst>
    <pc:chgData name="Paula Schüppenhauer" userId="53231c67-f842-40ae-9d40-eec1b0ea5f50" providerId="ADAL" clId="{1400E3AB-B8D2-42C0-A673-7C94ABC7BCC7}"/>
    <pc:docChg chg="undo custSel modSld">
      <pc:chgData name="Paula Schüppenhauer" userId="53231c67-f842-40ae-9d40-eec1b0ea5f50" providerId="ADAL" clId="{1400E3AB-B8D2-42C0-A673-7C94ABC7BCC7}" dt="2025-07-21T06:30:04.233" v="534" actId="18131"/>
      <pc:docMkLst>
        <pc:docMk/>
      </pc:docMkLst>
      <pc:sldChg chg="modSp mod">
        <pc:chgData name="Paula Schüppenhauer" userId="53231c67-f842-40ae-9d40-eec1b0ea5f50" providerId="ADAL" clId="{1400E3AB-B8D2-42C0-A673-7C94ABC7BCC7}" dt="2025-07-07T08:57:46.060" v="84" actId="20577"/>
        <pc:sldMkLst>
          <pc:docMk/>
          <pc:sldMk cId="2580362366" sldId="716"/>
        </pc:sldMkLst>
        <pc:spChg chg="mod">
          <ac:chgData name="Paula Schüppenhauer" userId="53231c67-f842-40ae-9d40-eec1b0ea5f50" providerId="ADAL" clId="{1400E3AB-B8D2-42C0-A673-7C94ABC7BCC7}" dt="2025-07-07T08:57:46.060" v="84" actId="20577"/>
          <ac:spMkLst>
            <pc:docMk/>
            <pc:sldMk cId="2580362366" sldId="716"/>
            <ac:spMk id="6" creationId="{83334D0C-38C0-8321-75B5-54FAF2DD03D2}"/>
          </ac:spMkLst>
        </pc:spChg>
        <pc:spChg chg="mod">
          <ac:chgData name="Paula Schüppenhauer" userId="53231c67-f842-40ae-9d40-eec1b0ea5f50" providerId="ADAL" clId="{1400E3AB-B8D2-42C0-A673-7C94ABC7BCC7}" dt="2025-07-07T08:57:10.771" v="76"/>
          <ac:spMkLst>
            <pc:docMk/>
            <pc:sldMk cId="2580362366" sldId="716"/>
            <ac:spMk id="10" creationId="{170725D7-61E1-AE59-E4DE-4A18AC0A45AB}"/>
          </ac:spMkLst>
        </pc:spChg>
      </pc:sldChg>
      <pc:sldChg chg="modSp mod">
        <pc:chgData name="Paula Schüppenhauer" userId="53231c67-f842-40ae-9d40-eec1b0ea5f50" providerId="ADAL" clId="{1400E3AB-B8D2-42C0-A673-7C94ABC7BCC7}" dt="2025-07-16T12:31:39.096" v="514" actId="255"/>
        <pc:sldMkLst>
          <pc:docMk/>
          <pc:sldMk cId="1802711234" sldId="719"/>
        </pc:sldMkLst>
        <pc:spChg chg="mod">
          <ac:chgData name="Paula Schüppenhauer" userId="53231c67-f842-40ae-9d40-eec1b0ea5f50" providerId="ADAL" clId="{1400E3AB-B8D2-42C0-A673-7C94ABC7BCC7}" dt="2025-07-14T09:06:02.544" v="398" actId="1076"/>
          <ac:spMkLst>
            <pc:docMk/>
            <pc:sldMk cId="1802711234" sldId="719"/>
            <ac:spMk id="7" creationId="{843A9574-0538-CF8A-04CA-C6EF19C97E1E}"/>
          </ac:spMkLst>
        </pc:spChg>
        <pc:graphicFrameChg chg="modGraphic">
          <ac:chgData name="Paula Schüppenhauer" userId="53231c67-f842-40ae-9d40-eec1b0ea5f50" providerId="ADAL" clId="{1400E3AB-B8D2-42C0-A673-7C94ABC7BCC7}" dt="2025-07-16T12:31:39.096" v="514" actId="255"/>
          <ac:graphicFrameMkLst>
            <pc:docMk/>
            <pc:sldMk cId="1802711234" sldId="719"/>
            <ac:graphicFrameMk id="9" creationId="{0E598492-5401-CDE5-A810-94C6BE8A22B4}"/>
          </ac:graphicFrameMkLst>
        </pc:graphicFrameChg>
      </pc:sldChg>
      <pc:sldChg chg="modSp mod modCm">
        <pc:chgData name="Paula Schüppenhauer" userId="53231c67-f842-40ae-9d40-eec1b0ea5f50" providerId="ADAL" clId="{1400E3AB-B8D2-42C0-A673-7C94ABC7BCC7}" dt="2025-07-16T12:31:48.797" v="515" actId="255"/>
        <pc:sldMkLst>
          <pc:docMk/>
          <pc:sldMk cId="3515250200" sldId="720"/>
        </pc:sldMkLst>
        <pc:spChg chg="mod">
          <ac:chgData name="Paula Schüppenhauer" userId="53231c67-f842-40ae-9d40-eec1b0ea5f50" providerId="ADAL" clId="{1400E3AB-B8D2-42C0-A673-7C94ABC7BCC7}" dt="2025-07-14T09:05:57.926" v="397" actId="1076"/>
          <ac:spMkLst>
            <pc:docMk/>
            <pc:sldMk cId="3515250200" sldId="720"/>
            <ac:spMk id="7" creationId="{F519F061-0FA8-DA95-2BAC-4D611F119D5A}"/>
          </ac:spMkLst>
        </pc:spChg>
        <pc:graphicFrameChg chg="modGraphic">
          <ac:chgData name="Paula Schüppenhauer" userId="53231c67-f842-40ae-9d40-eec1b0ea5f50" providerId="ADAL" clId="{1400E3AB-B8D2-42C0-A673-7C94ABC7BCC7}" dt="2025-07-16T12:31:48.797" v="515" actId="255"/>
          <ac:graphicFrameMkLst>
            <pc:docMk/>
            <pc:sldMk cId="3515250200" sldId="720"/>
            <ac:graphicFrameMk id="9" creationId="{D8137C75-FE6F-5966-AC0D-55BF30AA9E9E}"/>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4T08:47:18.810" v="347" actId="20577"/>
              <pc2:cmMkLst xmlns:pc2="http://schemas.microsoft.com/office/powerpoint/2019/9/main/command">
                <pc:docMk/>
                <pc:sldMk cId="3515250200" sldId="720"/>
                <pc2:cmMk id="{CBF382C7-EF85-8040-9349-5BAE34BDF62B}"/>
              </pc2:cmMkLst>
            </pc226:cmChg>
          </p:ext>
        </pc:extLst>
      </pc:sldChg>
      <pc:sldChg chg="modSp mod">
        <pc:chgData name="Paula Schüppenhauer" userId="53231c67-f842-40ae-9d40-eec1b0ea5f50" providerId="ADAL" clId="{1400E3AB-B8D2-42C0-A673-7C94ABC7BCC7}" dt="2025-07-16T12:31:55.561" v="516" actId="255"/>
        <pc:sldMkLst>
          <pc:docMk/>
          <pc:sldMk cId="702730229" sldId="721"/>
        </pc:sldMkLst>
        <pc:spChg chg="mod">
          <ac:chgData name="Paula Schüppenhauer" userId="53231c67-f842-40ae-9d40-eec1b0ea5f50" providerId="ADAL" clId="{1400E3AB-B8D2-42C0-A673-7C94ABC7BCC7}" dt="2025-07-14T09:05:51.325" v="396" actId="1076"/>
          <ac:spMkLst>
            <pc:docMk/>
            <pc:sldMk cId="702730229" sldId="721"/>
            <ac:spMk id="7" creationId="{DE4ED3DA-22F0-1411-240A-70F3B94E6D4E}"/>
          </ac:spMkLst>
        </pc:spChg>
        <pc:graphicFrameChg chg="mod modGraphic">
          <ac:chgData name="Paula Schüppenhauer" userId="53231c67-f842-40ae-9d40-eec1b0ea5f50" providerId="ADAL" clId="{1400E3AB-B8D2-42C0-A673-7C94ABC7BCC7}" dt="2025-07-16T12:31:55.561" v="516" actId="255"/>
          <ac:graphicFrameMkLst>
            <pc:docMk/>
            <pc:sldMk cId="702730229" sldId="721"/>
            <ac:graphicFrameMk id="9" creationId="{65FA99E2-A409-2E0A-6A9E-7D5374F5BDAD}"/>
          </ac:graphicFrameMkLst>
        </pc:graphicFrameChg>
      </pc:sldChg>
      <pc:sldChg chg="modSp mod">
        <pc:chgData name="Paula Schüppenhauer" userId="53231c67-f842-40ae-9d40-eec1b0ea5f50" providerId="ADAL" clId="{1400E3AB-B8D2-42C0-A673-7C94ABC7BCC7}" dt="2025-07-14T08:46:25.550" v="318" actId="207"/>
        <pc:sldMkLst>
          <pc:docMk/>
          <pc:sldMk cId="706404992" sldId="722"/>
        </pc:sldMkLst>
        <pc:graphicFrameChg chg="mod modGraphic">
          <ac:chgData name="Paula Schüppenhauer" userId="53231c67-f842-40ae-9d40-eec1b0ea5f50" providerId="ADAL" clId="{1400E3AB-B8D2-42C0-A673-7C94ABC7BCC7}" dt="2025-07-14T08:46:25.550" v="318" actId="207"/>
          <ac:graphicFrameMkLst>
            <pc:docMk/>
            <pc:sldMk cId="706404992" sldId="722"/>
            <ac:graphicFrameMk id="2" creationId="{494C24AF-F9D8-3F67-034D-9B5DE736EBDF}"/>
          </ac:graphicFrameMkLst>
        </pc:graphicFrameChg>
      </pc:sldChg>
      <pc:sldChg chg="modSp mod modCm">
        <pc:chgData name="Paula Schüppenhauer" userId="53231c67-f842-40ae-9d40-eec1b0ea5f50" providerId="ADAL" clId="{1400E3AB-B8D2-42C0-A673-7C94ABC7BCC7}" dt="2025-07-16T13:20:55.383" v="521" actId="13926"/>
        <pc:sldMkLst>
          <pc:docMk/>
          <pc:sldMk cId="408031299" sldId="723"/>
        </pc:sldMkLst>
        <pc:spChg chg="mod">
          <ac:chgData name="Paula Schüppenhauer" userId="53231c67-f842-40ae-9d40-eec1b0ea5f50" providerId="ADAL" clId="{1400E3AB-B8D2-42C0-A673-7C94ABC7BCC7}" dt="2025-07-16T13:20:55.383" v="521" actId="13926"/>
          <ac:spMkLst>
            <pc:docMk/>
            <pc:sldMk cId="408031299" sldId="723"/>
            <ac:spMk id="6" creationId="{1CBCC3A1-FD6F-9F49-3A1E-8F1561CD7517}"/>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4T08:46:56.457" v="336" actId="20577"/>
              <pc2:cmMkLst xmlns:pc2="http://schemas.microsoft.com/office/powerpoint/2019/9/main/command">
                <pc:docMk/>
                <pc:sldMk cId="408031299" sldId="723"/>
                <pc2:cmMk id="{1D4C25F9-776E-A04B-B0C9-06A55CD11312}"/>
              </pc2:cmMkLst>
            </pc226:cmChg>
          </p:ext>
        </pc:extLst>
      </pc:sldChg>
      <pc:sldChg chg="modSp mod">
        <pc:chgData name="Paula Schüppenhauer" userId="53231c67-f842-40ae-9d40-eec1b0ea5f50" providerId="ADAL" clId="{1400E3AB-B8D2-42C0-A673-7C94ABC7BCC7}" dt="2025-07-21T06:30:04.233" v="534" actId="18131"/>
        <pc:sldMkLst>
          <pc:docMk/>
          <pc:sldMk cId="1701862560" sldId="731"/>
        </pc:sldMkLst>
        <pc:picChg chg="mod modCrop">
          <ac:chgData name="Paula Schüppenhauer" userId="53231c67-f842-40ae-9d40-eec1b0ea5f50" providerId="ADAL" clId="{1400E3AB-B8D2-42C0-A673-7C94ABC7BCC7}" dt="2025-07-21T06:30:04.233" v="534" actId="18131"/>
          <ac:picMkLst>
            <pc:docMk/>
            <pc:sldMk cId="1701862560" sldId="731"/>
            <ac:picMk id="74" creationId="{D8F45730-4E6F-D0B8-7E92-A2AFD79D9ABA}"/>
          </ac:picMkLst>
        </pc:picChg>
      </pc:sldChg>
      <pc:sldChg chg="modSp mod modCm">
        <pc:chgData name="Paula Schüppenhauer" userId="53231c67-f842-40ae-9d40-eec1b0ea5f50" providerId="ADAL" clId="{1400E3AB-B8D2-42C0-A673-7C94ABC7BCC7}" dt="2025-07-16T13:20:36.060" v="520" actId="20577"/>
        <pc:sldMkLst>
          <pc:docMk/>
          <pc:sldMk cId="610417556" sldId="732"/>
        </pc:sldMkLst>
        <pc:spChg chg="mod">
          <ac:chgData name="Paula Schüppenhauer" userId="53231c67-f842-40ae-9d40-eec1b0ea5f50" providerId="ADAL" clId="{1400E3AB-B8D2-42C0-A673-7C94ABC7BCC7}" dt="2025-07-16T13:20:36.060" v="520" actId="20577"/>
          <ac:spMkLst>
            <pc:docMk/>
            <pc:sldMk cId="610417556" sldId="732"/>
            <ac:spMk id="6" creationId="{83334D0C-38C0-8321-75B5-54FAF2DD03D2}"/>
          </ac:spMkLst>
        </pc:spChg>
        <pc:graphicFrameChg chg="mod modGraphic">
          <ac:chgData name="Paula Schüppenhauer" userId="53231c67-f842-40ae-9d40-eec1b0ea5f50" providerId="ADAL" clId="{1400E3AB-B8D2-42C0-A673-7C94ABC7BCC7}" dt="2025-07-16T12:31:31.962" v="513" actId="1035"/>
          <ac:graphicFrameMkLst>
            <pc:docMk/>
            <pc:sldMk cId="610417556" sldId="732"/>
            <ac:graphicFrameMk id="9" creationId="{9FF3105F-58FC-7F0B-170D-E3BDA68FF811}"/>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ED632F4B-8478-43B9-AB6A-4D79F1B1FC5F}"/>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B5814452-1839-834D-8293-9CFF06FD80A5}"/>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C6CF2266-F55F-4F54-AB34-32D32DAF997E}"/>
              </pc2:cmMkLst>
            </pc226:cmChg>
            <pc226:cmChg xmlns:pc226="http://schemas.microsoft.com/office/powerpoint/2022/06/main/command" chg="mod">
              <pc226:chgData name="Paula Schüppenhauer" userId="53231c67-f842-40ae-9d40-eec1b0ea5f50" providerId="ADAL" clId="{1400E3AB-B8D2-42C0-A673-7C94ABC7BCC7}" dt="2025-07-14T08:31:55.238" v="113" actId="20577"/>
              <pc2:cmMkLst xmlns:pc2="http://schemas.microsoft.com/office/powerpoint/2019/9/main/command">
                <pc:docMk/>
                <pc:sldMk cId="610417556" sldId="732"/>
                <pc2:cmMk id="{B36D5766-0F6F-CE42-9E43-BFF7060C25C7}"/>
              </pc2:cmMkLst>
            </pc226:cmChg>
            <pc226:cmChg xmlns:pc226="http://schemas.microsoft.com/office/powerpoint/2022/06/main/command" chg="mod">
              <pc226:chgData name="Paula Schüppenhauer" userId="53231c67-f842-40ae-9d40-eec1b0ea5f50" providerId="ADAL" clId="{1400E3AB-B8D2-42C0-A673-7C94ABC7BCC7}" dt="2025-07-14T08:31:55.238" v="113" actId="20577"/>
              <pc2:cmMkLst xmlns:pc2="http://schemas.microsoft.com/office/powerpoint/2019/9/main/command">
                <pc:docMk/>
                <pc:sldMk cId="610417556" sldId="732"/>
                <pc2:cmMk id="{3342E3A5-7B20-C04D-BF41-BFED2DE036D9}"/>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9220E9D1-0142-6642-8587-0626C07805A9}"/>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A6EDC6DA-A188-480F-8BF3-EAD3B5ACB2A1}"/>
              </pc2:cmMkLst>
            </pc226:cmChg>
            <pc226:cmChg xmlns:pc226="http://schemas.microsoft.com/office/powerpoint/2022/06/main/command" chg="mod">
              <pc226:chgData name="Paula Schüppenhauer" userId="53231c67-f842-40ae-9d40-eec1b0ea5f50" providerId="ADAL" clId="{1400E3AB-B8D2-42C0-A673-7C94ABC7BCC7}" dt="2025-07-16T13:20:36.060" v="520" actId="20577"/>
              <pc2:cmMkLst xmlns:pc2="http://schemas.microsoft.com/office/powerpoint/2019/9/main/command">
                <pc:docMk/>
                <pc:sldMk cId="610417556" sldId="732"/>
                <pc2:cmMk id="{679F85EE-C025-5243-8A64-339274A303B4}"/>
              </pc2:cmMkLst>
            </pc226:cmChg>
          </p:ext>
        </pc:extLst>
      </pc:sldChg>
      <pc:sldChg chg="modSp mod">
        <pc:chgData name="Paula Schüppenhauer" userId="53231c67-f842-40ae-9d40-eec1b0ea5f50" providerId="ADAL" clId="{1400E3AB-B8D2-42C0-A673-7C94ABC7BCC7}" dt="2025-07-14T08:40:32.469" v="126" actId="12"/>
        <pc:sldMkLst>
          <pc:docMk/>
          <pc:sldMk cId="1628533396" sldId="733"/>
        </pc:sldMkLst>
        <pc:spChg chg="mod">
          <ac:chgData name="Paula Schüppenhauer" userId="53231c67-f842-40ae-9d40-eec1b0ea5f50" providerId="ADAL" clId="{1400E3AB-B8D2-42C0-A673-7C94ABC7BCC7}" dt="2025-07-14T08:40:32.469" v="126" actId="12"/>
          <ac:spMkLst>
            <pc:docMk/>
            <pc:sldMk cId="1628533396" sldId="733"/>
            <ac:spMk id="6" creationId="{83334D0C-38C0-8321-75B5-54FAF2DD03D2}"/>
          </ac:spMkLst>
        </pc:spChg>
      </pc:sldChg>
    </pc:docChg>
  </pc:docChgLst>
  <pc:docChgLst>
    <pc:chgData name="Maynara de Almeida Furquim" userId="cb2f8acd-f477-4704-9f46-ae480f16722a" providerId="ADAL" clId="{634B1C3E-10F3-2A4D-902D-0C799D39525B}"/>
    <pc:docChg chg="modMainMaster">
      <pc:chgData name="Maynara de Almeida Furquim" userId="cb2f8acd-f477-4704-9f46-ae480f16722a" providerId="ADAL" clId="{634B1C3E-10F3-2A4D-902D-0C799D39525B}" dt="2025-03-11T08:51:58.995" v="6"/>
      <pc:docMkLst>
        <pc:docMk/>
      </pc:docMkLst>
      <pc:sldMasterChg chg="modSldLayout">
        <pc:chgData name="Maynara de Almeida Furquim" userId="cb2f8acd-f477-4704-9f46-ae480f16722a" providerId="ADAL" clId="{634B1C3E-10F3-2A4D-902D-0C799D39525B}" dt="2025-03-11T08:51:58.995" v="6"/>
        <pc:sldMasterMkLst>
          <pc:docMk/>
          <pc:sldMasterMk cId="2333879095" sldId="2147483738"/>
        </pc:sldMasterMkLst>
        <pc:sldLayoutChg chg="modSp mod">
          <pc:chgData name="Maynara de Almeida Furquim" userId="cb2f8acd-f477-4704-9f46-ae480f16722a" providerId="ADAL" clId="{634B1C3E-10F3-2A4D-902D-0C799D39525B}" dt="2025-03-11T08:51:30.254"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634B1C3E-10F3-2A4D-902D-0C799D39525B}" dt="2025-03-11T08:51:58.995" v="6"/>
          <pc:sldLayoutMkLst>
            <pc:docMk/>
            <pc:sldMasterMk cId="2333879095" sldId="2147483738"/>
            <pc:sldLayoutMk cId="3351791936" sldId="2147483804"/>
          </pc:sldLayoutMkLst>
        </pc:sldLayoutChg>
        <pc:sldLayoutChg chg="modSp mod">
          <pc:chgData name="Maynara de Almeida Furquim" userId="cb2f8acd-f477-4704-9f46-ae480f16722a" providerId="ADAL" clId="{634B1C3E-10F3-2A4D-902D-0C799D39525B}" dt="2025-03-11T08:51:47.885" v="5"/>
          <pc:sldLayoutMkLst>
            <pc:docMk/>
            <pc:sldMasterMk cId="2333879095" sldId="2147483738"/>
            <pc:sldLayoutMk cId="2387541720" sldId="2147483806"/>
          </pc:sldLayoutMkLst>
        </pc:sldLayoutChg>
      </pc:sldMasterChg>
    </pc:docChg>
  </pc:docChgLst>
  <pc:docChgLst>
    <pc:chgData name="Maynara de Almeida Furquim" userId="cb2f8acd-f477-4704-9f46-ae480f16722a" providerId="ADAL" clId="{674BE628-3629-D942-A2DD-CF6BF66A8C25}"/>
    <pc:docChg chg="undo custSel modSld">
      <pc:chgData name="Maynara de Almeida Furquim" userId="cb2f8acd-f477-4704-9f46-ae480f16722a" providerId="ADAL" clId="{674BE628-3629-D942-A2DD-CF6BF66A8C25}" dt="2025-07-17T12:09:56.553" v="784" actId="14100"/>
      <pc:docMkLst>
        <pc:docMk/>
      </pc:docMkLst>
      <pc:sldChg chg="modSp mod addCm delCm modCm">
        <pc:chgData name="Maynara de Almeida Furquim" userId="cb2f8acd-f477-4704-9f46-ae480f16722a" providerId="ADAL" clId="{674BE628-3629-D942-A2DD-CF6BF66A8C25}" dt="2025-07-17T11:52:09.500" v="492" actId="1076"/>
        <pc:sldMkLst>
          <pc:docMk/>
          <pc:sldMk cId="2580362366" sldId="716"/>
        </pc:sldMkLst>
        <pc:spChg chg="mod">
          <ac:chgData name="Maynara de Almeida Furquim" userId="cb2f8acd-f477-4704-9f46-ae480f16722a" providerId="ADAL" clId="{674BE628-3629-D942-A2DD-CF6BF66A8C25}" dt="2025-07-17T11:52:06.513" v="491" actId="1076"/>
          <ac:spMkLst>
            <pc:docMk/>
            <pc:sldMk cId="2580362366" sldId="716"/>
            <ac:spMk id="6" creationId="{83334D0C-38C0-8321-75B5-54FAF2DD03D2}"/>
          </ac:spMkLst>
        </pc:spChg>
        <pc:spChg chg="mod">
          <ac:chgData name="Maynara de Almeida Furquim" userId="cb2f8acd-f477-4704-9f46-ae480f16722a" providerId="ADAL" clId="{674BE628-3629-D942-A2DD-CF6BF66A8C25}" dt="2025-07-17T11:52:09.500" v="492" actId="1076"/>
          <ac:spMkLst>
            <pc:docMk/>
            <pc:sldMk cId="2580362366" sldId="716"/>
            <ac:spMk id="10" creationId="{170725D7-61E1-AE59-E4DE-4A18AC0A45AB}"/>
          </ac:spMkLst>
        </pc:spChg>
        <pc:extLst>
          <p:ext xmlns:p="http://schemas.openxmlformats.org/presentationml/2006/main" uri="{D6D511B9-2390-475A-947B-AFAB55BFBCF1}">
            <pc226:cmChg xmlns:pc226="http://schemas.microsoft.com/office/powerpoint/2022/06/main/command" chg="add del">
              <pc226:chgData name="Maynara de Almeida Furquim" userId="cb2f8acd-f477-4704-9f46-ae480f16722a" providerId="ADAL" clId="{674BE628-3629-D942-A2DD-CF6BF66A8C25}" dt="2025-07-10T07:03:20.633" v="372"/>
              <pc2:cmMkLst xmlns:pc2="http://schemas.microsoft.com/office/powerpoint/2019/9/main/command">
                <pc:docMk/>
                <pc:sldMk cId="2580362366" sldId="716"/>
                <pc2:cmMk id="{8D2EC443-24C4-CC4E-BF0E-62A5F4FC2BCE}"/>
              </pc2:cmMkLst>
            </pc226:cmChg>
            <pc226:cmChg xmlns:pc226="http://schemas.microsoft.com/office/powerpoint/2022/06/main/command" chg="add">
              <pc226:chgData name="Maynara de Almeida Furquim" userId="cb2f8acd-f477-4704-9f46-ae480f16722a" providerId="ADAL" clId="{674BE628-3629-D942-A2DD-CF6BF66A8C25}" dt="2025-07-10T07:10:24.705" v="374"/>
              <pc2:cmMkLst xmlns:pc2="http://schemas.microsoft.com/office/powerpoint/2019/9/main/command">
                <pc:docMk/>
                <pc:sldMk cId="2580362366" sldId="716"/>
                <pc2:cmMk id="{098BA5D3-1D14-B841-BE9C-F3133DB5F5C2}"/>
              </pc2:cmMkLst>
              <pc226:cmRplyChg chg="add">
                <pc226:chgData name="Maynara de Almeida Furquim" userId="cb2f8acd-f477-4704-9f46-ae480f16722a" providerId="ADAL" clId="{674BE628-3629-D942-A2DD-CF6BF66A8C25}" dt="2025-07-10T07:10:24.705" v="374"/>
                <pc2:cmRplyMkLst xmlns:pc2="http://schemas.microsoft.com/office/powerpoint/2019/9/main/command">
                  <pc:docMk/>
                  <pc:sldMk cId="2580362366" sldId="716"/>
                  <pc2:cmMk id="{098BA5D3-1D14-B841-BE9C-F3133DB5F5C2}"/>
                  <pc2:cmRplyMk id="{1E55544C-508D-8F4D-B9E1-611671F61DA4}"/>
                </pc2:cmRplyMkLst>
              </pc226:cmRplyChg>
            </pc226:cmChg>
          </p:ext>
        </pc:extLst>
      </pc:sldChg>
      <pc:sldChg chg="modSp mod">
        <pc:chgData name="Maynara de Almeida Furquim" userId="cb2f8acd-f477-4704-9f46-ae480f16722a" providerId="ADAL" clId="{674BE628-3629-D942-A2DD-CF6BF66A8C25}" dt="2025-07-10T07:14:27.035" v="451" actId="20577"/>
        <pc:sldMkLst>
          <pc:docMk/>
          <pc:sldMk cId="279784588" sldId="717"/>
        </pc:sldMkLst>
        <pc:spChg chg="mod">
          <ac:chgData name="Maynara de Almeida Furquim" userId="cb2f8acd-f477-4704-9f46-ae480f16722a" providerId="ADAL" clId="{674BE628-3629-D942-A2DD-CF6BF66A8C25}" dt="2025-07-10T07:14:27.035" v="451" actId="20577"/>
          <ac:spMkLst>
            <pc:docMk/>
            <pc:sldMk cId="279784588" sldId="717"/>
            <ac:spMk id="6" creationId="{F12C431E-C8EC-BBAE-BC2B-31DE715904EE}"/>
          </ac:spMkLst>
        </pc:spChg>
        <pc:graphicFrameChg chg="modGraphic">
          <ac:chgData name="Maynara de Almeida Furquim" userId="cb2f8acd-f477-4704-9f46-ae480f16722a" providerId="ADAL" clId="{674BE628-3629-D942-A2DD-CF6BF66A8C25}" dt="2025-07-10T07:14:22.915" v="450" actId="114"/>
          <ac:graphicFrameMkLst>
            <pc:docMk/>
            <pc:sldMk cId="279784588" sldId="717"/>
            <ac:graphicFrameMk id="2" creationId="{C4F2C6DE-7A17-E9EB-BE8E-E5D28F5C8425}"/>
          </ac:graphicFrameMkLst>
        </pc:graphicFrameChg>
      </pc:sldChg>
      <pc:sldChg chg="modSp mod">
        <pc:chgData name="Maynara de Almeida Furquim" userId="cb2f8acd-f477-4704-9f46-ae480f16722a" providerId="ADAL" clId="{674BE628-3629-D942-A2DD-CF6BF66A8C25}" dt="2025-07-17T12:05:36.388" v="708"/>
        <pc:sldMkLst>
          <pc:docMk/>
          <pc:sldMk cId="1802711234" sldId="719"/>
        </pc:sldMkLst>
        <pc:graphicFrameChg chg="mod modGraphic">
          <ac:chgData name="Maynara de Almeida Furquim" userId="cb2f8acd-f477-4704-9f46-ae480f16722a" providerId="ADAL" clId="{674BE628-3629-D942-A2DD-CF6BF66A8C25}" dt="2025-07-17T12:05:36.388" v="708"/>
          <ac:graphicFrameMkLst>
            <pc:docMk/>
            <pc:sldMk cId="1802711234" sldId="719"/>
            <ac:graphicFrameMk id="9" creationId="{0E598492-5401-CDE5-A810-94C6BE8A22B4}"/>
          </ac:graphicFrameMkLst>
        </pc:graphicFrameChg>
      </pc:sldChg>
      <pc:sldChg chg="addSp modSp mod addCm modCm">
        <pc:chgData name="Maynara de Almeida Furquim" userId="cb2f8acd-f477-4704-9f46-ae480f16722a" providerId="ADAL" clId="{674BE628-3629-D942-A2DD-CF6BF66A8C25}" dt="2025-07-17T12:06:24.011" v="719"/>
        <pc:sldMkLst>
          <pc:docMk/>
          <pc:sldMk cId="3515250200" sldId="720"/>
        </pc:sldMkLst>
        <pc:graphicFrameChg chg="mod modGraphic">
          <ac:chgData name="Maynara de Almeida Furquim" userId="cb2f8acd-f477-4704-9f46-ae480f16722a" providerId="ADAL" clId="{674BE628-3629-D942-A2DD-CF6BF66A8C25}" dt="2025-07-17T12:06:24.011" v="719"/>
          <ac:graphicFrameMkLst>
            <pc:docMk/>
            <pc:sldMk cId="3515250200" sldId="720"/>
            <ac:graphicFrameMk id="9" creationId="{D8137C75-FE6F-5966-AC0D-55BF30AA9E9E}"/>
          </ac:graphicFrameMkLst>
        </pc:graphicFrame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6:16.340" v="715" actId="20577"/>
              <pc2:cmMkLst xmlns:pc2="http://schemas.microsoft.com/office/powerpoint/2019/9/main/command">
                <pc:docMk/>
                <pc:sldMk cId="3515250200" sldId="720"/>
                <pc2:cmMk id="{CBF382C7-EF85-8040-9349-5BAE34BDF62B}"/>
              </pc2:cmMkLst>
            </pc226:cmChg>
          </p:ext>
        </pc:extLst>
      </pc:sldChg>
      <pc:sldChg chg="modSp mod">
        <pc:chgData name="Maynara de Almeida Furquim" userId="cb2f8acd-f477-4704-9f46-ae480f16722a" providerId="ADAL" clId="{674BE628-3629-D942-A2DD-CF6BF66A8C25}" dt="2025-07-17T12:07:20.159" v="734"/>
        <pc:sldMkLst>
          <pc:docMk/>
          <pc:sldMk cId="702730229" sldId="721"/>
        </pc:sldMkLst>
        <pc:graphicFrameChg chg="mod modGraphic">
          <ac:chgData name="Maynara de Almeida Furquim" userId="cb2f8acd-f477-4704-9f46-ae480f16722a" providerId="ADAL" clId="{674BE628-3629-D942-A2DD-CF6BF66A8C25}" dt="2025-07-17T12:07:20.159" v="734"/>
          <ac:graphicFrameMkLst>
            <pc:docMk/>
            <pc:sldMk cId="702730229" sldId="721"/>
            <ac:graphicFrameMk id="9" creationId="{65FA99E2-A409-2E0A-6A9E-7D5374F5BDAD}"/>
          </ac:graphicFrameMkLst>
        </pc:graphicFrameChg>
      </pc:sldChg>
      <pc:sldChg chg="addCm">
        <pc:chgData name="Maynara de Almeida Furquim" userId="cb2f8acd-f477-4704-9f46-ae480f16722a" providerId="ADAL" clId="{674BE628-3629-D942-A2DD-CF6BF66A8C25}" dt="2025-07-10T06:46:50.344" v="367"/>
        <pc:sldMkLst>
          <pc:docMk/>
          <pc:sldMk cId="706404992" sldId="72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674BE628-3629-D942-A2DD-CF6BF66A8C25}" dt="2025-07-10T06:46:50.344" v="367"/>
              <pc2:cmMkLst xmlns:pc2="http://schemas.microsoft.com/office/powerpoint/2019/9/main/command">
                <pc:docMk/>
                <pc:sldMk cId="706404992" sldId="722"/>
                <pc2:cmMk id="{9B36C2FC-0886-4F44-A411-1E49FA5C9F90}"/>
              </pc2:cmMkLst>
            </pc226:cmChg>
          </p:ext>
        </pc:extLst>
      </pc:sldChg>
      <pc:sldChg chg="modSp mod addCm modCm">
        <pc:chgData name="Maynara de Almeida Furquim" userId="cb2f8acd-f477-4704-9f46-ae480f16722a" providerId="ADAL" clId="{674BE628-3629-D942-A2DD-CF6BF66A8C25}" dt="2025-07-17T12:08:06.675" v="750" actId="20577"/>
        <pc:sldMkLst>
          <pc:docMk/>
          <pc:sldMk cId="408031299" sldId="723"/>
        </pc:sldMkLst>
        <pc:spChg chg="mod">
          <ac:chgData name="Maynara de Almeida Furquim" userId="cb2f8acd-f477-4704-9f46-ae480f16722a" providerId="ADAL" clId="{674BE628-3629-D942-A2DD-CF6BF66A8C25}" dt="2025-07-17T12:08:06.675" v="750" actId="20577"/>
          <ac:spMkLst>
            <pc:docMk/>
            <pc:sldMk cId="408031299" sldId="723"/>
            <ac:spMk id="6" creationId="{1CBCC3A1-FD6F-9F49-3A1E-8F1561CD7517}"/>
          </ac:spMkLst>
        </pc:sp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8:06.675" v="750" actId="20577"/>
              <pc2:cmMkLst xmlns:pc2="http://schemas.microsoft.com/office/powerpoint/2019/9/main/command">
                <pc:docMk/>
                <pc:sldMk cId="408031299" sldId="723"/>
                <pc2:cmMk id="{1D4C25F9-776E-A04B-B0C9-06A55CD11312}"/>
              </pc2:cmMkLst>
            </pc226:cmChg>
          </p:ext>
        </pc:extLst>
      </pc:sldChg>
      <pc:sldChg chg="modSp mod">
        <pc:chgData name="Maynara de Almeida Furquim" userId="cb2f8acd-f477-4704-9f46-ae480f16722a" providerId="ADAL" clId="{674BE628-3629-D942-A2DD-CF6BF66A8C25}" dt="2025-07-17T11:51:46.813" v="489" actId="123"/>
        <pc:sldMkLst>
          <pc:docMk/>
          <pc:sldMk cId="3147586066" sldId="724"/>
        </pc:sldMkLst>
        <pc:spChg chg="mod">
          <ac:chgData name="Maynara de Almeida Furquim" userId="cb2f8acd-f477-4704-9f46-ae480f16722a" providerId="ADAL" clId="{674BE628-3629-D942-A2DD-CF6BF66A8C25}" dt="2025-07-17T11:51:46.813" v="489" actId="123"/>
          <ac:spMkLst>
            <pc:docMk/>
            <pc:sldMk cId="3147586066" sldId="724"/>
            <ac:spMk id="10" creationId="{56351EA3-DCDC-8523-0CD3-6AB534B6969E}"/>
          </ac:spMkLst>
        </pc:spChg>
      </pc:sldChg>
      <pc:sldChg chg="modSp mod addCm modCm">
        <pc:chgData name="Maynara de Almeida Furquim" userId="cb2f8acd-f477-4704-9f46-ae480f16722a" providerId="ADAL" clId="{674BE628-3629-D942-A2DD-CF6BF66A8C25}" dt="2025-07-17T12:02:34.923" v="631"/>
        <pc:sldMkLst>
          <pc:docMk/>
          <pc:sldMk cId="610417556" sldId="732"/>
        </pc:sldMkLst>
        <pc:spChg chg="mod">
          <ac:chgData name="Maynara de Almeida Furquim" userId="cb2f8acd-f477-4704-9f46-ae480f16722a" providerId="ADAL" clId="{674BE628-3629-D942-A2DD-CF6BF66A8C25}" dt="2025-07-17T11:58:30.577" v="588" actId="20577"/>
          <ac:spMkLst>
            <pc:docMk/>
            <pc:sldMk cId="610417556" sldId="732"/>
            <ac:spMk id="6" creationId="{83334D0C-38C0-8321-75B5-54FAF2DD03D2}"/>
          </ac:spMkLst>
        </pc:spChg>
        <pc:graphicFrameChg chg="mod modGraphic">
          <ac:chgData name="Maynara de Almeida Furquim" userId="cb2f8acd-f477-4704-9f46-ae480f16722a" providerId="ADAL" clId="{674BE628-3629-D942-A2DD-CF6BF66A8C25}" dt="2025-07-17T12:02:34.923" v="631"/>
          <ac:graphicFrameMkLst>
            <pc:docMk/>
            <pc:sldMk cId="610417556" sldId="732"/>
            <ac:graphicFrameMk id="9" creationId="{9FF3105F-58FC-7F0B-170D-E3BDA68FF811}"/>
          </ac:graphicFrameMkLst>
        </pc:graphicFrame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B5814452-1839-834D-8293-9CFF06FD80A5}"/>
              </pc2:cmMkLst>
            </pc226:cmChg>
            <pc226:cmChg xmlns:pc226="http://schemas.microsoft.com/office/powerpoint/2022/06/main/command" chg="add mod">
              <pc226:chgData name="Maynara de Almeida Furquim" userId="cb2f8acd-f477-4704-9f46-ae480f16722a" providerId="ADAL" clId="{674BE628-3629-D942-A2DD-CF6BF66A8C25}" dt="2025-07-17T12:01:42.953" v="622" actId="20577"/>
              <pc2:cmMkLst xmlns:pc2="http://schemas.microsoft.com/office/powerpoint/2019/9/main/command">
                <pc:docMk/>
                <pc:sldMk cId="610417556" sldId="732"/>
                <pc2:cmMk id="{B36D5766-0F6F-CE42-9E43-BFF7060C25C7}"/>
              </pc2:cmMkLst>
            </pc226:cmChg>
            <pc226:cmChg xmlns:pc226="http://schemas.microsoft.com/office/powerpoint/2022/06/main/command" chg="add mod">
              <pc226:chgData name="Maynara de Almeida Furquim" userId="cb2f8acd-f477-4704-9f46-ae480f16722a" providerId="ADAL" clId="{674BE628-3629-D942-A2DD-CF6BF66A8C25}" dt="2025-07-17T12:01:42.953" v="622" actId="20577"/>
              <pc2:cmMkLst xmlns:pc2="http://schemas.microsoft.com/office/powerpoint/2019/9/main/command">
                <pc:docMk/>
                <pc:sldMk cId="610417556" sldId="732"/>
                <pc2:cmMk id="{3342E3A5-7B20-C04D-BF41-BFED2DE036D9}"/>
              </pc2:cmMkLst>
            </pc226:cmChg>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9220E9D1-0142-6642-8587-0626C07805A9}"/>
              </pc2:cmMkLst>
            </pc226:cmChg>
            <pc226:cmChg xmlns:pc226="http://schemas.microsoft.com/office/powerpoint/2022/06/main/command" chg="add mod">
              <pc226:chgData name="Maynara de Almeida Furquim" userId="cb2f8acd-f477-4704-9f46-ae480f16722a" providerId="ADAL" clId="{674BE628-3629-D942-A2DD-CF6BF66A8C25}" dt="2025-07-17T11:58:30.577" v="588" actId="20577"/>
              <pc2:cmMkLst xmlns:pc2="http://schemas.microsoft.com/office/powerpoint/2019/9/main/command">
                <pc:docMk/>
                <pc:sldMk cId="610417556" sldId="732"/>
                <pc2:cmMk id="{679F85EE-C025-5243-8A64-339274A303B4}"/>
              </pc2:cmMkLst>
            </pc226:cmChg>
          </p:ext>
        </pc:extLst>
      </pc:sldChg>
      <pc:sldChg chg="modSp mod addCm modCm">
        <pc:chgData name="Maynara de Almeida Furquim" userId="cb2f8acd-f477-4704-9f46-ae480f16722a" providerId="ADAL" clId="{674BE628-3629-D942-A2DD-CF6BF66A8C25}" dt="2025-07-17T12:09:56.553" v="784" actId="14100"/>
        <pc:sldMkLst>
          <pc:docMk/>
          <pc:sldMk cId="1628533396" sldId="733"/>
        </pc:sldMkLst>
        <pc:spChg chg="mod">
          <ac:chgData name="Maynara de Almeida Furquim" userId="cb2f8acd-f477-4704-9f46-ae480f16722a" providerId="ADAL" clId="{674BE628-3629-D942-A2DD-CF6BF66A8C25}" dt="2025-07-17T12:09:56.553" v="784" actId="14100"/>
          <ac:spMkLst>
            <pc:docMk/>
            <pc:sldMk cId="1628533396" sldId="733"/>
            <ac:spMk id="6" creationId="{83334D0C-38C0-8321-75B5-54FAF2DD03D2}"/>
          </ac:spMkLst>
        </pc:sp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674BE628-3629-D942-A2DD-CF6BF66A8C25}" dt="2025-07-17T12:09:53.643" v="783"/>
              <pc2:cmMkLst xmlns:pc2="http://schemas.microsoft.com/office/powerpoint/2019/9/main/command">
                <pc:docMk/>
                <pc:sldMk cId="1628533396" sldId="733"/>
                <pc2:cmMk id="{B155EB45-CEF9-214C-A0A5-6A5CF0AFA5C8}"/>
              </pc2:cmMkLst>
            </pc226:cmChg>
          </p:ext>
        </pc:extLst>
      </pc:sldChg>
    </pc:docChg>
  </pc:docChgLst>
  <pc:docChgLst>
    <pc:chgData name="Maynara de Almeida Furquim" userId="cb2f8acd-f477-4704-9f46-ae480f16722a" providerId="ADAL" clId="{8E0BEECD-CC04-EB44-ACCF-BB2F01A1C786}"/>
    <pc:docChg chg="undo redo custSel modSld modMainMaster">
      <pc:chgData name="Maynara de Almeida Furquim" userId="cb2f8acd-f477-4704-9f46-ae480f16722a" providerId="ADAL" clId="{8E0BEECD-CC04-EB44-ACCF-BB2F01A1C786}" dt="2025-02-27T09:28:52.246" v="22" actId="404"/>
      <pc:docMkLst>
        <pc:docMk/>
      </pc:docMkLst>
      <pc:sldChg chg="modSp mod">
        <pc:chgData name="Maynara de Almeida Furquim" userId="cb2f8acd-f477-4704-9f46-ae480f16722a" providerId="ADAL" clId="{8E0BEECD-CC04-EB44-ACCF-BB2F01A1C786}" dt="2025-02-27T09:28:48.109" v="21" actId="404"/>
        <pc:sldMkLst>
          <pc:docMk/>
          <pc:sldMk cId="25038074" sldId="725"/>
        </pc:sldMkLst>
      </pc:sldChg>
      <pc:sldChg chg="modSp mod">
        <pc:chgData name="Maynara de Almeida Furquim" userId="cb2f8acd-f477-4704-9f46-ae480f16722a" providerId="ADAL" clId="{8E0BEECD-CC04-EB44-ACCF-BB2F01A1C786}" dt="2025-02-27T09:28:41.674" v="20" actId="404"/>
        <pc:sldMkLst>
          <pc:docMk/>
          <pc:sldMk cId="2985895111" sldId="727"/>
        </pc:sldMkLst>
      </pc:sldChg>
      <pc:sldChg chg="modSp mod">
        <pc:chgData name="Maynara de Almeida Furquim" userId="cb2f8acd-f477-4704-9f46-ae480f16722a" providerId="ADAL" clId="{8E0BEECD-CC04-EB44-ACCF-BB2F01A1C786}" dt="2025-02-27T09:28:52.246" v="22" actId="404"/>
        <pc:sldMkLst>
          <pc:docMk/>
          <pc:sldMk cId="592733342" sldId="729"/>
        </pc:sldMkLst>
      </pc:sldChg>
      <pc:sldChg chg="modSp mod">
        <pc:chgData name="Maynara de Almeida Furquim" userId="cb2f8acd-f477-4704-9f46-ae480f16722a" providerId="ADAL" clId="{8E0BEECD-CC04-EB44-ACCF-BB2F01A1C786}" dt="2025-02-27T09:26:30.431" v="19" actId="1076"/>
        <pc:sldMkLst>
          <pc:docMk/>
          <pc:sldMk cId="1701862560" sldId="731"/>
        </pc:sldMkLst>
      </pc:sldChg>
      <pc:sldMasterChg chg="modSldLayout">
        <pc:chgData name="Maynara de Almeida Furquim" userId="cb2f8acd-f477-4704-9f46-ae480f16722a" providerId="ADAL" clId="{8E0BEECD-CC04-EB44-ACCF-BB2F01A1C786}" dt="2025-02-27T09:26:03.053" v="18" actId="207"/>
        <pc:sldMasterMkLst>
          <pc:docMk/>
          <pc:sldMasterMk cId="2333879095" sldId="2147483738"/>
        </pc:sldMasterMkLst>
        <pc:sldLayoutChg chg="addSp modSp mod">
          <pc:chgData name="Maynara de Almeida Furquim" userId="cb2f8acd-f477-4704-9f46-ae480f16722a" providerId="ADAL" clId="{8E0BEECD-CC04-EB44-ACCF-BB2F01A1C786}" dt="2025-02-27T09:26:03.053" v="18" actId="207"/>
          <pc:sldLayoutMkLst>
            <pc:docMk/>
            <pc:sldMasterMk cId="2333879095" sldId="2147483738"/>
            <pc:sldLayoutMk cId="2387541720" sldId="214748380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8/12/25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12/08/2025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for at redigere mastertekstformater</a:t>
            </a:r>
          </a:p>
          <a:p>
            <a:pPr lvl="1"/>
            <a:r>
              <a:rPr lang="en-US"/>
              <a:t>Andet niveau</a:t>
            </a:r>
          </a:p>
          <a:p>
            <a:pPr lvl="2"/>
            <a:r>
              <a:rPr lang="en-US"/>
              <a:t>Tredje niveau</a:t>
            </a:r>
          </a:p>
          <a:p>
            <a:pPr lvl="3"/>
            <a:r>
              <a:rPr lang="en-US"/>
              <a:t>Fjerde niveau</a:t>
            </a:r>
          </a:p>
          <a:p>
            <a:pPr lvl="4"/>
            <a:r>
              <a:rPr lang="en-US"/>
              <a:t>Femte niveau</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79470680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078728637"/>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7580-784C-8E11-433D-B93B07A872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4C60AD-5C52-0AB1-9036-804B76E0E1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70A6F1F-EE0D-0851-4FF6-13272C91080E}"/>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B3ED513-B27C-C03A-F6C1-64A512615D1E}"/>
              </a:ext>
            </a:extLst>
          </p:cNvPr>
          <p:cNvSpPr>
            <a:spLocks noGrp="1"/>
          </p:cNvSpPr>
          <p:nvPr>
            <p:ph type="sldNum" sz="quarter" idx="5"/>
          </p:nvPr>
        </p:nvSpPr>
        <p:spPr/>
        <p:txBody>
          <a:bodyPr/>
          <a:lstStyle/>
          <a:p>
            <a:fld id="{B00B7772-C904-45C6-B074-7143637CB8A9}" type="slidenum">
              <a:rPr lang="en-IE" smtClean="0"/>
              <a:t>8</a:t>
            </a:fld>
            <a:endParaRPr lang="en-IE"/>
          </a:p>
        </p:txBody>
      </p:sp>
    </p:spTree>
    <p:extLst>
      <p:ext uri="{BB962C8B-B14F-4D97-AF65-F5344CB8AC3E}">
        <p14:creationId xmlns:p14="http://schemas.microsoft.com/office/powerpoint/2010/main" val="1685910550"/>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C588-E422-C77F-D8DD-CDACFB31A0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6CC580-E8A9-9655-049E-662AD45ED1E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F87CEB-FCD4-AC6C-CE53-5F3DD617BD3C}"/>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2887C20D-4C87-8ED6-39F6-47B608BC22E4}"/>
              </a:ext>
            </a:extLst>
          </p:cNvPr>
          <p:cNvSpPr>
            <a:spLocks noGrp="1"/>
          </p:cNvSpPr>
          <p:nvPr>
            <p:ph type="sldNum" sz="quarter" idx="5"/>
          </p:nvPr>
        </p:nvSpPr>
        <p:spPr/>
        <p:txBody>
          <a:bodyPr/>
          <a:lstStyle/>
          <a:p>
            <a:fld id="{B00B7772-C904-45C6-B074-7143637CB8A9}" type="slidenum">
              <a:rPr lang="en-IE" smtClean="0"/>
              <a:t>9</a:t>
            </a:fld>
            <a:endParaRPr lang="en-IE"/>
          </a:p>
        </p:txBody>
      </p:sp>
    </p:spTree>
    <p:extLst>
      <p:ext uri="{BB962C8B-B14F-4D97-AF65-F5344CB8AC3E}">
        <p14:creationId xmlns:p14="http://schemas.microsoft.com/office/powerpoint/2010/main" val="289112799"/>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BD759-992D-1F92-2299-EA0D1B8C15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62942E-1940-23D7-8313-80EAD0F885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51C8A0-5610-B8A6-9623-6F87F6C73889}"/>
              </a:ext>
            </a:extLst>
          </p:cNvPr>
          <p:cNvSpPr>
            <a:spLocks noGrp="1"/>
          </p:cNvSpPr>
          <p:nvPr>
            <p:ph type="body" idx="1"/>
          </p:nvPr>
        </p:nvSpPr>
        <p:spPr/>
        <p:txBody>
          <a:bodyPr/>
          <a:lstStyle/>
          <a:p>
            <a:endParaRPr lang="en-GB"/>
          </a:p>
        </p:txBody>
      </p:sp>
      <p:sp>
        <p:nvSpPr>
          <p:cNvPr id="4" name="Foliennummernplatzhalter 3">
            <a:extLst>
              <a:ext uri="{FF2B5EF4-FFF2-40B4-BE49-F238E27FC236}">
                <a16:creationId xmlns:a16="http://schemas.microsoft.com/office/drawing/2014/main" id="{1907CA1D-39C1-3CDD-54BF-141DD2209618}"/>
              </a:ext>
            </a:extLst>
          </p:cNvPr>
          <p:cNvSpPr>
            <a:spLocks noGrp="1"/>
          </p:cNvSpPr>
          <p:nvPr>
            <p:ph type="sldNum" sz="quarter" idx="5"/>
          </p:nvPr>
        </p:nvSpPr>
        <p:spPr/>
        <p:txBody>
          <a:bodyPr/>
          <a:lstStyle/>
          <a:p>
            <a:fld id="{B00B7772-C904-45C6-B074-7143637CB8A9}" type="slidenum">
              <a:rPr lang="en-IE" smtClean="0"/>
              <a:t>11</a:t>
            </a:fld>
            <a:endParaRPr lang="en-IE"/>
          </a:p>
        </p:txBody>
      </p:sp>
    </p:spTree>
    <p:extLst>
      <p:ext uri="{BB962C8B-B14F-4D97-AF65-F5344CB8AC3E}">
        <p14:creationId xmlns:p14="http://schemas.microsoft.com/office/powerpoint/2010/main" val="2436987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1377"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a:t>
            </a:r>
            <a:r>
              <a:rPr lang="en-US" i="1" err="1">
                <a:solidFill>
                  <a:schemeClr val="tx1"/>
                </a:solidFill>
              </a:rPr>
              <a:t>Furquim</a:t>
            </a:r>
            <a:r>
              <a:rPr lang="en-US" i="1">
                <a:solidFill>
                  <a:schemeClr val="tx1"/>
                </a:solidFill>
              </a:rPr>
              <a:t>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7068"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prezi.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5" Type="http://schemas.openxmlformats.org/officeDocument/2006/relationships/hyperlink" Target="https://youtu.be/r-iETptU7JY?si=_PblyoG032Ab5y87" TargetMode="External"/><Relationship Id="rId4" Type="http://schemas.openxmlformats.org/officeDocument/2006/relationships/hyperlink" Target="http://www.powtoo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innovatingdigitally.eu/audi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dpr-info.e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225" r="21649"/>
          <a:stretch>
            <a:fillRect/>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3701491"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3238644"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ARBEJDSARK</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584938" cy="646331"/>
          </a:xfrm>
          <a:prstGeom prst="rect">
            <a:avLst/>
          </a:prstGeom>
          <a:noFill/>
        </p:spPr>
        <p:txBody>
          <a:bodyPr wrap="none" lIns="91440" tIns="45720" rIns="91440" bIns="45720" rtlCol="0" anchor="t">
            <a:spAutoFit/>
          </a:bodyPr>
          <a:lstStyle/>
          <a:p>
            <a:r>
              <a:rPr lang="en-US" sz="3600" b="1" spc="324">
                <a:solidFill>
                  <a:schemeClr val="bg1"/>
                </a:solidFill>
                <a:latin typeface="Calibri"/>
                <a:ea typeface="Calibri"/>
                <a:cs typeface="Calibri"/>
              </a:rPr>
              <a:t>MODUL 1</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CF79-D7C8-05F6-F166-5B4D748AD22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CBCC3A1-FD6F-9F49-3A1E-8F1561CD7517}"/>
              </a:ext>
            </a:extLst>
          </p:cNvPr>
          <p:cNvSpPr>
            <a:spLocks noGrp="1"/>
          </p:cNvSpPr>
          <p:nvPr>
            <p:ph type="body" sz="quarter" idx="64"/>
          </p:nvPr>
        </p:nvSpPr>
        <p:spPr>
          <a:xfrm>
            <a:off x="697280" y="1599144"/>
            <a:ext cx="6132889" cy="2565532"/>
          </a:xfrm>
        </p:spPr>
        <p:txBody>
          <a:bodyPr numCol="1"/>
          <a:lstStyle/>
          <a:p>
            <a:pPr algn="just"/>
            <a:r>
              <a:rPr lang="en-GB" sz="1800" b="1">
                <a:solidFill>
                  <a:srgbClr val="8652A1"/>
                </a:solidFill>
              </a:rPr>
              <a:t>B. Desk Research – Analyse af en casestudie</a:t>
            </a:r>
          </a:p>
          <a:p>
            <a:pPr algn="just"/>
            <a:endParaRPr lang="en-GB" b="1" u="sng"/>
          </a:p>
          <a:p>
            <a:pPr algn="just"/>
            <a:r>
              <a:rPr lang="en-GB"/>
              <a:t>Hvis det ikke er muligt at gennemføre et interview, kan du foretage </a:t>
            </a:r>
            <a:r>
              <a:rPr lang="en-GB" b="1"/>
              <a:t>desk research </a:t>
            </a:r>
            <a:r>
              <a:rPr lang="en-GB"/>
              <a:t>for at undersøge innovationsledelsespraksis inden for logistik.</a:t>
            </a:r>
          </a:p>
          <a:p>
            <a:pPr algn="just"/>
            <a:endParaRPr lang="en-GB"/>
          </a:p>
          <a:p>
            <a:pPr algn="just"/>
            <a:endParaRPr lang="en-GB"/>
          </a:p>
          <a:p>
            <a:pPr algn="just"/>
            <a:r>
              <a:rPr lang="en-GB" b="1"/>
              <a:t>Sådan gennemfører du desk research</a:t>
            </a:r>
          </a:p>
          <a:p>
            <a:pPr algn="just">
              <a:buFont typeface="+mj-lt"/>
              <a:buAutoNum type="arabicPeriod"/>
            </a:pPr>
            <a:r>
              <a:rPr lang="en-GB"/>
              <a:t> Følg den strukturerede protokol for casestudier (se tabellen på næste side).</a:t>
            </a:r>
          </a:p>
          <a:p>
            <a:pPr algn="just">
              <a:buFont typeface="+mj-lt"/>
              <a:buAutoNum type="arabicPeriod"/>
            </a:pPr>
            <a:r>
              <a:rPr lang="en-GB"/>
              <a:t> Brug eksterne datakilder såsom:</a:t>
            </a:r>
          </a:p>
          <a:p>
            <a:pPr marL="742950" lvl="1" indent="-285750" algn="just">
              <a:buFont typeface="Arial" panose="020B0604020202020204" pitchFamily="34" charset="0"/>
              <a:buChar char="•"/>
            </a:pPr>
            <a:r>
              <a:rPr lang="en-GB" sz="1100">
                <a:latin typeface="+mn-lt"/>
              </a:rPr>
              <a:t>Virksomheders hjemmesider</a:t>
            </a:r>
          </a:p>
          <a:p>
            <a:pPr marL="742950" lvl="1" indent="-285750" algn="just">
              <a:buFont typeface="Arial" panose="020B0604020202020204" pitchFamily="34" charset="0"/>
              <a:buChar char="•"/>
            </a:pPr>
            <a:r>
              <a:rPr lang="en-GB" sz="1100">
                <a:latin typeface="+mn-lt"/>
              </a:rPr>
              <a:t>Artikler og brancherapporter</a:t>
            </a:r>
          </a:p>
          <a:p>
            <a:pPr marL="742950" lvl="1" indent="-285750" algn="just">
              <a:buFont typeface="Arial" panose="020B0604020202020204" pitchFamily="34" charset="0"/>
              <a:buChar char="•"/>
            </a:pPr>
            <a:r>
              <a:rPr lang="en-GB" sz="1100">
                <a:latin typeface="+mn-lt"/>
              </a:rPr>
              <a:t>Indblik fra sociale medier</a:t>
            </a:r>
          </a:p>
          <a:p>
            <a:pPr marL="742950" lvl="1" indent="-285750" algn="just">
              <a:buFont typeface="Arial" panose="020B0604020202020204" pitchFamily="34" charset="0"/>
              <a:buChar char="•"/>
            </a:pPr>
            <a:r>
              <a:rPr lang="en-GB" sz="1100">
                <a:latin typeface="+mn-lt"/>
              </a:rPr>
              <a:t>Professionelle blogs</a:t>
            </a:r>
          </a:p>
          <a:p>
            <a:pPr algn="just">
              <a:buFont typeface="+mj-lt"/>
              <a:buAutoNum type="arabicPeriod"/>
            </a:pPr>
            <a:r>
              <a:rPr lang="en-GB">
                <a:latin typeface="+mn-lt"/>
              </a:rPr>
              <a:t> Uddrag centrale citater, der fremhæver vigtige aspekter af innovationsledelse.</a:t>
            </a:r>
          </a:p>
          <a:p>
            <a:pPr algn="just"/>
            <a:endParaRPr lang="en-GB">
              <a:latin typeface="+mn-lt"/>
            </a:endParaRPr>
          </a:p>
          <a:p>
            <a:pPr algn="just"/>
            <a:endParaRPr lang="en-GB" b="1">
              <a:latin typeface="+mn-lt"/>
            </a:endParaRPr>
          </a:p>
          <a:p>
            <a:pPr algn="just"/>
            <a:r>
              <a:rPr lang="en-GB" b="1">
                <a:latin typeface="+mn-lt"/>
              </a:rPr>
              <a:t>Vigtige spørgsmål, der skal behandles</a:t>
            </a:r>
          </a:p>
          <a:p>
            <a:pPr algn="just"/>
            <a:r>
              <a:rPr lang="en-GB">
                <a:latin typeface="+mn-lt"/>
              </a:rPr>
              <a:t>Din casestudie skal hjælpe med at besvare følgende:</a:t>
            </a:r>
          </a:p>
          <a:p>
            <a:pPr algn="just">
              <a:buFont typeface="+mj-lt"/>
              <a:buAutoNum type="arabicPeriod"/>
            </a:pPr>
            <a:r>
              <a:rPr lang="en-GB">
                <a:latin typeface="+mn-lt"/>
              </a:rPr>
              <a:t> Hvordan styrer logistikvirksomheder innovation?</a:t>
            </a:r>
          </a:p>
          <a:p>
            <a:pPr algn="just">
              <a:buFont typeface="+mj-lt"/>
              <a:buAutoNum type="arabicPeriod"/>
            </a:pPr>
            <a:r>
              <a:rPr lang="en-GB">
                <a:latin typeface="+mn-lt"/>
              </a:rPr>
              <a:t> Hvilken rolle spiller digitale værktøjer og platforme i innovationsledelsesprocessen?</a:t>
            </a:r>
          </a:p>
          <a:p>
            <a:pPr algn="just">
              <a:buFont typeface="+mj-lt"/>
              <a:buAutoNum type="arabicPeriod"/>
            </a:pPr>
            <a:r>
              <a:rPr lang="en-GB">
                <a:latin typeface="+mn-lt"/>
              </a:rPr>
              <a:t> Hvordan bidrager disse praksisser til FN's verdensmål for bæredygtig udvikling (SDG'er)?</a:t>
            </a:r>
          </a:p>
          <a:p>
            <a:pPr algn="just">
              <a:buFont typeface="+mj-lt"/>
              <a:buAutoNum type="arabicPeriod"/>
            </a:pPr>
            <a:r>
              <a:rPr lang="en-GB">
                <a:latin typeface="+mn-lt"/>
              </a:rPr>
              <a:t> Hvilke forskelle er der mellem virksomheder, der bruger digitale værktøjer til innovationsstyring, og virksomheder, der ikke gør det?</a:t>
            </a:r>
          </a:p>
          <a:p>
            <a:pPr algn="just">
              <a:buFont typeface="+mj-lt"/>
              <a:buAutoNum type="arabicPeriod"/>
            </a:pPr>
            <a:r>
              <a:rPr lang="en-GB">
                <a:latin typeface="+mn-lt"/>
              </a:rPr>
              <a:t> I hvilke sammenhænge er digitalisering og bæredygtighed vigtigst inden for logistik?</a:t>
            </a:r>
          </a:p>
          <a:p>
            <a:pPr marL="742950" lvl="1" indent="-285750" algn="just">
              <a:buFont typeface="Arial" panose="020B0604020202020204" pitchFamily="34" charset="0"/>
              <a:buChar char="•"/>
            </a:pPr>
            <a:r>
              <a:rPr lang="en-GB" sz="1100">
                <a:latin typeface="+mn-lt"/>
              </a:rPr>
              <a:t>Specifikke operationer?</a:t>
            </a:r>
          </a:p>
          <a:p>
            <a:pPr marL="742950" lvl="1" indent="-285750" algn="just">
              <a:buFont typeface="Arial" panose="020B0604020202020204" pitchFamily="34" charset="0"/>
              <a:buChar char="•"/>
            </a:pPr>
            <a:r>
              <a:rPr lang="en-GB" sz="1100">
                <a:latin typeface="+mn-lt"/>
              </a:rPr>
              <a:t>Virksomhedens størrelse?</a:t>
            </a:r>
          </a:p>
          <a:p>
            <a:pPr marL="742950" lvl="1" indent="-285750" algn="just">
              <a:buFont typeface="Arial" panose="020B0604020202020204" pitchFamily="34" charset="0"/>
              <a:buChar char="•"/>
            </a:pPr>
            <a:r>
              <a:rPr lang="en-GB" sz="1100">
                <a:latin typeface="+mn-lt"/>
              </a:rPr>
              <a:t>Regulatory krav?</a:t>
            </a:r>
          </a:p>
          <a:p>
            <a:pPr marL="742950" lvl="1" indent="-285750" algn="just">
              <a:buFont typeface="Arial" panose="020B0604020202020204" pitchFamily="34" charset="0"/>
              <a:buChar char="•"/>
            </a:pPr>
            <a:r>
              <a:rPr lang="en-GB" sz="1100">
                <a:latin typeface="+mn-lt"/>
              </a:rPr>
              <a:t>Typer af kunder?</a:t>
            </a:r>
          </a:p>
          <a:p>
            <a:pPr algn="just"/>
            <a:endParaRPr lang="en-GB" b="1">
              <a:latin typeface="+mn-lt"/>
            </a:endParaRPr>
          </a:p>
          <a:p>
            <a:pPr algn="just"/>
            <a:endParaRPr lang="en-GB" b="1">
              <a:latin typeface="+mn-lt"/>
            </a:endParaRPr>
          </a:p>
          <a:p>
            <a:pPr algn="just"/>
            <a:r>
              <a:rPr lang="en-GB" b="1">
                <a:latin typeface="+mn-lt"/>
              </a:rPr>
              <a:t>Format for casestudie</a:t>
            </a:r>
          </a:p>
          <a:p>
            <a:pPr algn="just"/>
            <a:r>
              <a:rPr lang="en-GB">
                <a:latin typeface="+mn-lt"/>
              </a:rPr>
              <a:t>Dine resultater skal præsenteres i en skriftlig rapport (struktureret i henhold til tabellen på næste side). Brug dette arbejdsark som grundlag for din undersøgelse. I de kommende uger vil du anvende disse indsigter på en reel udfordring!</a:t>
            </a:r>
          </a:p>
          <a:p>
            <a:pPr algn="just"/>
            <a:endParaRPr lang="de-DE"/>
          </a:p>
        </p:txBody>
      </p:sp>
      <p:sp>
        <p:nvSpPr>
          <p:cNvPr id="4" name="Slide Number Placeholder 3">
            <a:extLst>
              <a:ext uri="{FF2B5EF4-FFF2-40B4-BE49-F238E27FC236}">
                <a16:creationId xmlns:a16="http://schemas.microsoft.com/office/drawing/2014/main" id="{52CDD5B1-5B3F-8A36-2026-1773F4FA0765}"/>
              </a:ext>
            </a:extLst>
          </p:cNvPr>
          <p:cNvSpPr>
            <a:spLocks noGrp="1"/>
          </p:cNvSpPr>
          <p:nvPr>
            <p:ph type="sldNum" sz="quarter" idx="4"/>
          </p:nvPr>
        </p:nvSpPr>
        <p:spPr/>
        <p:txBody>
          <a:bodyPr/>
          <a:lstStyle/>
          <a:p>
            <a:fld id="{9C527BFA-2C0E-4CEC-B6A5-913A56FEF4B4}" type="slidenum">
              <a:rPr lang="fr-CA" smtClean="0"/>
              <a:t>10</a:t>
            </a:fld>
            <a:endParaRPr lang="fr-CA"/>
          </a:p>
        </p:txBody>
      </p:sp>
      <p:sp>
        <p:nvSpPr>
          <p:cNvPr id="7" name="Freeform 1">
            <a:extLst>
              <a:ext uri="{FF2B5EF4-FFF2-40B4-BE49-F238E27FC236}">
                <a16:creationId xmlns:a16="http://schemas.microsoft.com/office/drawing/2014/main" id="{F7C289DF-6048-9A7B-5474-7D788F197FE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C43D90F-6C3E-F824-163B-16C52B1A919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UDFORSKNING AF INNOVATION I PRAKSIS</a:t>
            </a:r>
          </a:p>
        </p:txBody>
      </p:sp>
    </p:spTree>
    <p:extLst>
      <p:ext uri="{BB962C8B-B14F-4D97-AF65-F5344CB8AC3E}">
        <p14:creationId xmlns:p14="http://schemas.microsoft.com/office/powerpoint/2010/main" val="408031299"/>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45F2-7D8B-BD81-61DE-5C9204906F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B1E72C-F614-4740-1B88-20EC9B5AB4F6}"/>
              </a:ext>
            </a:extLst>
          </p:cNvPr>
          <p:cNvSpPr>
            <a:spLocks noGrp="1"/>
          </p:cNvSpPr>
          <p:nvPr>
            <p:ph type="sldNum" sz="quarter" idx="4"/>
          </p:nvPr>
        </p:nvSpPr>
        <p:spPr/>
        <p:txBody>
          <a:bodyPr/>
          <a:lstStyle/>
          <a:p>
            <a:fld id="{9C527BFA-2C0E-4CEC-B6A5-913A56FEF4B4}" type="slidenum">
              <a:rPr lang="fr-CA" smtClean="0"/>
              <a:t>11</a:t>
            </a:fld>
            <a:endParaRPr lang="fr-CA"/>
          </a:p>
        </p:txBody>
      </p:sp>
      <p:sp>
        <p:nvSpPr>
          <p:cNvPr id="7" name="Freeform 1">
            <a:extLst>
              <a:ext uri="{FF2B5EF4-FFF2-40B4-BE49-F238E27FC236}">
                <a16:creationId xmlns:a16="http://schemas.microsoft.com/office/drawing/2014/main" id="{C6171834-F385-4E13-2CC1-C98F789E3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B9F6995-0711-8D6B-05DE-5C737FA4755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UDFORSKNING AF INNOVATION I PRAKSIS</a:t>
            </a:r>
          </a:p>
        </p:txBody>
      </p:sp>
      <p:graphicFrame>
        <p:nvGraphicFramePr>
          <p:cNvPr id="2" name="Tabelle 1">
            <a:extLst>
              <a:ext uri="{FF2B5EF4-FFF2-40B4-BE49-F238E27FC236}">
                <a16:creationId xmlns:a16="http://schemas.microsoft.com/office/drawing/2014/main" id="{494C24AF-F9D8-3F67-034D-9B5DE736EBDF}"/>
              </a:ext>
            </a:extLst>
          </p:cNvPr>
          <p:cNvGraphicFramePr>
            <a:graphicFrameLocks noGrp="1"/>
          </p:cNvGraphicFramePr>
          <p:nvPr>
            <p:extLst>
              <p:ext uri="{D42A27DB-BD31-4B8C-83A1-F6EECF244321}">
                <p14:modId xmlns:p14="http://schemas.microsoft.com/office/powerpoint/2010/main" val="1936561885"/>
              </p:ext>
            </p:extLst>
          </p:nvPr>
        </p:nvGraphicFramePr>
        <p:xfrm>
          <a:off x="296776" y="1477841"/>
          <a:ext cx="6966122" cy="9010092"/>
        </p:xfrm>
        <a:graphic>
          <a:graphicData uri="http://schemas.openxmlformats.org/drawingml/2006/table">
            <a:tbl>
              <a:tblPr>
                <a:tableStyleId>{0505E3EF-67EA-436B-97B2-0124C06EBD24}</a:tableStyleId>
              </a:tblPr>
              <a:tblGrid>
                <a:gridCol w="2501388">
                  <a:extLst>
                    <a:ext uri="{9D8B030D-6E8A-4147-A177-3AD203B41FA5}">
                      <a16:colId xmlns:a16="http://schemas.microsoft.com/office/drawing/2014/main" val="1276324103"/>
                    </a:ext>
                  </a:extLst>
                </a:gridCol>
                <a:gridCol w="4464734">
                  <a:extLst>
                    <a:ext uri="{9D8B030D-6E8A-4147-A177-3AD203B41FA5}">
                      <a16:colId xmlns:a16="http://schemas.microsoft.com/office/drawing/2014/main" val="2088204579"/>
                    </a:ext>
                  </a:extLst>
                </a:gridCol>
              </a:tblGrid>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Virksomhedsnavn </a:t>
                      </a: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2043334407"/>
                  </a:ext>
                </a:extLst>
              </a:tr>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Respondentens navn og stilling</a:t>
                      </a:r>
                    </a:p>
                  </a:txBody>
                  <a:tcPr marL="80758" marR="80758" marT="40379" marB="40379">
                    <a:solidFill>
                      <a:srgbClr val="8652A1"/>
                    </a:solidFill>
                  </a:tcPr>
                </a:tc>
                <a:tc>
                  <a:txBody>
                    <a:bodyPr/>
                    <a:lstStyle/>
                    <a:p>
                      <a:pPr algn="just" rtl="0" fontAlgn="base">
                        <a:lnSpc>
                          <a:spcPts val="1295"/>
                        </a:lnSpc>
                      </a:pP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1143701221"/>
                  </a:ext>
                </a:extLst>
              </a:tr>
              <a:tr h="296589">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Land </a:t>
                      </a:r>
                    </a:p>
                  </a:txBody>
                  <a:tcPr marL="80758" marR="80758" marT="40379" marB="40379">
                    <a:solidFill>
                      <a:srgbClr val="8652A1"/>
                    </a:solidFill>
                  </a:tcPr>
                </a:tc>
                <a:tc>
                  <a:txBody>
                    <a:bodyPr/>
                    <a:lstStyle/>
                    <a:p>
                      <a:pPr algn="just" rtl="0" fontAlgn="base">
                        <a:lnSpc>
                          <a:spcPts val="1295"/>
                        </a:lnSpc>
                      </a:pPr>
                      <a:r>
                        <a:rPr lang="en-GB" sz="1000" b="0">
                          <a:effectLst/>
                        </a:rPr>
                        <a:t> </a:t>
                      </a:r>
                      <a:endParaRPr lang="en-GB" sz="1000" b="0" i="0">
                        <a:effectLst/>
                        <a:latin typeface="Calibri" panose="020F0502020204030204" pitchFamily="34" charset="0"/>
                      </a:endParaRPr>
                    </a:p>
                  </a:txBody>
                  <a:tcPr marL="80758" marR="80758" marT="40379" marB="40379"/>
                </a:tc>
                <a:extLst>
                  <a:ext uri="{0D108BD9-81ED-4DB2-BD59-A6C34878D82A}">
                    <a16:rowId xmlns:a16="http://schemas.microsoft.com/office/drawing/2014/main" val="3767990829"/>
                  </a:ext>
                </a:extLst>
              </a:tr>
              <a:tr h="461842">
                <a:tc>
                  <a:txBody>
                    <a:bodyPr/>
                    <a:lstStyle/>
                    <a:p>
                      <a:pPr marL="0" algn="l" defTabSz="755934" rtl="0" eaLnBrk="1" fontAlgn="base" latinLnBrk="0" hangingPunct="1">
                        <a:lnSpc>
                          <a:spcPts val="1295"/>
                        </a:lnSpc>
                        <a:spcAft>
                          <a:spcPts val="300"/>
                        </a:spcAft>
                      </a:pPr>
                      <a:r>
                        <a:rPr lang="en-GB" sz="1100" b="1" kern="1200">
                          <a:solidFill>
                            <a:schemeClr val="bg1"/>
                          </a:solidFill>
                          <a:effectLst/>
                          <a:latin typeface="+mn-lt"/>
                          <a:ea typeface="+mn-ea"/>
                          <a:cs typeface="+mn-cs"/>
                        </a:rPr>
                        <a:t>Yderligere informationskilder </a:t>
                      </a:r>
                    </a:p>
                    <a:p>
                      <a:pPr marL="0" algn="l" defTabSz="755934" rtl="0" eaLnBrk="1" fontAlgn="base" latinLnBrk="0" hangingPunct="1">
                        <a:lnSpc>
                          <a:spcPts val="1295"/>
                        </a:lnSpc>
                        <a:spcAft>
                          <a:spcPts val="300"/>
                        </a:spcAft>
                      </a:pPr>
                      <a:r>
                        <a:rPr lang="en-GB" sz="1000" b="0" kern="1200">
                          <a:solidFill>
                            <a:schemeClr val="bg1"/>
                          </a:solidFill>
                          <a:effectLst/>
                          <a:latin typeface="+mn-lt"/>
                          <a:ea typeface="+mn-ea"/>
                          <a:cs typeface="+mn-cs"/>
                        </a:rPr>
                        <a:t>(Tilføj eventuelle yderligere informationskilder)</a:t>
                      </a:r>
                    </a:p>
                  </a:txBody>
                  <a:tcPr marL="80758" marR="80758" marT="40379" marB="40379">
                    <a:solidFill>
                      <a:srgbClr val="8652A1"/>
                    </a:solidFill>
                  </a:tcPr>
                </a:tc>
                <a:tc>
                  <a:txBody>
                    <a:bodyPr/>
                    <a:lstStyle/>
                    <a:p>
                      <a:pPr marL="0" marR="0" lvl="0" indent="0" algn="just" defTabSz="755934" rtl="0" eaLnBrk="1" fontAlgn="base" latinLnBrk="0" hangingPunct="1">
                        <a:lnSpc>
                          <a:spcPts val="1295"/>
                        </a:lnSpc>
                        <a:spcBef>
                          <a:spcPts val="0"/>
                        </a:spcBef>
                        <a:spcAft>
                          <a:spcPts val="0"/>
                        </a:spcAft>
                        <a:buClrTx/>
                        <a:buSzTx/>
                        <a:buFontTx/>
                        <a:buNone/>
                        <a:tabLst/>
                        <a:defRPr/>
                      </a:pPr>
                      <a:r>
                        <a:rPr lang="en-GB" sz="1000" b="0" i="1" kern="1200">
                          <a:solidFill>
                            <a:schemeClr val="tx1">
                              <a:lumMod val="50000"/>
                              <a:lumOff val="50000"/>
                            </a:schemeClr>
                          </a:solidFill>
                          <a:effectLst/>
                          <a:latin typeface="+mn-lt"/>
                          <a:ea typeface="+mn-ea"/>
                          <a:cs typeface="+mn-cs"/>
                        </a:rPr>
                        <a:t>Inkluder specifikke links og dataoplysninger </a:t>
                      </a:r>
                    </a:p>
                    <a:p>
                      <a:pPr algn="just" rtl="0" fontAlgn="base">
                        <a:lnSpc>
                          <a:spcPts val="1295"/>
                        </a:lnSpc>
                      </a:pPr>
                      <a:endParaRPr lang="en-GB" sz="1000" b="0" i="0">
                        <a:solidFill>
                          <a:schemeClr val="tx1">
                            <a:lumMod val="50000"/>
                            <a:lumOff val="50000"/>
                          </a:schemeClr>
                        </a:solidFill>
                        <a:effectLst/>
                      </a:endParaRPr>
                    </a:p>
                  </a:txBody>
                  <a:tcPr marL="80758" marR="80758" marT="40379" marB="40379"/>
                </a:tc>
                <a:extLst>
                  <a:ext uri="{0D108BD9-81ED-4DB2-BD59-A6C34878D82A}">
                    <a16:rowId xmlns:a16="http://schemas.microsoft.com/office/drawing/2014/main" val="2393458169"/>
                  </a:ext>
                </a:extLst>
              </a:tr>
              <a:tr h="1008000">
                <a:tc>
                  <a:txBody>
                    <a:bodyPr/>
                    <a:lstStyle/>
                    <a:p>
                      <a:pPr algn="l" rtl="0" fontAlgn="base">
                        <a:lnSpc>
                          <a:spcPts val="1295"/>
                        </a:lnSpc>
                        <a:spcAft>
                          <a:spcPts val="300"/>
                        </a:spcAft>
                      </a:pPr>
                      <a:r>
                        <a:rPr lang="en-GB" sz="1100" b="0">
                          <a:solidFill>
                            <a:schemeClr val="bg1"/>
                          </a:solidFill>
                          <a:effectLst/>
                        </a:rPr>
                        <a:t>Beskrivelse </a:t>
                      </a:r>
                      <a:r>
                        <a:rPr lang="en-GB" sz="1100" b="1">
                          <a:solidFill>
                            <a:schemeClr val="bg1"/>
                          </a:solidFill>
                          <a:effectLst/>
                        </a:rPr>
                        <a:t>af virksomheden </a:t>
                      </a:r>
                      <a:endParaRPr lang="en-GB" sz="1800" b="0">
                        <a:solidFill>
                          <a:schemeClr val="bg1"/>
                        </a:solidFill>
                        <a:effectLst/>
                      </a:endParaRPr>
                    </a:p>
                    <a:p>
                      <a:pPr algn="l" rtl="0" fontAlgn="base">
                        <a:lnSpc>
                          <a:spcPts val="1052"/>
                        </a:lnSpc>
                      </a:pPr>
                      <a:r>
                        <a:rPr lang="en-GB" sz="1000" b="0">
                          <a:solidFill>
                            <a:schemeClr val="bg1"/>
                          </a:solidFill>
                          <a:effectLst/>
                        </a:rPr>
                        <a:t>Hvad er virksomhedens kerneforretning? </a:t>
                      </a:r>
                      <a:endParaRPr lang="en-GB" sz="1800" b="0">
                        <a:solidFill>
                          <a:schemeClr val="bg1"/>
                        </a:solidFill>
                        <a:effectLst/>
                      </a:endParaRPr>
                    </a:p>
                    <a:p>
                      <a:pPr algn="l" rtl="0" fontAlgn="base">
                        <a:lnSpc>
                          <a:spcPts val="1052"/>
                        </a:lnSpc>
                      </a:pPr>
                      <a:r>
                        <a:rPr lang="en-GB" sz="1000" b="0">
                          <a:solidFill>
                            <a:schemeClr val="bg1"/>
                          </a:solidFill>
                          <a:effectLst/>
                        </a:rPr>
                        <a:t>Hvornår og hvor blev virksomheden etableret? </a:t>
                      </a:r>
                      <a:endParaRPr lang="en-GB" sz="1800" b="0">
                        <a:solidFill>
                          <a:schemeClr val="bg1"/>
                        </a:solidFill>
                        <a:effectLst/>
                      </a:endParaRPr>
                    </a:p>
                    <a:p>
                      <a:pPr algn="l" rtl="0" fontAlgn="base">
                        <a:lnSpc>
                          <a:spcPts val="1052"/>
                        </a:lnSpc>
                      </a:pPr>
                      <a:r>
                        <a:rPr lang="en-GB" sz="1000" b="0">
                          <a:solidFill>
                            <a:schemeClr val="bg1"/>
                          </a:solidFill>
                          <a:effectLst/>
                        </a:rPr>
                        <a:t>Hvad er de vigtigste markeder? </a:t>
                      </a:r>
                      <a:endParaRPr lang="en-GB" sz="1800" b="0">
                        <a:solidFill>
                          <a:schemeClr val="bg1"/>
                        </a:solidFill>
                        <a:effectLst/>
                      </a:endParaRPr>
                    </a:p>
                    <a:p>
                      <a:pPr algn="l" rtl="0" fontAlgn="base">
                        <a:lnSpc>
                          <a:spcPts val="1052"/>
                        </a:lnSpc>
                      </a:pPr>
                      <a:r>
                        <a:rPr lang="en-GB" sz="1000" b="0">
                          <a:solidFill>
                            <a:schemeClr val="bg1"/>
                          </a:solidFill>
                          <a:effectLst/>
                        </a:rPr>
                        <a:t>Hvor mange medarbejdere har virksomheden, og hvordan er de involveret i virksomheden? </a:t>
                      </a:r>
                      <a:endParaRPr lang="en-GB" sz="18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i="1">
                          <a:solidFill>
                            <a:schemeClr val="tx1">
                              <a:lumMod val="50000"/>
                              <a:lumOff val="50000"/>
                            </a:schemeClr>
                          </a:solidFill>
                          <a:effectLst/>
                        </a:rPr>
                        <a:t> min. 100 ord</a:t>
                      </a:r>
                      <a:endParaRPr lang="en-GB" sz="1000" b="0" i="1">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677958229"/>
                  </a:ext>
                </a:extLst>
              </a:tr>
              <a:tr h="762000">
                <a:tc>
                  <a:txBody>
                    <a:bodyPr/>
                    <a:lstStyle/>
                    <a:p>
                      <a:pPr algn="l" rtl="0" fontAlgn="base">
                        <a:lnSpc>
                          <a:spcPts val="1295"/>
                        </a:lnSpc>
                        <a:spcAft>
                          <a:spcPts val="300"/>
                        </a:spcAft>
                      </a:pPr>
                      <a:r>
                        <a:rPr lang="en-GB" sz="1100" b="1">
                          <a:solidFill>
                            <a:schemeClr val="bg1"/>
                          </a:solidFill>
                          <a:effectLst/>
                        </a:rPr>
                        <a:t>Virksomhedens hovedaktivit</a:t>
                      </a:r>
                      <a:r>
                        <a:rPr lang="en-GB" sz="1100" b="0">
                          <a:solidFill>
                            <a:schemeClr val="bg1"/>
                          </a:solidFill>
                          <a:effectLst/>
                        </a:rPr>
                        <a:t>eter </a:t>
                      </a:r>
                      <a:endParaRPr lang="en-GB" sz="1800" b="0">
                        <a:solidFill>
                          <a:schemeClr val="bg1"/>
                        </a:solidFill>
                        <a:effectLst/>
                      </a:endParaRPr>
                    </a:p>
                    <a:p>
                      <a:pPr algn="l" rtl="0" fontAlgn="base">
                        <a:lnSpc>
                          <a:spcPts val="1052"/>
                        </a:lnSpc>
                      </a:pPr>
                      <a:r>
                        <a:rPr lang="en-GB" sz="1000" b="0">
                          <a:solidFill>
                            <a:schemeClr val="bg1"/>
                          </a:solidFill>
                          <a:effectLst/>
                        </a:rPr>
                        <a:t>Hvilke logistiske aktiviteter udfører virksomheden? </a:t>
                      </a:r>
                    </a:p>
                    <a:p>
                      <a:pPr algn="l" rtl="0" fontAlgn="base">
                        <a:lnSpc>
                          <a:spcPts val="1052"/>
                        </a:lnSpc>
                      </a:pPr>
                      <a:r>
                        <a:rPr lang="en-GB" sz="1000" b="0">
                          <a:solidFill>
                            <a:schemeClr val="bg1"/>
                          </a:solidFill>
                          <a:effectLst/>
                        </a:rPr>
                        <a:t>Hvem er kunderne? </a:t>
                      </a:r>
                      <a:endParaRPr lang="en-GB" sz="10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i="1">
                          <a:solidFill>
                            <a:schemeClr val="tx1">
                              <a:lumMod val="50000"/>
                              <a:lumOff val="50000"/>
                            </a:schemeClr>
                          </a:solidFill>
                          <a:effectLst/>
                        </a:rPr>
                        <a:t> min. 100 ord</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49794079"/>
                  </a:ext>
                </a:extLst>
              </a:tr>
              <a:tr h="576000">
                <a:tc>
                  <a:txBody>
                    <a:bodyPr/>
                    <a:lstStyle/>
                    <a:p>
                      <a:pPr algn="l" rtl="0" fontAlgn="base">
                        <a:lnSpc>
                          <a:spcPts val="1295"/>
                        </a:lnSpc>
                        <a:spcAft>
                          <a:spcPts val="300"/>
                        </a:spcAft>
                      </a:pPr>
                      <a:r>
                        <a:rPr lang="en-GB" sz="1100" b="1">
                          <a:solidFill>
                            <a:schemeClr val="bg1"/>
                          </a:solidFill>
                          <a:effectLst/>
                        </a:rPr>
                        <a:t>Virksomhedens vigtigste operationelle </a:t>
                      </a:r>
                      <a:r>
                        <a:rPr lang="en-GB" sz="1100" b="0">
                          <a:solidFill>
                            <a:schemeClr val="bg1"/>
                          </a:solidFill>
                          <a:effectLst/>
                        </a:rPr>
                        <a:t>udfordringer </a:t>
                      </a:r>
                      <a:endParaRPr lang="en-GB" sz="1800" b="0">
                        <a:solidFill>
                          <a:schemeClr val="bg1"/>
                        </a:solidFill>
                        <a:effectLst/>
                      </a:endParaRPr>
                    </a:p>
                    <a:p>
                      <a:pPr algn="l" rtl="0" fontAlgn="base">
                        <a:lnSpc>
                          <a:spcPts val="1052"/>
                        </a:lnSpc>
                      </a:pPr>
                      <a:r>
                        <a:rPr lang="en-GB" sz="1000" b="0">
                          <a:solidFill>
                            <a:schemeClr val="bg1"/>
                          </a:solidFill>
                          <a:effectLst/>
                        </a:rPr>
                        <a:t>f.eks. kundernes behov, lovgivningsmæssige rammer, stærk konkurrence osv. </a:t>
                      </a:r>
                      <a:endParaRPr lang="en-GB" sz="18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i="1">
                          <a:solidFill>
                            <a:schemeClr val="tx1">
                              <a:lumMod val="50000"/>
                              <a:lumOff val="50000"/>
                            </a:schemeClr>
                          </a:solidFill>
                          <a:effectLst/>
                        </a:rPr>
                        <a:t> min. 100 ord</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808482149"/>
                  </a:ext>
                </a:extLst>
              </a:tr>
              <a:tr h="1008000">
                <a:tc>
                  <a:txBody>
                    <a:bodyPr/>
                    <a:lstStyle/>
                    <a:p>
                      <a:pPr algn="l" rtl="0" fontAlgn="base">
                        <a:lnSpc>
                          <a:spcPts val="1295"/>
                        </a:lnSpc>
                        <a:spcAft>
                          <a:spcPts val="300"/>
                        </a:spcAft>
                      </a:pPr>
                      <a:r>
                        <a:rPr lang="en-GB" sz="1100" b="1">
                          <a:solidFill>
                            <a:schemeClr val="bg1"/>
                          </a:solidFill>
                          <a:effectLst/>
                        </a:rPr>
                        <a:t>Virksomhedens innovationsf</a:t>
                      </a:r>
                      <a:r>
                        <a:rPr lang="en-GB" sz="1100" b="0">
                          <a:solidFill>
                            <a:schemeClr val="bg1"/>
                          </a:solidFill>
                          <a:effectLst/>
                        </a:rPr>
                        <a:t>okus </a:t>
                      </a:r>
                      <a:endParaRPr lang="en-GB" sz="1800" b="0">
                        <a:solidFill>
                          <a:schemeClr val="bg1"/>
                        </a:solidFill>
                        <a:effectLst/>
                      </a:endParaRPr>
                    </a:p>
                    <a:p>
                      <a:pPr algn="l" rtl="0" fontAlgn="base">
                        <a:lnSpc>
                          <a:spcPts val="1052"/>
                        </a:lnSpc>
                      </a:pPr>
                      <a:r>
                        <a:rPr lang="en-GB" sz="1000" b="0">
                          <a:solidFill>
                            <a:schemeClr val="bg1"/>
                          </a:solidFill>
                          <a:effectLst/>
                        </a:rPr>
                        <a:t>Hvilke innovationer har virksomheden for nylig udviklet/indført? Hvorfor? </a:t>
                      </a:r>
                    </a:p>
                    <a:p>
                      <a:pPr algn="l" rtl="0" fontAlgn="base">
                        <a:lnSpc>
                          <a:spcPts val="1052"/>
                        </a:lnSpc>
                      </a:pPr>
                      <a:r>
                        <a:rPr lang="en-GB" sz="1000" b="0">
                          <a:solidFill>
                            <a:schemeClr val="bg1"/>
                          </a:solidFill>
                          <a:effectLst/>
                        </a:rPr>
                        <a:t>Hvem driver innovation i virksomheden? </a:t>
                      </a:r>
                    </a:p>
                    <a:p>
                      <a:pPr algn="l" rtl="0" fontAlgn="base">
                        <a:lnSpc>
                          <a:spcPts val="1052"/>
                        </a:lnSpc>
                      </a:pPr>
                      <a:r>
                        <a:rPr lang="en-GB" sz="1000" b="0">
                          <a:solidFill>
                            <a:schemeClr val="bg1"/>
                          </a:solidFill>
                          <a:effectLst/>
                        </a:rPr>
                        <a:t>Er der nogen innovationsstrategi/innovationsplan/procedurer for innovationsporteføljestyring? </a:t>
                      </a:r>
                      <a:endParaRPr lang="en-GB" sz="10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i="1">
                          <a:solidFill>
                            <a:schemeClr val="tx1">
                              <a:lumMod val="50000"/>
                              <a:lumOff val="50000"/>
                            </a:schemeClr>
                          </a:solidFill>
                          <a:effectLst/>
                        </a:rPr>
                        <a:t> min. 200 ord</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3317911493"/>
                  </a:ext>
                </a:extLst>
              </a:tr>
              <a:tr h="914400">
                <a:tc>
                  <a:txBody>
                    <a:bodyPr/>
                    <a:lstStyle/>
                    <a:p>
                      <a:pPr algn="l" rtl="0" fontAlgn="base">
                        <a:lnSpc>
                          <a:spcPts val="1295"/>
                        </a:lnSpc>
                        <a:spcAft>
                          <a:spcPts val="300"/>
                        </a:spcAft>
                      </a:pPr>
                      <a:r>
                        <a:rPr lang="en-GB" sz="1100" b="1">
                          <a:solidFill>
                            <a:schemeClr val="bg1"/>
                          </a:solidFill>
                          <a:effectLst/>
                        </a:rPr>
                        <a:t>Fokus på bæredygtighed </a:t>
                      </a:r>
                      <a:r>
                        <a:rPr lang="en-GB" sz="1100" b="0">
                          <a:solidFill>
                            <a:schemeClr val="bg1"/>
                          </a:solidFill>
                          <a:effectLst/>
                        </a:rPr>
                        <a:t>i</a:t>
                      </a:r>
                      <a:r>
                        <a:rPr lang="en-GB" sz="1100" b="1">
                          <a:solidFill>
                            <a:schemeClr val="bg1"/>
                          </a:solidFill>
                          <a:effectLst/>
                        </a:rPr>
                        <a:t> innovationsprojekter </a:t>
                      </a:r>
                      <a:endParaRPr lang="en-GB" sz="1800" b="0">
                        <a:solidFill>
                          <a:schemeClr val="bg1"/>
                        </a:solidFill>
                        <a:effectLst/>
                      </a:endParaRPr>
                    </a:p>
                    <a:p>
                      <a:pPr algn="l" rtl="0" fontAlgn="base">
                        <a:lnSpc>
                          <a:spcPts val="1052"/>
                        </a:lnSpc>
                      </a:pPr>
                      <a:r>
                        <a:rPr lang="en-GB" sz="1000" b="0">
                          <a:solidFill>
                            <a:schemeClr val="bg1"/>
                          </a:solidFill>
                          <a:effectLst/>
                        </a:rPr>
                        <a:t>Bidrager nogen af innovationsprojekterne til bæredygtighed (SDG'er)? Hvorfor? </a:t>
                      </a:r>
                      <a:endParaRPr lang="en-GB" sz="1800" b="0">
                        <a:solidFill>
                          <a:schemeClr val="bg1"/>
                        </a:solidFill>
                        <a:effectLst/>
                      </a:endParaRPr>
                    </a:p>
                    <a:p>
                      <a:pPr algn="l" rtl="0" fontAlgn="base">
                        <a:lnSpc>
                          <a:spcPts val="1052"/>
                        </a:lnSpc>
                      </a:pPr>
                      <a:r>
                        <a:rPr lang="en-GB" sz="1000" b="0">
                          <a:solidFill>
                            <a:schemeClr val="bg1"/>
                          </a:solidFill>
                          <a:effectLst/>
                        </a:rPr>
                        <a:t>Hvilke af SDG'erne adresseres? </a:t>
                      </a:r>
                      <a:endParaRPr lang="en-GB" sz="1800" b="0" i="0">
                        <a:solidFill>
                          <a:schemeClr val="bg1"/>
                        </a:solidFill>
                        <a:effectLst/>
                      </a:endParaRPr>
                    </a:p>
                  </a:txBody>
                  <a:tcPr marL="80758" marR="80758" marT="40379" marB="40379">
                    <a:solidFill>
                      <a:srgbClr val="8652A1"/>
                    </a:solidFill>
                  </a:tcPr>
                </a:tc>
                <a:tc>
                  <a:txBody>
                    <a:bodyPr/>
                    <a:lstStyle/>
                    <a:p>
                      <a:pPr algn="just" rtl="0" fontAlgn="base">
                        <a:lnSpc>
                          <a:spcPts val="1295"/>
                        </a:lnSpc>
                      </a:pPr>
                      <a:r>
                        <a:rPr lang="en-GB" sz="1000" b="0" i="1">
                          <a:solidFill>
                            <a:schemeClr val="tx1">
                              <a:lumMod val="50000"/>
                              <a:lumOff val="50000"/>
                            </a:schemeClr>
                          </a:solidFill>
                          <a:effectLst/>
                        </a:rPr>
                        <a:t> min. 200 ord</a:t>
                      </a:r>
                      <a:endParaRPr lang="en-GB" sz="1000" b="0" i="0">
                        <a:solidFill>
                          <a:schemeClr val="tx1">
                            <a:lumMod val="50000"/>
                            <a:lumOff val="50000"/>
                          </a:schemeClr>
                        </a:solidFill>
                        <a:effectLst/>
                        <a:latin typeface="Calibri" panose="020F0502020204030204" pitchFamily="34" charset="0"/>
                      </a:endParaRPr>
                    </a:p>
                  </a:txBody>
                  <a:tcPr marL="80758" marR="80758" marT="40379" marB="40379"/>
                </a:tc>
                <a:extLst>
                  <a:ext uri="{0D108BD9-81ED-4DB2-BD59-A6C34878D82A}">
                    <a16:rowId xmlns:a16="http://schemas.microsoft.com/office/drawing/2014/main" val="2177903503"/>
                  </a:ext>
                </a:extLst>
              </a:tr>
              <a:tr h="1008000">
                <a:tc>
                  <a:txBody>
                    <a:bodyPr/>
                    <a:lstStyle/>
                    <a:p>
                      <a:pPr algn="l" rtl="0" fontAlgn="base">
                        <a:lnSpc>
                          <a:spcPts val="1295"/>
                        </a:lnSpc>
                        <a:spcAft>
                          <a:spcPts val="300"/>
                        </a:spcAft>
                      </a:pPr>
                      <a:r>
                        <a:rPr lang="en-GB" sz="1200" b="0" i="0">
                          <a:solidFill>
                            <a:schemeClr val="bg1"/>
                          </a:solidFill>
                          <a:effectLst/>
                          <a:latin typeface="WordVisiCarriageReturn_MSFontService"/>
                        </a:rPr>
                        <a:t>Innov</a:t>
                      </a:r>
                      <a:r>
                        <a:rPr lang="en-GB" sz="1200" b="1" i="0">
                          <a:solidFill>
                            <a:schemeClr val="bg1"/>
                          </a:solidFill>
                          <a:effectLst/>
                          <a:latin typeface="Calibri" panose="020F0502020204030204" pitchFamily="34" charset="0"/>
                        </a:rPr>
                        <a:t>ationsledelsespraksis  </a:t>
                      </a:r>
                      <a:endParaRPr lang="en-GB" sz="2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Hvordan styrer virksomheden sin innovationsproces?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Hvordan er disse innovationsledelsespraksisser relateret til innovationsprocesmodellen (som defineret i dette projekt)? </a:t>
                      </a:r>
                      <a:endParaRPr lang="en-GB" sz="1000" b="0" i="0">
                        <a:solidFill>
                          <a:schemeClr val="bg1"/>
                        </a:solidFill>
                        <a:effectLst/>
                      </a:endParaRPr>
                    </a:p>
                  </a:txBody>
                  <a:tcPr>
                    <a:solidFill>
                      <a:srgbClr val="8652A1"/>
                    </a:solidFill>
                  </a:tcPr>
                </a:tc>
                <a:tc>
                  <a:txBody>
                    <a:bodyPr/>
                    <a:lstStyle/>
                    <a:p>
                      <a:pPr algn="just" rtl="0" fontAlgn="base">
                        <a:lnSpc>
                          <a:spcPts val="1295"/>
                        </a:lnSpc>
                      </a:pPr>
                      <a:r>
                        <a:rPr lang="en-GB" sz="1000" b="0" i="1">
                          <a:solidFill>
                            <a:schemeClr val="tx1">
                              <a:lumMod val="50000"/>
                              <a:lumOff val="50000"/>
                            </a:schemeClr>
                          </a:solidFill>
                          <a:effectLst/>
                        </a:rPr>
                        <a:t> min. 300 ord</a:t>
                      </a:r>
                      <a:endParaRPr lang="en-GB" sz="1000" b="0" i="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188109520"/>
                  </a:ext>
                </a:extLst>
              </a:tr>
              <a:tr h="1311765">
                <a:tc>
                  <a:txBody>
                    <a:bodyPr/>
                    <a:lstStyle/>
                    <a:p>
                      <a:pPr algn="l" rtl="0" fontAlgn="base">
                        <a:lnSpc>
                          <a:spcPts val="1295"/>
                        </a:lnSpc>
                        <a:spcAft>
                          <a:spcPts val="300"/>
                        </a:spcAft>
                      </a:pPr>
                      <a:r>
                        <a:rPr lang="en-GB" sz="1200" b="0" i="0">
                          <a:solidFill>
                            <a:schemeClr val="bg1"/>
                          </a:solidFill>
                          <a:effectLst/>
                          <a:latin typeface="WordVisiCarriageReturn_MSFontService"/>
                        </a:rPr>
                        <a:t>Digital</a:t>
                      </a:r>
                      <a:r>
                        <a:rPr lang="en-GB" sz="1200" b="1" i="0">
                          <a:solidFill>
                            <a:schemeClr val="bg1"/>
                          </a:solidFill>
                          <a:effectLst/>
                          <a:latin typeface="Calibri" panose="020F0502020204030204" pitchFamily="34" charset="0"/>
                        </a:rPr>
                        <a:t>isering af innovationsledelsespraksis </a:t>
                      </a:r>
                      <a:endParaRPr lang="en-GB" sz="2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Bruger virksomheden digitale værktøjer/platforme til at styre sine innovationsprocesser? Hvorfor ja eller hvorfor nej?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Hvordan bruges disse værktøjer/platforme? Hvem har taget initiativ til brugen af disse værktøjer/platforme?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Hvor effektive var værktøjerne/platformene til at fremme innovationsledelse? </a:t>
                      </a:r>
                      <a:endParaRPr lang="en-GB" sz="1000" b="0" i="0">
                        <a:solidFill>
                          <a:schemeClr val="bg1"/>
                        </a:solidFill>
                        <a:effectLst/>
                      </a:endParaRPr>
                    </a:p>
                    <a:p>
                      <a:pPr algn="l" rtl="0" fontAlgn="base">
                        <a:lnSpc>
                          <a:spcPts val="1052"/>
                        </a:lnSpc>
                      </a:pPr>
                      <a:r>
                        <a:rPr lang="en-GB" sz="1000" b="0" i="0">
                          <a:solidFill>
                            <a:schemeClr val="bg1"/>
                          </a:solidFill>
                          <a:effectLst/>
                          <a:latin typeface="Calibri" panose="020F0502020204030204" pitchFamily="34" charset="0"/>
                        </a:rPr>
                        <a:t>Hvor effektive var værktøjerne/platformene til at bidrage til fokus på bæredygtighed? </a:t>
                      </a:r>
                      <a:endParaRPr lang="en-GB" sz="1000" b="0" i="0">
                        <a:solidFill>
                          <a:schemeClr val="bg1"/>
                        </a:solidFill>
                        <a:effectLst/>
                      </a:endParaRPr>
                    </a:p>
                  </a:txBody>
                  <a:tcPr>
                    <a:solidFill>
                      <a:srgbClr val="8652A1"/>
                    </a:solidFill>
                  </a:tcPr>
                </a:tc>
                <a:tc>
                  <a:txBody>
                    <a:bodyPr/>
                    <a:lstStyle/>
                    <a:p>
                      <a:pPr algn="just" rtl="0" fontAlgn="base">
                        <a:lnSpc>
                          <a:spcPts val="1295"/>
                        </a:lnSpc>
                      </a:pPr>
                      <a:r>
                        <a:rPr lang="en-GB" sz="1000" b="0" i="1">
                          <a:solidFill>
                            <a:schemeClr val="tx1">
                              <a:lumMod val="50000"/>
                              <a:lumOff val="50000"/>
                            </a:schemeClr>
                          </a:solidFill>
                          <a:effectLst/>
                        </a:rPr>
                        <a:t> min. 200 ord</a:t>
                      </a:r>
                      <a:endParaRPr lang="en-GB" sz="1000" b="0" i="0">
                        <a:solidFill>
                          <a:schemeClr val="tx1">
                            <a:lumMod val="50000"/>
                            <a:lumOff val="50000"/>
                          </a:schemeClr>
                        </a:solidFill>
                        <a:effectLst/>
                        <a:latin typeface="Calibri" panose="020F0502020204030204" pitchFamily="34" charset="0"/>
                      </a:endParaRPr>
                    </a:p>
                  </a:txBody>
                  <a:tcPr/>
                </a:tc>
                <a:extLst>
                  <a:ext uri="{0D108BD9-81ED-4DB2-BD59-A6C34878D82A}">
                    <a16:rowId xmlns:a16="http://schemas.microsoft.com/office/drawing/2014/main" val="3774789992"/>
                  </a:ext>
                </a:extLst>
              </a:tr>
            </a:tbl>
          </a:graphicData>
        </a:graphic>
      </p:graphicFrame>
    </p:spTree>
    <p:extLst>
      <p:ext uri="{BB962C8B-B14F-4D97-AF65-F5344CB8AC3E}">
        <p14:creationId xmlns:p14="http://schemas.microsoft.com/office/powerpoint/2010/main" val="706404992"/>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UGE 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12</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3.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62208"/>
            <a:ext cx="6076734" cy="6669868"/>
          </a:xfrm>
        </p:spPr>
        <p:txBody>
          <a:bodyPr lIns="91440" tIns="45720" rIns="91440" bIns="45720" numCol="1" spcCol="288000" anchor="t">
            <a:noAutofit/>
          </a:bodyPr>
          <a:lstStyle/>
          <a:p>
            <a:pPr algn="just"/>
            <a:r>
              <a:rPr lang="de-DE" sz="1600" b="1" err="1">
                <a:solidFill>
                  <a:srgbClr val="8652A1"/>
                </a:solidFill>
                <a:latin typeface="Calibri"/>
                <a:ea typeface="Open Sans"/>
                <a:cs typeface="Calibri"/>
              </a:rPr>
              <a:t>Trin</a:t>
            </a:r>
            <a:r>
              <a:rPr lang="de-DE" sz="1600" b="1">
                <a:solidFill>
                  <a:srgbClr val="8652A1"/>
                </a:solidFill>
                <a:latin typeface="Calibri"/>
                <a:ea typeface="Open Sans"/>
                <a:cs typeface="Calibri"/>
              </a:rPr>
              <a:t> 1: </a:t>
            </a:r>
            <a:r>
              <a:rPr lang="de-DE" sz="1600" b="1" err="1">
                <a:solidFill>
                  <a:srgbClr val="8652A1"/>
                </a:solidFill>
                <a:latin typeface="Calibri"/>
                <a:ea typeface="Open Sans"/>
                <a:cs typeface="Calibri"/>
              </a:rPr>
              <a:t>Opret </a:t>
            </a:r>
            <a:r>
              <a:rPr lang="de-DE" sz="1600" b="1">
                <a:solidFill>
                  <a:srgbClr val="8652A1"/>
                </a:solidFill>
                <a:latin typeface="Calibri"/>
                <a:ea typeface="Open Sans"/>
                <a:cs typeface="Calibri"/>
              </a:rPr>
              <a:t>en digital præsentation</a:t>
            </a:r>
          </a:p>
          <a:p>
            <a:pPr algn="just"/>
            <a:endParaRPr lang="en-GB"/>
          </a:p>
          <a:p>
            <a:pPr algn="just"/>
            <a:r>
              <a:rPr lang="en-GB">
                <a:latin typeface="Calibri"/>
                <a:ea typeface="Calibri"/>
                <a:cs typeface="Calibri"/>
              </a:rPr>
              <a:t>En digital præsentation er en kortfattet (2-3 minutter) og engagerende præsentation, der effektivt kommunikerer din idé ved hjælp af video- eller animationsværktøjer. Du skal lave den derhjemme og dele den i klassen.</a:t>
            </a:r>
            <a:endParaRPr lang="en-US">
              <a:solidFill>
                <a:srgbClr val="000000"/>
              </a:solidFill>
              <a:ea typeface="Calibri"/>
            </a:endParaRPr>
          </a:p>
          <a:p>
            <a:pPr algn="just"/>
            <a:endParaRPr lang="en-GB">
              <a:solidFill>
                <a:srgbClr val="000000"/>
              </a:solidFill>
              <a:ea typeface="Calibri"/>
            </a:endParaRPr>
          </a:p>
          <a:p>
            <a:pPr algn="just"/>
            <a:r>
              <a:rPr lang="en-GB" sz="1200" b="1">
                <a:solidFill>
                  <a:srgbClr val="29C5F4"/>
                </a:solidFill>
                <a:latin typeface="Calibri"/>
                <a:ea typeface="Calibri"/>
                <a:cs typeface="Calibri"/>
              </a:rPr>
              <a:t>Værktøjer, du kan bruge:</a:t>
            </a:r>
          </a:p>
          <a:p>
            <a:pPr marL="171450" indent="-171450" algn="just">
              <a:buClr>
                <a:srgbClr val="0B1430"/>
              </a:buClr>
              <a:buFont typeface="Wingdings" panose="05000000000000000000" pitchFamily="2" charset="2"/>
              <a:buChar char="q"/>
            </a:pPr>
            <a:endParaRPr lang="en-US" b="1">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2">
                  <a:extLst>
                    <a:ext uri="{A12FA001-AC4F-418D-AE19-62706E023703}">
                      <ahyp:hlinkClr xmlns:ahyp="http://schemas.microsoft.com/office/drawing/2018/hyperlinkcolor" val="tx"/>
                    </a:ext>
                  </a:extLst>
                </a:hlinkClick>
              </a:rPr>
              <a:t>Canva </a:t>
            </a:r>
            <a:r>
              <a:rPr lang="en-GB">
                <a:latin typeface="Calibri"/>
                <a:ea typeface="Calibri"/>
                <a:cs typeface="Calibri"/>
              </a:rPr>
              <a:t>(til enkle animerede præsentationer og videopræsentationer).</a:t>
            </a:r>
            <a:endParaRPr lang="en-US">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Prezi </a:t>
            </a:r>
            <a:r>
              <a:rPr lang="en-GB">
                <a:latin typeface="Calibri"/>
                <a:ea typeface="Calibri"/>
                <a:cs typeface="Calibri"/>
              </a:rPr>
              <a:t>(til dynamiske præsentationer med zoom).</a:t>
            </a:r>
            <a:endParaRPr lang="en-US">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Powtoon </a:t>
            </a:r>
            <a:r>
              <a:rPr lang="en-GB">
                <a:latin typeface="Calibri"/>
                <a:ea typeface="Calibri"/>
                <a:cs typeface="Calibri"/>
              </a:rPr>
              <a:t>(til animerede forklarende videoer).</a:t>
            </a:r>
            <a:endParaRPr lang="en-US">
              <a:solidFill>
                <a:srgbClr val="000000"/>
              </a:solidFill>
              <a:latin typeface="Calibri"/>
              <a:ea typeface="Calibri"/>
              <a:cs typeface="Calibri"/>
            </a:endParaRPr>
          </a:p>
          <a:p>
            <a:pPr marL="171450" indent="-171450" algn="just">
              <a:buClr>
                <a:srgbClr val="0B1430"/>
              </a:buClr>
              <a:buFont typeface="Wingdings" panose="05000000000000000000" pitchFamily="2" charset="2"/>
              <a:buChar char="q"/>
            </a:pPr>
            <a:r>
              <a:rPr lang="en-GB" b="1">
                <a:latin typeface="Calibri"/>
                <a:ea typeface="Calibri"/>
                <a:cs typeface="Calibri"/>
              </a:rPr>
              <a:t>PowerPoint </a:t>
            </a:r>
            <a:r>
              <a:rPr lang="en-GB">
                <a:latin typeface="Calibri"/>
                <a:ea typeface="Calibri"/>
                <a:cs typeface="Calibri"/>
              </a:rPr>
              <a:t>(til traditionelle diasbaserede præsentationer med animationsmuligheder).</a:t>
            </a:r>
            <a:endParaRPr lang="en-US">
              <a:solidFill>
                <a:srgbClr val="000000"/>
              </a:solidFill>
              <a:latin typeface="Calibri"/>
              <a:ea typeface="Calibri"/>
              <a:cs typeface="Calibri"/>
            </a:endParaRPr>
          </a:p>
          <a:p>
            <a:pPr algn="just"/>
            <a:endParaRPr lang="en-GB">
              <a:solidFill>
                <a:srgbClr val="000000"/>
              </a:solidFill>
              <a:ea typeface="Calibri"/>
            </a:endParaRPr>
          </a:p>
          <a:p>
            <a:pPr algn="just"/>
            <a:r>
              <a:rPr lang="en-GB" sz="1200" b="1">
                <a:solidFill>
                  <a:srgbClr val="29C5F4"/>
                </a:solidFill>
                <a:latin typeface="Calibri"/>
                <a:ea typeface="Calibri"/>
                <a:cs typeface="Calibri"/>
              </a:rPr>
              <a:t>Instruktioner:</a:t>
            </a:r>
          </a:p>
          <a:p>
            <a:pPr algn="just"/>
            <a:endParaRPr lang="en-US" b="1">
              <a:solidFill>
                <a:srgbClr val="000000"/>
              </a:solidFill>
              <a:latin typeface="Calibri"/>
              <a:ea typeface="Calibri"/>
              <a:cs typeface="Calibri"/>
            </a:endParaRPr>
          </a:p>
          <a:p>
            <a:pPr algn="just"/>
            <a:r>
              <a:rPr lang="en-GB" b="1">
                <a:latin typeface="Calibri"/>
                <a:ea typeface="Calibri"/>
                <a:cs typeface="Calibri"/>
              </a:rPr>
              <a:t>1. Definer </a:t>
            </a:r>
            <a:r>
              <a:rPr lang="en-GB" b="1">
                <a:latin typeface="+mn-lt"/>
              </a:rPr>
              <a:t>dit </a:t>
            </a:r>
            <a:r>
              <a:rPr lang="en-GB" b="1">
                <a:latin typeface="Calibri"/>
                <a:ea typeface="Calibri"/>
                <a:cs typeface="Calibri"/>
              </a:rPr>
              <a:t>budskab</a:t>
            </a:r>
            <a:endParaRPr lang="en-GB">
              <a:solidFill>
                <a:srgbClr val="000000"/>
              </a:solidFill>
              <a:latin typeface="Calibri"/>
              <a:ea typeface="Calibri"/>
              <a:cs typeface="Calibri"/>
            </a:endParaRPr>
          </a:p>
          <a:p>
            <a:pPr marL="180975" lvl="1" indent="-180975" algn="just">
              <a:buFont typeface="Wingdings,Sans-Serif"/>
              <a:buChar char="q"/>
            </a:pPr>
            <a:r>
              <a:rPr lang="en-GB" sz="1100">
                <a:latin typeface="+mn-lt"/>
              </a:rPr>
              <a:t>Hvilken vigtig indsigt fik du fra din interview eller desk research?</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Hvordan hænger denne indsigt sammen med </a:t>
            </a:r>
            <a:r>
              <a:rPr lang="en-GB" sz="1100">
                <a:latin typeface="+mn-lt"/>
                <a:ea typeface="Calibri"/>
                <a:cs typeface="Calibri"/>
              </a:rPr>
              <a:t>innovationsledelse og </a:t>
            </a:r>
            <a:r>
              <a:rPr lang="en-GB" sz="1100">
                <a:latin typeface="+mn-lt"/>
              </a:rPr>
              <a:t>innovation inden for logistik?</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2. Vælg et værktøj og en skabelon</a:t>
            </a:r>
            <a:endParaRPr lang="en-GB">
              <a:solidFill>
                <a:srgbClr val="000000"/>
              </a:solidFill>
              <a:latin typeface="+mn-lt"/>
              <a:ea typeface="Calibri"/>
              <a:cs typeface="Calibri"/>
            </a:endParaRPr>
          </a:p>
          <a:p>
            <a:pPr marL="180975" lvl="1" indent="-180975" algn="just">
              <a:buFont typeface="Wingdings,Sans-Serif"/>
              <a:buChar char="q"/>
            </a:pPr>
            <a:r>
              <a:rPr lang="en-GB" sz="1100">
                <a:latin typeface="+mn-lt"/>
              </a:rPr>
              <a:t>Vælg et værktøj, der passer bedst til din præsentationsstil.</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Brug de indbyggede skabeloner til at strukturere dit design effektivt.</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3. Strukturér din præsentation (maks. 2-3 minutter)</a:t>
            </a:r>
            <a:endParaRPr lang="en-GB">
              <a:solidFill>
                <a:srgbClr val="000000"/>
              </a:solidFill>
              <a:latin typeface="+mn-lt"/>
              <a:ea typeface="Calibri"/>
              <a:cs typeface="Calibri"/>
            </a:endParaRPr>
          </a:p>
          <a:p>
            <a:pPr marL="180975" lvl="1" indent="-180975" algn="just">
              <a:buFont typeface="Wingdings,Sans-Serif"/>
              <a:buChar char="q"/>
            </a:pPr>
            <a:r>
              <a:rPr lang="en-GB" sz="1100">
                <a:latin typeface="+mn-lt"/>
              </a:rPr>
              <a:t>Hook (10-15 sekunder): Start med en stærk indledning (et spørgsmål, en statistik eller en dristig udtalelse) relateret til innovation inden for logistik.</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Researchindsigt (45-60 sekunder):</a:t>
            </a:r>
          </a:p>
          <a:p>
            <a:pPr marL="493713" lvl="1" indent="-165100" algn="just">
              <a:buFontTx/>
              <a:buChar char="-"/>
            </a:pPr>
            <a:r>
              <a:rPr lang="en-GB" sz="1100">
                <a:latin typeface="+mn-lt"/>
              </a:rPr>
              <a:t>Hvis du har foretaget et interview: Hvad var de vigtigste pointer fra eksperten? Hvordan tilgår og implementerer de innovation?</a:t>
            </a:r>
          </a:p>
          <a:p>
            <a:pPr marL="493713" lvl="1" indent="-165100" algn="just">
              <a:buFontTx/>
              <a:buChar char="-"/>
            </a:pPr>
            <a:r>
              <a:rPr lang="en-GB" sz="1100">
                <a:latin typeface="+mn-lt"/>
              </a:rPr>
              <a:t>Hvis du har foretaget desk research: Hvilke innovationsstrategier har virksomheden implementeret? Hvilke udfordringer har den overvundet? Hvordan har den håndteret implementeringen af innovationer?</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Problem og løsning (30-45 sekunder): Fremhæv en specifik udfordring inden for logistik, som du har identificeret i din research, og præsenter en innovativ løsning.</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Vigtigste fordele (30-45 sekunder): Fremhæv de mest værdifulde fordele ved den identificerede løsning. Hvad er de konkrete fordele ved innovationen?</a:t>
            </a:r>
            <a:endParaRPr lang="en-US" sz="1100">
              <a:solidFill>
                <a:srgbClr val="000000"/>
              </a:solidFill>
              <a:latin typeface="+mn-lt"/>
              <a:ea typeface="Calibri"/>
              <a:cs typeface="Calibri"/>
            </a:endParaRPr>
          </a:p>
          <a:p>
            <a:pPr marL="180975" lvl="1" indent="-180975" algn="just">
              <a:buFont typeface="Wingdings,Sans-Serif"/>
              <a:buChar char="q"/>
            </a:pPr>
            <a:r>
              <a:rPr lang="en-GB" sz="1100">
                <a:latin typeface="+mn-lt"/>
              </a:rPr>
              <a:t>Opfordring til handling (10-15 sekunder): Hvad skal publikum få ud af din præsentation? Har du anbefalinger (f.eks. besøg på en hjemmeside, yderligere information osv.)?</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4. Tilføj visuelle og auditive elementer</a:t>
            </a:r>
            <a:endParaRPr lang="en-GB">
              <a:solidFill>
                <a:srgbClr val="000000"/>
              </a:solidFill>
              <a:latin typeface="+mn-lt"/>
              <a:ea typeface="Calibri"/>
              <a:cs typeface="Calibri"/>
            </a:endParaRPr>
          </a:p>
          <a:p>
            <a:pPr marL="182245" lvl="1" indent="-182245" algn="just">
              <a:buFont typeface="Wingdings,Sans-Serif"/>
              <a:buChar char="q"/>
            </a:pPr>
            <a:r>
              <a:rPr lang="en-GB" sz="1100">
                <a:latin typeface="+mn-lt"/>
              </a:rPr>
              <a:t>Brug animationer, overgange og ikoner for at øge engagementet.</a:t>
            </a:r>
            <a:endParaRPr lang="en-US" sz="1100">
              <a:solidFill>
                <a:srgbClr val="000000"/>
              </a:solidFill>
              <a:latin typeface="+mn-lt"/>
              <a:ea typeface="Calibri"/>
              <a:cs typeface="Calibri"/>
            </a:endParaRPr>
          </a:p>
          <a:p>
            <a:pPr marL="182245" lvl="1" indent="-182245" algn="just">
              <a:buFont typeface="Wingdings,Sans-Serif"/>
              <a:buChar char="q"/>
            </a:pPr>
            <a:r>
              <a:rPr lang="en-GB" sz="1100">
                <a:latin typeface="+mn-lt"/>
              </a:rPr>
              <a:t>Indtal en voiceover eller brug baggrundsmusik for at skabe effekt.</a:t>
            </a:r>
            <a:endParaRPr lang="en-US" sz="1100">
              <a:solidFill>
                <a:srgbClr val="000000"/>
              </a:solidFill>
              <a:latin typeface="+mn-lt"/>
              <a:ea typeface="Calibri"/>
              <a:cs typeface="Calibri"/>
            </a:endParaRPr>
          </a:p>
          <a:p>
            <a:pPr marL="182245" lvl="1" indent="-182245" algn="just">
              <a:buFont typeface="Wingdings,Sans-Serif"/>
              <a:buChar char="q"/>
            </a:pPr>
            <a:r>
              <a:rPr lang="en-GB" sz="1100">
                <a:latin typeface="+mn-lt"/>
              </a:rPr>
              <a:t>Inkluder grafer, statistikker eller korte citater fra din forskning for at øge troværdigheden.</a:t>
            </a:r>
          </a:p>
          <a:p>
            <a:pPr marL="0" lvl="1" algn="just"/>
            <a:endParaRPr lang="en-US" sz="1100">
              <a:solidFill>
                <a:srgbClr val="000000"/>
              </a:solidFill>
              <a:latin typeface="+mn-lt"/>
              <a:ea typeface="Calibri"/>
              <a:cs typeface="Calibri"/>
            </a:endParaRPr>
          </a:p>
          <a:p>
            <a:pPr algn="just"/>
            <a:r>
              <a:rPr lang="en-GB" b="1">
                <a:latin typeface="+mn-lt"/>
                <a:ea typeface="Calibri"/>
                <a:cs typeface="Calibri"/>
              </a:rPr>
              <a:t>5. Eksporter og del</a:t>
            </a:r>
            <a:endParaRPr lang="en-GB">
              <a:solidFill>
                <a:srgbClr val="000000"/>
              </a:solidFill>
              <a:latin typeface="+mn-lt"/>
              <a:ea typeface="Calibri"/>
              <a:cs typeface="Calibri"/>
            </a:endParaRPr>
          </a:p>
          <a:p>
            <a:pPr marL="182245" lvl="1" indent="-182245" algn="just">
              <a:buFont typeface="Wingdings,Sans-Serif"/>
              <a:buChar char="q"/>
            </a:pPr>
            <a:r>
              <a:rPr lang="en-GB" sz="1100">
                <a:latin typeface="+mn-lt"/>
              </a:rPr>
              <a:t>Gem din præsentation som en videofil eller en interaktiv præsentation.</a:t>
            </a:r>
            <a:endParaRPr lang="en-US" sz="1100">
              <a:solidFill>
                <a:srgbClr val="000000"/>
              </a:solidFill>
              <a:latin typeface="+mn-lt"/>
              <a:ea typeface="Calibri"/>
              <a:cs typeface="Calibri"/>
            </a:endParaRPr>
          </a:p>
          <a:p>
            <a:pPr marL="182245" lvl="1" indent="-182245" algn="just">
              <a:buFont typeface="Wingdings,Sans-Serif"/>
              <a:buChar char="q"/>
            </a:pPr>
            <a:r>
              <a:rPr lang="en-GB" sz="1100">
                <a:latin typeface="+mn-lt"/>
              </a:rPr>
              <a:t>Del din præsentation i klassen med dine klassekammerater og lærer for at få feedback.</a:t>
            </a:r>
            <a:endParaRPr lang="en-US" sz="1100">
              <a:solidFill>
                <a:srgbClr val="000000"/>
              </a:solidFill>
              <a:latin typeface="+mn-lt"/>
              <a:ea typeface="Calibri"/>
              <a:cs typeface="Calibri"/>
            </a:endParaRPr>
          </a:p>
          <a:p>
            <a:pPr marL="457200" lvl="1" algn="just"/>
            <a:endParaRPr lang="de-DE" sz="1100">
              <a:solidFill>
                <a:srgbClr val="000000"/>
              </a:solidFill>
            </a:endParaRPr>
          </a:p>
          <a:p>
            <a:pPr algn="just"/>
            <a:r>
              <a:rPr lang="de-DE" err="1">
                <a:latin typeface="Calibri"/>
                <a:ea typeface="Calibri"/>
                <a:cs typeface="Calibri"/>
              </a:rPr>
              <a:t>Sådan </a:t>
            </a:r>
            <a:r>
              <a:rPr lang="de-DE" err="1">
                <a:latin typeface="Calibri"/>
                <a:ea typeface="Calibri"/>
                <a:cs typeface="Calibri"/>
              </a:rPr>
              <a:t>kan</a:t>
            </a:r>
            <a:r>
              <a:rPr lang="de-DE">
                <a:latin typeface="Calibri"/>
                <a:ea typeface="Calibri"/>
                <a:cs typeface="Calibri"/>
              </a:rPr>
              <a:t> en digital pitch </a:t>
            </a:r>
            <a:r>
              <a:rPr lang="de-DE">
                <a:latin typeface="Calibri"/>
                <a:ea typeface="Calibri"/>
                <a:cs typeface="Calibri"/>
              </a:rPr>
              <a:t>se ud:</a:t>
            </a:r>
            <a:endParaRPr lang="en-US">
              <a:solidFill>
                <a:srgbClr val="000000"/>
              </a:solidFill>
              <a:latin typeface="Calibri"/>
              <a:ea typeface="Calibri"/>
              <a:cs typeface="Calibri"/>
            </a:endParaRPr>
          </a:p>
          <a:p>
            <a:pPr algn="just"/>
            <a:r>
              <a:rPr lang="en-GB" b="1" i="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rPr>
              <a:t>Den perfekte elevatorpitch – de bedste eksempler og skabeloner</a:t>
            </a:r>
            <a:endParaRPr lang="en-US" i="0">
              <a:solidFill>
                <a:srgbClr val="29C5F4"/>
              </a:solidFill>
              <a:effectLst/>
              <a:latin typeface="+mn-lt"/>
              <a:ea typeface="Calibri"/>
              <a:cs typeface="Calibri"/>
              <a:hlinkClick r:id="rId5">
                <a:extLst>
                  <a:ext uri="{A12FA001-AC4F-418D-AE19-62706E023703}">
                    <ahyp:hlinkClr xmlns:ahyp="http://schemas.microsoft.com/office/drawing/2018/hyperlinkcolor" val="tx"/>
                  </a:ext>
                </a:extLst>
              </a:hlinkClick>
            </a:endParaRPr>
          </a:p>
          <a:p>
            <a:pPr algn="just"/>
            <a:endParaRPr lang="en-GB">
              <a:latin typeface="Calibri"/>
              <a:ea typeface="Open Sans"/>
              <a:cs typeface="Calibri"/>
            </a:endParaRPr>
          </a:p>
          <a:p>
            <a:pPr algn="just"/>
            <a:endParaRPr lang="de-DE"/>
          </a:p>
          <a:p>
            <a:pPr algn="just"/>
            <a:endParaRPr lang="de-DE"/>
          </a:p>
          <a:p>
            <a:pPr algn="just"/>
            <a:endParaRPr lang="de-DE" sz="1600" b="1">
              <a:solidFill>
                <a:srgbClr val="8652A1"/>
              </a:solidFill>
            </a:endParaRPr>
          </a:p>
          <a:p>
            <a:pPr algn="just"/>
            <a:endParaRPr lang="de-DE"/>
          </a:p>
          <a:p>
            <a:pPr algn="just"/>
            <a:endParaRPr lang="de-DE" sz="1800" b="1"/>
          </a:p>
          <a:p>
            <a:pPr algn="just"/>
            <a:endParaRPr lang="de-DE" sz="1800" b="1"/>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13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PRÆSENTATION AF DIGITALE HISTORIER</a:t>
            </a:r>
          </a:p>
        </p:txBody>
      </p:sp>
    </p:spTree>
    <p:extLst>
      <p:ext uri="{BB962C8B-B14F-4D97-AF65-F5344CB8AC3E}">
        <p14:creationId xmlns:p14="http://schemas.microsoft.com/office/powerpoint/2010/main" val="162853339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2A5F-2C64-6536-06BF-84290AB5112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12C431E-C8EC-BBAE-BC2B-31DE715904EE}"/>
              </a:ext>
            </a:extLst>
          </p:cNvPr>
          <p:cNvSpPr>
            <a:spLocks noGrp="1"/>
          </p:cNvSpPr>
          <p:nvPr>
            <p:ph type="body" sz="quarter" idx="64"/>
          </p:nvPr>
        </p:nvSpPr>
        <p:spPr>
          <a:xfrm>
            <a:off x="748707" y="1599144"/>
            <a:ext cx="5991024" cy="8442602"/>
          </a:xfrm>
        </p:spPr>
        <p:txBody>
          <a:bodyPr lIns="91440" tIns="45720" rIns="91440" bIns="45720" numCol="1" spcCol="288000" anchor="t">
            <a:noAutofit/>
          </a:bodyPr>
          <a:lstStyle/>
          <a:p>
            <a:endParaRPr lang="de-DE"/>
          </a:p>
          <a:p>
            <a:r>
              <a:rPr lang="de-DE" sz="1600" b="1" err="1">
                <a:solidFill>
                  <a:srgbClr val="8652A1"/>
                </a:solidFill>
                <a:latin typeface="Calibri"/>
                <a:ea typeface="Calibri"/>
                <a:cs typeface="Calibri"/>
              </a:rPr>
              <a:t>Trin</a:t>
            </a:r>
            <a:r>
              <a:rPr lang="de-DE" sz="1600" b="1">
                <a:solidFill>
                  <a:srgbClr val="8652A1"/>
                </a:solidFill>
                <a:latin typeface="Calibri"/>
                <a:ea typeface="Calibri"/>
                <a:cs typeface="Calibri"/>
              </a:rPr>
              <a:t> 2: Peer-feedback</a:t>
            </a:r>
            <a:endParaRPr lang="en-US" sz="1600">
              <a:solidFill>
                <a:srgbClr val="000000"/>
              </a:solidFill>
              <a:latin typeface="Calibri"/>
              <a:ea typeface="Calibri"/>
              <a:cs typeface="Calibri"/>
            </a:endParaRPr>
          </a:p>
          <a:p>
            <a:endParaRPr lang="de-DE" sz="1200">
              <a:solidFill>
                <a:srgbClr val="000000"/>
              </a:solidFill>
              <a:latin typeface="Calibri"/>
              <a:ea typeface="Calibri"/>
              <a:cs typeface="Calibri"/>
            </a:endParaRPr>
          </a:p>
          <a:p>
            <a:r>
              <a:rPr lang="en-GB">
                <a:latin typeface="Calibri"/>
                <a:ea typeface="Calibri"/>
                <a:cs typeface="Calibri"/>
              </a:rPr>
              <a:t>Efter at have set dine kollegers præsentationer skal du give konstruktiv feedback ved hjælp af nedenstående skabelon (én pr. præsentation).</a:t>
            </a:r>
            <a:endParaRPr lang="en-US">
              <a:solidFill>
                <a:srgbClr val="000000"/>
              </a:solidFill>
              <a:latin typeface="Calibri"/>
              <a:ea typeface="Calibri"/>
              <a:cs typeface="Calibri"/>
            </a:endParaRPr>
          </a:p>
          <a:p>
            <a:r>
              <a:rPr lang="en-GB" b="1">
                <a:latin typeface="Calibri"/>
                <a:ea typeface="Calibri"/>
                <a:cs typeface="Calibri"/>
              </a:rPr>
              <a:t>Tip: </a:t>
            </a:r>
            <a:r>
              <a:rPr lang="en-GB">
                <a:latin typeface="Calibri"/>
                <a:ea typeface="Calibri"/>
                <a:cs typeface="Calibri"/>
              </a:rPr>
              <a:t>Giv specifik og opmuntrende feedback – fremhæv det, der var godt, og kom med forslag til forbedringer.</a:t>
            </a:r>
            <a:endParaRPr lang="de-DE">
              <a:solidFill>
                <a:srgbClr val="000000"/>
              </a:solidFill>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en-GB">
              <a:latin typeface="Calibri"/>
              <a:ea typeface="Calibri"/>
              <a:cs typeface="Calibri"/>
            </a:endParaRPr>
          </a:p>
          <a:p>
            <a:endParaRPr lang="de-DE" sz="1600" b="1">
              <a:solidFill>
                <a:srgbClr val="8652A1"/>
              </a:solidFill>
              <a:latin typeface="Calibri"/>
              <a:ea typeface="Open Sans"/>
              <a:cs typeface="Calibri"/>
            </a:endParaRPr>
          </a:p>
          <a:p>
            <a:r>
              <a:rPr lang="de-DE" sz="1600" b="1" err="1">
                <a:solidFill>
                  <a:srgbClr val="8652A1"/>
                </a:solidFill>
                <a:latin typeface="Calibri"/>
                <a:ea typeface="Open Sans"/>
                <a:cs typeface="Calibri"/>
              </a:rPr>
              <a:t>Trin</a:t>
            </a:r>
            <a:r>
              <a:rPr lang="de-DE" sz="1600" b="1">
                <a:solidFill>
                  <a:srgbClr val="8652A1"/>
                </a:solidFill>
                <a:latin typeface="Calibri"/>
                <a:ea typeface="Open Sans"/>
                <a:cs typeface="Calibri"/>
              </a:rPr>
              <a:t> 3: </a:t>
            </a:r>
            <a:r>
              <a:rPr lang="de-DE" sz="1600" b="1">
                <a:solidFill>
                  <a:srgbClr val="8652A1"/>
                </a:solidFill>
                <a:latin typeface="Calibri"/>
                <a:ea typeface="Open Sans"/>
                <a:cs typeface="Calibri"/>
              </a:rPr>
              <a:t>Refleksionsopsummering</a:t>
            </a:r>
            <a:endParaRPr lang="de-DE">
              <a:latin typeface="Calibri"/>
              <a:ea typeface="Open Sans"/>
              <a:cs typeface="Calibri"/>
            </a:endParaRPr>
          </a:p>
          <a:p>
            <a:endParaRPr lang="de-DE" b="1"/>
          </a:p>
          <a:p>
            <a:r>
              <a:rPr lang="en-GB">
                <a:latin typeface="Calibri"/>
                <a:ea typeface="Open Sans"/>
                <a:cs typeface="Calibri"/>
              </a:rPr>
              <a:t>Når du har gennemført modulet, skal du skrive en refleksionsopgave baseret på det, du har lært.</a:t>
            </a:r>
          </a:p>
          <a:p>
            <a:endParaRPr lang="en-GB"/>
          </a:p>
          <a:p>
            <a:r>
              <a:rPr lang="en-GB" b="1">
                <a:latin typeface="Calibri"/>
                <a:ea typeface="Open Sans"/>
                <a:cs typeface="Calibri"/>
              </a:rPr>
              <a:t>Sådan indsender du din refleksion:</a:t>
            </a:r>
          </a:p>
          <a:p>
            <a:pPr marL="171450" indent="-171450">
              <a:buFont typeface="Wingdings" panose="020B0604020202020204" pitchFamily="34" charset="0"/>
              <a:buChar char="q"/>
            </a:pPr>
            <a:r>
              <a:rPr lang="en-GB">
                <a:latin typeface="+mn-lt"/>
                <a:ea typeface="Open Sans"/>
                <a:cs typeface="Calibri"/>
              </a:rPr>
              <a:t>Gå til onlineformularen (linket får du af din underviser).</a:t>
            </a:r>
          </a:p>
          <a:p>
            <a:pPr marL="171450" indent="-171450">
              <a:buFont typeface="Wingdings" panose="020B0604020202020204" pitchFamily="34" charset="0"/>
              <a:buChar char="q"/>
            </a:pPr>
            <a:r>
              <a:rPr lang="en-GB">
                <a:latin typeface="+mn-lt"/>
                <a:ea typeface="Open Sans"/>
                <a:cs typeface="Calibri"/>
              </a:rPr>
              <a:t>Besvar spørgeskemaet.</a:t>
            </a:r>
          </a:p>
          <a:p>
            <a:pPr marL="171450" indent="-171450">
              <a:buFont typeface="Wingdings" panose="020B0604020202020204" pitchFamily="34" charset="0"/>
              <a:buChar char="q"/>
            </a:pPr>
            <a:r>
              <a:rPr lang="en-GB">
                <a:latin typeface="+mn-lt"/>
                <a:ea typeface="Open Sans"/>
                <a:cs typeface="Calibri"/>
              </a:rPr>
              <a:t>Indsend din refleksion inden den frist, der er fastsat af din lærer.</a:t>
            </a:r>
          </a:p>
          <a:p>
            <a:endParaRPr lang="de-DE" sz="1800" b="1"/>
          </a:p>
          <a:p>
            <a:endParaRPr lang="de-DE" sz="1800" b="1"/>
          </a:p>
          <a:p>
            <a:endParaRPr lang="en-GB"/>
          </a:p>
        </p:txBody>
      </p:sp>
      <p:sp>
        <p:nvSpPr>
          <p:cNvPr id="4" name="Slide Number Placeholder 3">
            <a:extLst>
              <a:ext uri="{FF2B5EF4-FFF2-40B4-BE49-F238E27FC236}">
                <a16:creationId xmlns:a16="http://schemas.microsoft.com/office/drawing/2014/main" id="{4825D210-CA4A-330D-FD74-B6F994670C2D}"/>
              </a:ext>
            </a:extLst>
          </p:cNvPr>
          <p:cNvSpPr>
            <a:spLocks noGrp="1"/>
          </p:cNvSpPr>
          <p:nvPr>
            <p:ph type="sldNum" sz="quarter" idx="4"/>
          </p:nvPr>
        </p:nvSpPr>
        <p:spPr/>
        <p:txBody>
          <a:bodyPr/>
          <a:lstStyle/>
          <a:p>
            <a:fld id="{9C527BFA-2C0E-4CEC-B6A5-913A56FEF4B4}" type="slidenum">
              <a:rPr lang="fr-CA" smtClean="0"/>
              <a:t>14</a:t>
            </a:fld>
            <a:endParaRPr lang="fr-CA"/>
          </a:p>
        </p:txBody>
      </p:sp>
      <p:sp>
        <p:nvSpPr>
          <p:cNvPr id="7" name="Freeform 1">
            <a:extLst>
              <a:ext uri="{FF2B5EF4-FFF2-40B4-BE49-F238E27FC236}">
                <a16:creationId xmlns:a16="http://schemas.microsoft.com/office/drawing/2014/main" id="{11C942DE-44AC-3DC9-7172-0EE11E08808E}"/>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FA87DC5-EB57-DA0B-3F3C-A28A889306B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PRÆSENTATION AF DIGITALE HISTORIER</a:t>
            </a:r>
          </a:p>
        </p:txBody>
      </p:sp>
      <p:graphicFrame>
        <p:nvGraphicFramePr>
          <p:cNvPr id="2" name="Tabelle 1">
            <a:extLst>
              <a:ext uri="{FF2B5EF4-FFF2-40B4-BE49-F238E27FC236}">
                <a16:creationId xmlns:a16="http://schemas.microsoft.com/office/drawing/2014/main" id="{C4F2C6DE-7A17-E9EB-BE8E-E5D28F5C8425}"/>
              </a:ext>
            </a:extLst>
          </p:cNvPr>
          <p:cNvGraphicFramePr>
            <a:graphicFrameLocks noGrp="1"/>
          </p:cNvGraphicFramePr>
          <p:nvPr>
            <p:extLst>
              <p:ext uri="{D42A27DB-BD31-4B8C-83A1-F6EECF244321}">
                <p14:modId xmlns:p14="http://schemas.microsoft.com/office/powerpoint/2010/main" val="3312512053"/>
              </p:ext>
            </p:extLst>
          </p:nvPr>
        </p:nvGraphicFramePr>
        <p:xfrm>
          <a:off x="746519" y="2960248"/>
          <a:ext cx="5957520" cy="3660124"/>
        </p:xfrm>
        <a:graphic>
          <a:graphicData uri="http://schemas.openxmlformats.org/drawingml/2006/table">
            <a:tbl>
              <a:tblPr firstRow="1" bandRow="1">
                <a:tableStyleId>{F5AB1C69-6EDB-4FF4-983F-18BD219EF322}</a:tableStyleId>
              </a:tblPr>
              <a:tblGrid>
                <a:gridCol w="1190786">
                  <a:extLst>
                    <a:ext uri="{9D8B030D-6E8A-4147-A177-3AD203B41FA5}">
                      <a16:colId xmlns:a16="http://schemas.microsoft.com/office/drawing/2014/main" val="1540514057"/>
                    </a:ext>
                  </a:extLst>
                </a:gridCol>
                <a:gridCol w="1803400">
                  <a:extLst>
                    <a:ext uri="{9D8B030D-6E8A-4147-A177-3AD203B41FA5}">
                      <a16:colId xmlns:a16="http://schemas.microsoft.com/office/drawing/2014/main" val="1685166063"/>
                    </a:ext>
                  </a:extLst>
                </a:gridCol>
                <a:gridCol w="2963334">
                  <a:extLst>
                    <a:ext uri="{9D8B030D-6E8A-4147-A177-3AD203B41FA5}">
                      <a16:colId xmlns:a16="http://schemas.microsoft.com/office/drawing/2014/main" val="2536891538"/>
                    </a:ext>
                  </a:extLst>
                </a:gridCol>
              </a:tblGrid>
              <a:tr h="259304">
                <a:tc gridSpan="2">
                  <a:txBody>
                    <a:bodyPr/>
                    <a:lstStyle/>
                    <a:p>
                      <a:r>
                        <a:rPr lang="en-GB" sz="1100" b="1"/>
                        <a:t>Kriterier</a:t>
                      </a:r>
                      <a:endParaRPr lang="en-GB" sz="1100">
                        <a:latin typeface="+mn-lt"/>
                      </a:endParaRPr>
                    </a:p>
                  </a:txBody>
                  <a:tcPr anchor="ctr">
                    <a:solidFill>
                      <a:srgbClr val="8652A1"/>
                    </a:solidFill>
                  </a:tcPr>
                </a:tc>
                <a:tc hMerge="1">
                  <a:txBody>
                    <a:bodyPr/>
                    <a:lstStyle/>
                    <a:p>
                      <a:endParaRPr lang="en-GB" sz="1100">
                        <a:latin typeface="+mn-lt"/>
                      </a:endParaRPr>
                    </a:p>
                  </a:txBody>
                  <a:tcPr anchor="ctr"/>
                </a:tc>
                <a:tc>
                  <a:txBody>
                    <a:bodyPr/>
                    <a:lstStyle/>
                    <a:p>
                      <a:r>
                        <a:rPr lang="de-DE" sz="1100"/>
                        <a:t>Kommentar</a:t>
                      </a:r>
                      <a:endParaRPr lang="en-GB" sz="1100">
                        <a:latin typeface="+mn-lt"/>
                      </a:endParaRPr>
                    </a:p>
                  </a:txBody>
                  <a:tcPr anchor="ctr">
                    <a:solidFill>
                      <a:srgbClr val="8652A1"/>
                    </a:solidFill>
                  </a:tcPr>
                </a:tc>
                <a:extLst>
                  <a:ext uri="{0D108BD9-81ED-4DB2-BD59-A6C34878D82A}">
                    <a16:rowId xmlns:a16="http://schemas.microsoft.com/office/drawing/2014/main" val="124631548"/>
                  </a:ext>
                </a:extLst>
              </a:tr>
              <a:tr h="680164">
                <a:tc>
                  <a:txBody>
                    <a:bodyPr/>
                    <a:lstStyle/>
                    <a:p>
                      <a:r>
                        <a:rPr lang="en-GB" sz="1100" b="1"/>
                        <a:t>Klarhed i budskabet</a:t>
                      </a:r>
                      <a:endParaRPr lang="en-GB" sz="1100" b="1">
                        <a:latin typeface="+mn-lt"/>
                      </a:endParaRPr>
                    </a:p>
                  </a:txBody>
                  <a:tcPr anchor="ctr"/>
                </a:tc>
                <a:tc>
                  <a:txBody>
                    <a:bodyPr/>
                    <a:lstStyle/>
                    <a:p>
                      <a:r>
                        <a:rPr lang="en-GB" sz="1100" i="1"/>
                        <a:t>Var hovedbudskabet let at forstå?</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776576869"/>
                  </a:ext>
                </a:extLst>
              </a:tr>
              <a:tr h="680164">
                <a:tc>
                  <a:txBody>
                    <a:bodyPr/>
                    <a:lstStyle/>
                    <a:p>
                      <a:r>
                        <a:rPr lang="en-GB" sz="1100" b="1"/>
                        <a:t>Engagement</a:t>
                      </a:r>
                      <a:endParaRPr lang="en-GB" sz="1100" b="1">
                        <a:latin typeface="+mn-lt"/>
                      </a:endParaRPr>
                    </a:p>
                  </a:txBody>
                  <a:tcPr anchor="ctr"/>
                </a:tc>
                <a:tc>
                  <a:txBody>
                    <a:bodyPr/>
                    <a:lstStyle/>
                    <a:p>
                      <a:r>
                        <a:rPr lang="en-GB" sz="1100" i="1"/>
                        <a:t>Fangede pitchen din opmærksomhed?</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962425498"/>
                  </a:ext>
                </a:extLst>
              </a:tr>
              <a:tr h="680164">
                <a:tc>
                  <a:txBody>
                    <a:bodyPr/>
                    <a:lstStyle/>
                    <a:p>
                      <a:r>
                        <a:rPr lang="en-GB" sz="1100" b="1"/>
                        <a:t>Visuel tiltrækningskraft</a:t>
                      </a:r>
                      <a:endParaRPr lang="en-GB" sz="1100" b="1">
                        <a:latin typeface="+mn-lt"/>
                      </a:endParaRPr>
                    </a:p>
                  </a:txBody>
                  <a:tcPr anchor="ctr"/>
                </a:tc>
                <a:tc>
                  <a:txBody>
                    <a:bodyPr/>
                    <a:lstStyle/>
                    <a:p>
                      <a:r>
                        <a:rPr lang="en-GB" sz="1100" i="1"/>
                        <a:t>Var billeder og animationer effektive?</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328520786"/>
                  </a:ext>
                </a:extLst>
              </a:tr>
              <a:tr h="680164">
                <a:tc>
                  <a:txBody>
                    <a:bodyPr/>
                    <a:lstStyle/>
                    <a:p>
                      <a:r>
                        <a:rPr lang="en-GB" sz="1100" b="1"/>
                        <a:t>Struktur og flow</a:t>
                      </a:r>
                      <a:endParaRPr lang="en-GB" sz="1100" b="1">
                        <a:latin typeface="+mn-lt"/>
                      </a:endParaRPr>
                    </a:p>
                  </a:txBody>
                  <a:tcPr anchor="ctr"/>
                </a:tc>
                <a:tc>
                  <a:txBody>
                    <a:bodyPr/>
                    <a:lstStyle/>
                    <a:p>
                      <a:r>
                        <a:rPr lang="en-GB" sz="1100" i="1"/>
                        <a:t>Var præsentationen velorganiseret?</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2684883872"/>
                  </a:ext>
                </a:extLst>
              </a:tr>
              <a:tr h="680164">
                <a:tc>
                  <a:txBody>
                    <a:bodyPr/>
                    <a:lstStyle/>
                    <a:p>
                      <a:r>
                        <a:rPr lang="en-GB" sz="1100" b="1"/>
                        <a:t>Samlet indtryk</a:t>
                      </a:r>
                      <a:endParaRPr lang="en-GB" sz="1100" b="1">
                        <a:latin typeface="+mn-lt"/>
                      </a:endParaRPr>
                    </a:p>
                  </a:txBody>
                  <a:tcPr anchor="ctr"/>
                </a:tc>
                <a:tc>
                  <a:txBody>
                    <a:bodyPr/>
                    <a:lstStyle/>
                    <a:p>
                      <a:r>
                        <a:rPr lang="en-GB" sz="1100" i="1"/>
                        <a:t>Hvad fungerede godt? Hvad kunne forbedres?</a:t>
                      </a:r>
                      <a:endParaRPr lang="en-GB" sz="1100" i="1">
                        <a:latin typeface="+mn-lt"/>
                      </a:endParaRPr>
                    </a:p>
                  </a:txBody>
                  <a:tcPr anchor="ctr"/>
                </a:tc>
                <a:tc>
                  <a:txBody>
                    <a:bodyPr/>
                    <a:lstStyle/>
                    <a:p>
                      <a:endParaRPr lang="en-GB" sz="1100">
                        <a:latin typeface="+mn-lt"/>
                      </a:endParaRPr>
                    </a:p>
                  </a:txBody>
                  <a:tcPr anchor="ctr"/>
                </a:tc>
                <a:extLst>
                  <a:ext uri="{0D108BD9-81ED-4DB2-BD59-A6C34878D82A}">
                    <a16:rowId xmlns:a16="http://schemas.microsoft.com/office/drawing/2014/main" val="1535145213"/>
                  </a:ext>
                </a:extLst>
              </a:tr>
            </a:tbl>
          </a:graphicData>
        </a:graphic>
      </p:graphicFrame>
    </p:spTree>
    <p:extLst>
      <p:ext uri="{BB962C8B-B14F-4D97-AF65-F5344CB8AC3E}">
        <p14:creationId xmlns:p14="http://schemas.microsoft.com/office/powerpoint/2010/main" val="279784588"/>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UGE 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807812"/>
            <a:ext cx="6076734" cy="2565532"/>
          </a:xfrm>
        </p:spPr>
        <p:txBody>
          <a:bodyPr lIns="91440" tIns="45720" rIns="91440" bIns="45720" numCol="1" spcCol="288000" anchor="t">
            <a:noAutofit/>
          </a:bodyPr>
          <a:lstStyle/>
          <a:p>
            <a:r>
              <a:rPr lang="en-US" sz="1600" b="1">
                <a:solidFill>
                  <a:srgbClr val="8652A1"/>
                </a:solidFill>
              </a:rPr>
              <a:t>FØR UNDERVISNING</a:t>
            </a:r>
          </a:p>
          <a:p>
            <a:endParaRPr lang="en-US"/>
          </a:p>
          <a:p>
            <a:pPr marL="171450" indent="-171450" algn="just">
              <a:buFont typeface="Wingdings" panose="05000000000000000000" pitchFamily="2" charset="2"/>
              <a:buChar char="q"/>
            </a:pPr>
            <a:r>
              <a:rPr lang="en-US">
                <a:latin typeface="Calibri"/>
                <a:ea typeface="Open Sans"/>
                <a:cs typeface="Calibri"/>
              </a:rPr>
              <a:t>Gør dig fortrolig med begrebet innovationsledelse. Du kan læse </a:t>
            </a:r>
            <a:r>
              <a:rPr lang="en-US" b="1">
                <a:latin typeface="Calibri"/>
                <a:ea typeface="Open Sans"/>
                <a:cs typeface="Calibri"/>
              </a:rPr>
              <a:t>hvidbogen om digital innovation og auditten </a:t>
            </a:r>
            <a:r>
              <a:rPr lang="en-US" b="1">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her</a:t>
            </a:r>
            <a:r>
              <a:rPr lang="en-US">
                <a:latin typeface="Calibri"/>
                <a:ea typeface="Open Sans"/>
                <a:cs typeface="Calibri"/>
              </a:rPr>
              <a:t>. Læs også om casestudier inden for logistikinnovation i </a:t>
            </a:r>
            <a:r>
              <a:rPr lang="en-US" b="1">
                <a:latin typeface="Calibri"/>
                <a:ea typeface="Open Sans"/>
                <a:cs typeface="Calibri"/>
              </a:rPr>
              <a:t>EARTH Good Practice Compendium </a:t>
            </a:r>
            <a:r>
              <a:rPr lang="en-US">
                <a:latin typeface="Calibri"/>
                <a:ea typeface="Open Sans"/>
                <a:cs typeface="Calibri"/>
              </a:rPr>
              <a:t>(</a:t>
            </a:r>
            <a:r>
              <a:rPr lang="en-US">
                <a:latin typeface="Calibri"/>
                <a:ea typeface="Calibri"/>
                <a:cs typeface="Calibri"/>
              </a:rPr>
              <a:t>f.eks. s. 9-11; 66-69</a:t>
            </a:r>
            <a:r>
              <a:rPr lang="en-US">
                <a:latin typeface="Calibri"/>
                <a:ea typeface="Open Sans"/>
                <a:cs typeface="Calibri"/>
              </a:rPr>
              <a:t>) og om innovationsledelse og </a:t>
            </a:r>
            <a:r>
              <a:rPr lang="en-US" err="1">
                <a:latin typeface="Calibri"/>
                <a:ea typeface="Open Sans"/>
                <a:cs typeface="Calibri"/>
              </a:rPr>
              <a:t>digitalisering </a:t>
            </a:r>
            <a:r>
              <a:rPr lang="en-US">
                <a:latin typeface="Calibri"/>
                <a:ea typeface="Open Sans"/>
                <a:cs typeface="Calibri"/>
              </a:rPr>
              <a:t>inden for logistik i </a:t>
            </a:r>
            <a:r>
              <a:rPr lang="en-US" b="1">
                <a:latin typeface="Calibri"/>
                <a:ea typeface="Open Sans"/>
                <a:cs typeface="Calibri"/>
              </a:rPr>
              <a:t>EARTH Starter Kit </a:t>
            </a:r>
            <a:r>
              <a:rPr lang="en-US">
                <a:latin typeface="Calibri"/>
                <a:ea typeface="Open Sans"/>
                <a:cs typeface="Calibri"/>
              </a:rPr>
              <a:t>(s. 18-20) </a:t>
            </a:r>
            <a:r>
              <a:rPr lang="en-US"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her</a:t>
            </a:r>
            <a:r>
              <a:rPr lang="en-US">
                <a:latin typeface="Calibri"/>
                <a:ea typeface="Open Sans"/>
                <a:cs typeface="Calibri"/>
              </a:rPr>
              <a:t>.</a:t>
            </a:r>
          </a:p>
          <a:p>
            <a:endParaRPr lang="en-US"/>
          </a:p>
          <a:p>
            <a:endParaRPr lang="en-US"/>
          </a:p>
          <a:p>
            <a:endParaRPr lang="en-US"/>
          </a:p>
          <a:p>
            <a:r>
              <a:rPr lang="en-US" sz="1600" b="1">
                <a:solidFill>
                  <a:srgbClr val="8652A1"/>
                </a:solidFill>
              </a:rPr>
              <a:t>UNDER UNDERVISNINGEN</a:t>
            </a:r>
          </a:p>
          <a:p>
            <a:endParaRPr lang="en-US"/>
          </a:p>
          <a:p>
            <a:pPr algn="just"/>
            <a:r>
              <a:rPr lang="en-GB">
                <a:latin typeface="Calibri"/>
                <a:ea typeface="Open Sans"/>
                <a:cs typeface="Calibri"/>
              </a:rPr>
              <a:t>Du får til opgave at undersøge de bæredygtighedsudfordringer, som logistikvirksomheder står over for, og identificere, hvordan innovationsledelse kan løse disse problemer. Ved hjælp af </a:t>
            </a:r>
            <a:r>
              <a:rPr lang="en-GB"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Good Practice Compendium</a:t>
            </a:r>
            <a:r>
              <a:rPr lang="en-GB">
                <a:latin typeface="Calibri"/>
                <a:ea typeface="Open Sans"/>
                <a:cs typeface="Calibri"/>
              </a:rPr>
              <a:t>, der indeholder forskellige casestudier (s. 7-69), skal du evaluere, hvordan innovationsprocesser bidrager til bæredygtighed inden for logistik. </a:t>
            </a:r>
          </a:p>
          <a:p>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4666374"/>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a:t>Aktiviteten vil fokusere på følgende </a:t>
            </a:r>
            <a:r>
              <a:rPr lang="en-GB" b="1"/>
              <a:t>faser i innovationsledelse</a:t>
            </a:r>
            <a:r>
              <a:rPr lang="en-GB"/>
              <a:t>:</a:t>
            </a:r>
          </a:p>
          <a:p>
            <a:endParaRPr lang="en-GB"/>
          </a:p>
          <a:p>
            <a:pPr marL="228600" indent="-228600">
              <a:buAutoNum type="arabicPeriod"/>
            </a:pPr>
            <a:r>
              <a:rPr lang="en-GB"/>
              <a:t>Identificering af innovationsmuligheder</a:t>
            </a:r>
          </a:p>
          <a:p>
            <a:pPr marL="228600" indent="-228600">
              <a:buAutoNum type="arabicPeriod"/>
            </a:pPr>
            <a:r>
              <a:rPr lang="en-GB"/>
              <a:t>Idéudvikling og idéhåndtering</a:t>
            </a:r>
          </a:p>
          <a:p>
            <a:pPr marL="228600" indent="-228600">
              <a:buAutoNum type="arabicPeriod"/>
            </a:pPr>
            <a:r>
              <a:rPr lang="en-GB"/>
              <a:t>Konceptudvikling</a:t>
            </a:r>
          </a:p>
          <a:p>
            <a:pPr marL="228600" indent="-228600">
              <a:buAutoNum type="arabicPeriod"/>
            </a:pPr>
            <a:r>
              <a:rPr lang="en-GB"/>
              <a:t>Produkt-/service-/procesudvikling</a:t>
            </a:r>
          </a:p>
          <a:p>
            <a:pPr marL="228600" indent="-228600">
              <a:buAutoNum type="arabicPeriod"/>
            </a:pPr>
            <a:r>
              <a:rPr lang="en-GB"/>
              <a:t>Test og validering</a:t>
            </a:r>
          </a:p>
          <a:p>
            <a:pPr marL="228600" indent="-228600">
              <a:buAutoNum type="arabicPeriod"/>
            </a:pPr>
            <a:r>
              <a:rPr lang="en-GB"/>
              <a:t>Kommercialisering</a:t>
            </a:r>
            <a:endParaRPr lang="en-GB" sz="1600" b="1">
              <a:solidFill>
                <a:srgbClr val="8652A1"/>
              </a:solidFill>
            </a:endParaRPr>
          </a:p>
          <a:p>
            <a:endParaRPr lang="en-GB"/>
          </a:p>
          <a:p>
            <a:endParaRPr lang="en-GB"/>
          </a:p>
          <a:p>
            <a:r>
              <a:rPr lang="en-GB" sz="1600" b="1">
                <a:solidFill>
                  <a:srgbClr val="8652A1"/>
                </a:solidFill>
              </a:rPr>
              <a:t>Trin 1: Vælg en casestudie</a:t>
            </a:r>
          </a:p>
          <a:p>
            <a:pPr algn="just"/>
            <a:r>
              <a:rPr lang="en-GB">
                <a:latin typeface="Calibri"/>
                <a:ea typeface="Open Sans"/>
                <a:cs typeface="Calibri"/>
              </a:rPr>
              <a:t>Vælg en af casestudierne fra </a:t>
            </a:r>
            <a:r>
              <a:rPr lang="en-GB"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Good Practice Compendium </a:t>
            </a:r>
            <a:r>
              <a:rPr lang="en-GB">
                <a:latin typeface="Calibri"/>
                <a:ea typeface="Open Sans"/>
                <a:cs typeface="Calibri"/>
              </a:rPr>
              <a:t>(s. 7-69), der viser, hvordan et logistikfirma tackler bæredygtighedsudfordringer.</a:t>
            </a:r>
          </a:p>
          <a:p>
            <a:pPr algn="just"/>
            <a:r>
              <a:rPr lang="en-GB" i="1">
                <a:latin typeface="Calibri"/>
                <a:ea typeface="Open Sans"/>
                <a:cs typeface="Calibri"/>
              </a:rPr>
              <a:t>Eksempel: </a:t>
            </a:r>
            <a:r>
              <a:rPr lang="en-GB" i="1"/>
              <a:t>GLS Italia – Digitale platforme og miljøvenlige køretøjer til bæredygtig levering (s. 12-14).</a:t>
            </a:r>
          </a:p>
          <a:p>
            <a:endParaRPr lang="en-GB"/>
          </a:p>
          <a:p>
            <a:pPr>
              <a:lnSpc>
                <a:spcPct val="150000"/>
              </a:lnSpc>
            </a:pPr>
            <a:r>
              <a:rPr lang="en-GB"/>
              <a:t>----------------------------------------------------------------------------------------------------------------------------------------------------------------------------------------------------------------------------------------------------------------------------------</a:t>
            </a:r>
          </a:p>
          <a:p>
            <a:endParaRPr lang="en-GB"/>
          </a:p>
          <a:p>
            <a:endParaRPr lang="en-GB" sz="1600">
              <a:solidFill>
                <a:srgbClr val="8652A1"/>
              </a:solidFill>
            </a:endParaRPr>
          </a:p>
          <a:p>
            <a:r>
              <a:rPr lang="en-GB" sz="1600" b="1">
                <a:solidFill>
                  <a:srgbClr val="8652A1"/>
                </a:solidFill>
              </a:rPr>
              <a:t>Trin 2: Analyser bæredygtighedsudfordringen</a:t>
            </a:r>
          </a:p>
          <a:p>
            <a:r>
              <a:rPr lang="en-GB"/>
              <a:t>Identificer den vigtigste bæredygtighedsudfordring i den valgte casestudie. </a:t>
            </a:r>
          </a:p>
          <a:p>
            <a:r>
              <a:rPr lang="en-GB" i="1"/>
              <a:t>Eksempel: GLS Italia Spa: Reduktion af CO2-udledningen i pakkelevering og depotdrift med opretholdelse af høj servicepålidelighed. </a:t>
            </a:r>
          </a:p>
          <a:p>
            <a:endParaRPr lang="en-GB"/>
          </a:p>
          <a:p>
            <a:pPr>
              <a:lnSpc>
                <a:spcPct val="150000"/>
              </a:lnSpc>
            </a:pPr>
            <a:r>
              <a:rPr lang="en-GB"/>
              <a:t>--------------------------------------------------------------------------------------------------------------------------------------------------------------------------------------------------------------------------------------------------------------------------------------------------------------------------------------------------------------------------------------------------------------------------------------------------------------------------------------------------------------------------------------------------------------------</a:t>
            </a:r>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a:lstStyle/>
          <a:p>
            <a:r>
              <a:rPr lang="en-US"/>
              <a:t>FORSTÅELSE AF INNOVATIONSMANAGEMENT</a:t>
            </a:r>
          </a:p>
        </p:txBody>
      </p:sp>
    </p:spTree>
    <p:extLst>
      <p:ext uri="{BB962C8B-B14F-4D97-AF65-F5344CB8AC3E}">
        <p14:creationId xmlns:p14="http://schemas.microsoft.com/office/powerpoint/2010/main" val="2580362366"/>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6005-393F-EEBC-2EA9-786AE473621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383E3-D1EE-875F-D3B6-013BEE200BA3}"/>
              </a:ext>
            </a:extLst>
          </p:cNvPr>
          <p:cNvSpPr>
            <a:spLocks noGrp="1"/>
          </p:cNvSpPr>
          <p:nvPr>
            <p:ph type="sldNum" sz="quarter" idx="4"/>
          </p:nvPr>
        </p:nvSpPr>
        <p:spPr/>
        <p:txBody>
          <a:bodyPr/>
          <a:lstStyle/>
          <a:p>
            <a:fld id="{9C527BFA-2C0E-4CEC-B6A5-913A56FEF4B4}" type="slidenum">
              <a:rPr lang="fr-CA" smtClean="0"/>
              <a:t>4</a:t>
            </a:fld>
            <a:endParaRPr lang="fr-CA"/>
          </a:p>
        </p:txBody>
      </p:sp>
      <p:sp>
        <p:nvSpPr>
          <p:cNvPr id="7" name="Freeform 1">
            <a:extLst>
              <a:ext uri="{FF2B5EF4-FFF2-40B4-BE49-F238E27FC236}">
                <a16:creationId xmlns:a16="http://schemas.microsoft.com/office/drawing/2014/main" id="{36633B38-C944-B023-9668-B69280E0D43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56351EA3-DCDC-8523-0CD3-6AB534B6969E}"/>
              </a:ext>
            </a:extLst>
          </p:cNvPr>
          <p:cNvSpPr txBox="1">
            <a:spLocks/>
          </p:cNvSpPr>
          <p:nvPr/>
        </p:nvSpPr>
        <p:spPr>
          <a:xfrm>
            <a:off x="618755" y="1617434"/>
            <a:ext cx="632216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a:solidFill>
                  <a:srgbClr val="8652A1"/>
                </a:solidFill>
              </a:rPr>
              <a:t>Trin 3: Kobl innovationsledelse til casestudiet</a:t>
            </a:r>
          </a:p>
          <a:p>
            <a:r>
              <a:rPr lang="en-GB"/>
              <a:t>For hver af de seks faser skal du diskutere, hvordan innovationsledelse bidrager til at løse </a:t>
            </a:r>
            <a:br>
              <a:rPr lang="en-GB"/>
            </a:br>
            <a:r>
              <a:rPr lang="en-GB"/>
              <a:t>bæredygtighedsudfordringen fra den valgte case i </a:t>
            </a:r>
            <a:r>
              <a:rPr lang="en-GB" b="1"/>
              <a:t>trin 1</a:t>
            </a:r>
            <a:r>
              <a:rPr lang="en-GB"/>
              <a:t>:</a:t>
            </a:r>
          </a:p>
          <a:p>
            <a:endParaRPr lang="en-GB"/>
          </a:p>
          <a:p>
            <a:pPr algn="just"/>
            <a:r>
              <a:rPr lang="en-GB"/>
              <a:t>1. Identificering af innovationsmuligheder: Hvilke bæredygtighedstendenser eller -udfordringer reagerer virksomheden på?</a:t>
            </a:r>
          </a:p>
          <a:p>
            <a:endParaRPr lang="en-GB"/>
          </a:p>
          <a:p>
            <a:pPr>
              <a:lnSpc>
                <a:spcPct val="150000"/>
              </a:lnSpc>
              <a:spcAft>
                <a:spcPts val="600"/>
              </a:spcAft>
            </a:pPr>
            <a:r>
              <a:rPr lang="en-GB">
                <a:latin typeface="Calibri"/>
                <a:ea typeface="Open Sans"/>
                <a:cs typeface="Calibri"/>
              </a:rPr>
              <a:t>----------------------------------------------------------------------------------------------------------------------------------------------------------------------------------------------------------------------------------------------------------------------------------------------</a:t>
            </a:r>
            <a:endParaRPr lang="en-GB"/>
          </a:p>
          <a:p>
            <a:pPr algn="just"/>
            <a:r>
              <a:rPr lang="en-GB"/>
              <a:t>2. Idéudvikling og idéhåndtering: Hvordan genererede virksomheden idéer til bæredygtige løsninger? Var der internt eller eksternt samarbejde?</a:t>
            </a:r>
          </a:p>
          <a:p>
            <a:endParaRPr lang="en-GB"/>
          </a:p>
          <a:p>
            <a:pPr>
              <a:lnSpc>
                <a:spcPct val="150000"/>
              </a:lnSpc>
              <a:spcAft>
                <a:spcPts val="600"/>
              </a:spcAft>
            </a:pPr>
            <a:r>
              <a:rPr lang="en-GB"/>
              <a:t>----------------------------------------------------------------------------------------------------------------------------------------------------------------------------------------------------------------------------------------------------------------------------------------------</a:t>
            </a:r>
          </a:p>
          <a:p>
            <a:pPr algn="just"/>
            <a:r>
              <a:rPr lang="en-GB"/>
              <a:t>3. Konceptudvikling: Hvordan blev ideerne videreudviklet til gennemførlige koncepter? Diskuter digitale værktøjers, teknologiers eller partnerskabers rolle i denne fase.</a:t>
            </a:r>
          </a:p>
          <a:p>
            <a:endParaRPr lang="en-GB"/>
          </a:p>
          <a:p>
            <a:pPr>
              <a:lnSpc>
                <a:spcPct val="150000"/>
              </a:lnSpc>
              <a:spcAft>
                <a:spcPts val="600"/>
              </a:spcAft>
            </a:pPr>
            <a:r>
              <a:rPr lang="en-GB"/>
              <a:t>----------------------------------------------------------------------------------------------------------------------------------------------------------------------------------------------------------------------------------------------------------------------------------------------</a:t>
            </a:r>
          </a:p>
          <a:p>
            <a:pPr algn="just"/>
            <a:r>
              <a:rPr lang="en-GB"/>
              <a:t>4. Produkt-/service-/procesudvikling: Hvordan blev konceptet omsat til operationelle løsninger? Hvilke ressourcer eller strategier blev anvendt til at integrere bæredygtighed i logistikken?</a:t>
            </a:r>
          </a:p>
          <a:p>
            <a:endParaRPr lang="en-GB"/>
          </a:p>
          <a:p>
            <a:pPr>
              <a:lnSpc>
                <a:spcPct val="150000"/>
              </a:lnSpc>
              <a:spcAft>
                <a:spcPts val="600"/>
              </a:spcAft>
            </a:pPr>
            <a:r>
              <a:rPr lang="en-GB"/>
              <a:t>----------------------------------------------------------------------------------------------------------------------------------------------------------------------------------------------------------------------------------------------------------------------------------------------</a:t>
            </a:r>
          </a:p>
          <a:p>
            <a:pPr algn="just"/>
            <a:r>
              <a:rPr lang="en-GB"/>
              <a:t>5. Test og validering: Hvordan blev bæredygtighedsinnovationerne testet? Var der et pilotprogram eller dataindsamling til at vurdere effektiviteten?</a:t>
            </a:r>
          </a:p>
          <a:p>
            <a:endParaRPr lang="en-GB"/>
          </a:p>
          <a:p>
            <a:pPr>
              <a:lnSpc>
                <a:spcPct val="150000"/>
              </a:lnSpc>
              <a:spcAft>
                <a:spcPts val="600"/>
              </a:spcAft>
            </a:pPr>
            <a:r>
              <a:rPr lang="en-GB"/>
              <a:t>----------------------------------------------------------------------------------------------------------------------------------------------------------------------------------------------------------------------------------------------------------------------------------------------</a:t>
            </a:r>
          </a:p>
          <a:p>
            <a:pPr algn="just"/>
            <a:r>
              <a:rPr lang="en-GB"/>
              <a:t>6. Kommercialisering: Hvordan blev løsningen skaleret og bragt på markedet? Stødte virksomheden på hindringer i forbindelse med indførelsen eller implementeringen?</a:t>
            </a:r>
          </a:p>
          <a:p>
            <a:endParaRPr lang="en-GB"/>
          </a:p>
          <a:p>
            <a:pPr>
              <a:lnSpc>
                <a:spcPct val="150000"/>
              </a:lnSpc>
            </a:pPr>
            <a:r>
              <a:rPr lang="en-GB"/>
              <a:t>----------------------------------------------------------------------------------------------------------------------------------------------------------------------------------------------------------------------------------------------------------------------------------------------</a:t>
            </a:r>
          </a:p>
          <a:p>
            <a:pPr marL="228600" indent="-228600">
              <a:buAutoNum type="arabicPeriod"/>
            </a:pPr>
            <a:endParaRPr lang="en-GB" b="1"/>
          </a:p>
          <a:p>
            <a:r>
              <a:rPr lang="en-GB" sz="1600" b="1">
                <a:solidFill>
                  <a:srgbClr val="8652A1"/>
                </a:solidFill>
              </a:rPr>
              <a:t>Trin 4: Refleksion</a:t>
            </a:r>
          </a:p>
          <a:p>
            <a:pPr algn="just"/>
            <a:r>
              <a:rPr lang="en-GB"/>
              <a:t>Reflekter over, hvordan innovationsledelse kan spille en central rolle i overvindelsen af bæredygtighedsudfordringer inden for logistik. Hvilke erfaringer kan man drage af casestudiet, som kan anvendes på andre logistikvirksomheder?</a:t>
            </a:r>
          </a:p>
          <a:p>
            <a:pPr>
              <a:lnSpc>
                <a:spcPct val="150000"/>
              </a:lnSpc>
            </a:pPr>
            <a:endParaRPr lang="en-GB"/>
          </a:p>
          <a:p>
            <a:pPr>
              <a:lnSpc>
                <a:spcPct val="150000"/>
              </a:lnSpc>
            </a:pPr>
            <a:r>
              <a:rPr lang="en-GB"/>
              <a:t>---------------------------------------------------------------------------------------------------------------------------------------------------------------------------------------------------------------------------------------------------------------------------------------------------------------------------------------------------------------------------------------------------------------------------------------------</a:t>
            </a:r>
          </a:p>
          <a:p>
            <a:endParaRPr lang="en-GB"/>
          </a:p>
        </p:txBody>
      </p:sp>
      <p:sp>
        <p:nvSpPr>
          <p:cNvPr id="11" name="Text Placeholder 6">
            <a:extLst>
              <a:ext uri="{FF2B5EF4-FFF2-40B4-BE49-F238E27FC236}">
                <a16:creationId xmlns:a16="http://schemas.microsoft.com/office/drawing/2014/main" id="{DD469A72-D077-A2DE-89B6-F65005B2E854}"/>
              </a:ext>
            </a:extLst>
          </p:cNvPr>
          <p:cNvSpPr>
            <a:spLocks noGrp="1"/>
          </p:cNvSpPr>
          <p:nvPr>
            <p:ph type="body" sz="quarter" idx="61"/>
          </p:nvPr>
        </p:nvSpPr>
        <p:spPr>
          <a:xfrm>
            <a:off x="-9335" y="304800"/>
            <a:ext cx="5775135" cy="926158"/>
          </a:xfrm>
        </p:spPr>
        <p:txBody>
          <a:bodyPr/>
          <a:lstStyle/>
          <a:p>
            <a:r>
              <a:rPr lang="en-US"/>
              <a:t>FORSTÅELSE AF INNOVATIONSMANAGEMENT</a:t>
            </a:r>
          </a:p>
        </p:txBody>
      </p:sp>
    </p:spTree>
    <p:extLst>
      <p:ext uri="{BB962C8B-B14F-4D97-AF65-F5344CB8AC3E}">
        <p14:creationId xmlns:p14="http://schemas.microsoft.com/office/powerpoint/2010/main" val="3147586066"/>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lIns="91440" tIns="45720" rIns="91440" bIns="45720" anchor="t">
            <a:noAutofit/>
          </a:bodyPr>
          <a:lstStyle/>
          <a:p>
            <a:r>
              <a:rPr lang="en-GB" sz="8800">
                <a:latin typeface="Calibri"/>
                <a:ea typeface="Calibri"/>
                <a:cs typeface="Calibri"/>
              </a:rPr>
              <a:t>UGE 2</a:t>
            </a:r>
            <a:endParaRPr lang="en-GB" sz="8800"/>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16="http://schemas.microsoft.com/office/drawing/2014/main" xmlns:p14="http://schemas.microsoft.com/office/powerpoint/2010/main" xmlns:ahyp="http://schemas.microsoft.com/office/drawing/2018/hyperlinkcolo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461227" y="1527080"/>
            <a:ext cx="6637222" cy="2865280"/>
          </a:xfrm>
        </p:spPr>
        <p:txBody>
          <a:bodyPr lIns="91440" tIns="45720" rIns="91440" bIns="45720" numCol="1" spcCol="288000" anchor="t">
            <a:noAutofit/>
          </a:bodyPr>
          <a:lstStyle/>
          <a:p>
            <a:r>
              <a:rPr lang="en-GB">
                <a:latin typeface="Calibri"/>
                <a:ea typeface="Open Sans"/>
                <a:cs typeface="Calibri"/>
              </a:rPr>
              <a:t>I denne aktivitet vil du </a:t>
            </a:r>
            <a:r>
              <a:rPr lang="en-GB" b="1">
                <a:latin typeface="Calibri"/>
                <a:ea typeface="Open Sans"/>
                <a:cs typeface="Calibri"/>
              </a:rPr>
              <a:t>undersøge</a:t>
            </a:r>
            <a:r>
              <a:rPr lang="en-GB">
                <a:latin typeface="Calibri"/>
                <a:ea typeface="Open Sans"/>
                <a:cs typeface="Calibri"/>
              </a:rPr>
              <a:t>,</a:t>
            </a:r>
            <a:r>
              <a:rPr lang="en-GB" b="1">
                <a:latin typeface="Calibri"/>
                <a:ea typeface="Open Sans"/>
                <a:cs typeface="Calibri"/>
              </a:rPr>
              <a:t> hvordan logistikvirksomheder styrer innovation</a:t>
            </a:r>
            <a:r>
              <a:rPr lang="en-GB">
                <a:latin typeface="Calibri"/>
                <a:ea typeface="Open Sans"/>
                <a:cs typeface="Calibri"/>
              </a:rPr>
              <a:t>. </a:t>
            </a:r>
            <a:endParaRPr lang="en-US">
              <a:latin typeface="Calibri"/>
              <a:ea typeface="Open Sans"/>
              <a:cs typeface="Calibri"/>
            </a:endParaRPr>
          </a:p>
          <a:p>
            <a:r>
              <a:rPr lang="en-GB">
                <a:latin typeface="Calibri"/>
                <a:ea typeface="Open Sans"/>
                <a:cs typeface="Calibri"/>
              </a:rPr>
              <a:t>Du kan gøre det gennem interviews (A, s. 6-9) eller desk research (B, s. 10-11).</a:t>
            </a:r>
          </a:p>
          <a:p>
            <a:endParaRPr lang="en-GB" b="1"/>
          </a:p>
          <a:p>
            <a:r>
              <a:rPr lang="en-GB" sz="1600" b="1">
                <a:solidFill>
                  <a:srgbClr val="8652A1"/>
                </a:solidFill>
              </a:rPr>
              <a:t>A. Interview med en brancheekspert</a:t>
            </a:r>
          </a:p>
          <a:p>
            <a:endParaRPr lang="en-GB" b="1" u="sng"/>
          </a:p>
          <a:p>
            <a:pPr algn="just"/>
            <a:r>
              <a:rPr lang="en-GB">
                <a:latin typeface="Calibri"/>
                <a:ea typeface="Open Sans"/>
                <a:cs typeface="Calibri"/>
              </a:rPr>
              <a:t>En mulighed er at interviewe ledere, der er involveret i innovationsledelsesprocesser inden for logistik. </a:t>
            </a:r>
          </a:p>
          <a:p>
            <a:pPr algn="just"/>
            <a:r>
              <a:rPr lang="en-GB" b="1"/>
              <a:t>Tip: </a:t>
            </a:r>
            <a:r>
              <a:rPr lang="en-GB"/>
              <a:t>Kontakt interviewpartnere, der kan bidrage med forskellige perspektiver, f.eks. kvinder i innovationsroller, virksomheder fra underrepræsenterede regioner eller personer, der arbejder i ikke-traditionelle markeder med logistikaktiviteter. Dette vil udvide din indsigt og give dig et mere nuanceret billede af innovation inden for logistik.</a:t>
            </a:r>
            <a:endParaRPr lang="en-GB">
              <a:latin typeface="Calibri"/>
              <a:ea typeface="Open Sans"/>
              <a:cs typeface="Calibri"/>
            </a:endParaRPr>
          </a:p>
          <a:p>
            <a:pPr algn="just"/>
            <a:endParaRPr lang="en-GB" b="1">
              <a:latin typeface="Calibri"/>
              <a:ea typeface="Open Sans"/>
              <a:cs typeface="Calibri"/>
            </a:endParaRPr>
          </a:p>
          <a:p>
            <a:pPr algn="just"/>
            <a:r>
              <a:rPr lang="en-GB" b="1">
                <a:latin typeface="Calibri"/>
                <a:ea typeface="Open Sans"/>
                <a:cs typeface="Calibri"/>
              </a:rPr>
              <a:t>Sådan gennemfører du interviewet</a:t>
            </a:r>
            <a:endParaRPr lang="en-GB"/>
          </a:p>
          <a:p>
            <a:pPr marL="228600" indent="-228600" algn="just">
              <a:buFont typeface="+mj-lt"/>
              <a:buAutoNum type="arabicPeriod"/>
            </a:pPr>
            <a:r>
              <a:rPr lang="en-GB"/>
              <a:t>Brug den medfølgende interviewstruktur (se nedenfor, s. 6-9) som vejledning til samtalen.</a:t>
            </a:r>
          </a:p>
          <a:p>
            <a:pPr marL="228600" indent="-228600" algn="just">
              <a:buFont typeface="+mj-lt"/>
              <a:buAutoNum type="arabicPeriod"/>
            </a:pPr>
            <a:r>
              <a:rPr lang="en-GB"/>
              <a:t>Planlæg en varighed på 30-60 minutter.</a:t>
            </a:r>
          </a:p>
          <a:p>
            <a:pPr marL="228600" indent="-228600" algn="just">
              <a:buFont typeface="+mj-lt"/>
              <a:buAutoNum type="arabicPeriod"/>
            </a:pPr>
            <a:r>
              <a:rPr lang="en-GB">
                <a:latin typeface="Calibri"/>
                <a:ea typeface="Open Sans"/>
                <a:cs typeface="Calibri"/>
              </a:rPr>
              <a:t>Sørg for, at din interviewpartner udfylder samtykkeerklæringen (s. 9), inden du bruger data.</a:t>
            </a:r>
          </a:p>
          <a:p>
            <a:pPr marL="228600" indent="-228600" algn="just">
              <a:buFont typeface="+mj-lt"/>
              <a:buAutoNum type="arabicPeriod"/>
            </a:pPr>
            <a:r>
              <a:rPr lang="en-GB"/>
              <a:t>Fokuser dine noter på vigtige indsigter vedrørende innovationsledelse, brugen af digitale værktøjer (f.eks. Miro, </a:t>
            </a:r>
            <a:r>
              <a:rPr lang="en-GB" sz="1100" err="1">
                <a:solidFill>
                  <a:srgbClr val="0B1430"/>
                </a:solidFill>
                <a:latin typeface="+mn-lt"/>
              </a:rPr>
              <a:t>Brightidea </a:t>
            </a:r>
            <a:r>
              <a:rPr lang="en-GB" sz="1100">
                <a:solidFill>
                  <a:srgbClr val="0B1430"/>
                </a:solidFill>
                <a:latin typeface="+mn-lt"/>
              </a:rPr>
              <a:t>osv.) </a:t>
            </a:r>
            <a:r>
              <a:rPr lang="en-GB"/>
              <a:t>og bæredygtighedsaspekter. Hvis det er tilladt, kan du optage interviewet for at sikre, at du tager nøjagtige noter.</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UDFORSKNING AF INNOVATION I PRAKSIS</a:t>
            </a:r>
          </a:p>
        </p:txBody>
      </p:sp>
      <p:graphicFrame>
        <p:nvGraphicFramePr>
          <p:cNvPr id="9" name="Tabelle 8">
            <a:extLst>
              <a:ext uri="{FF2B5EF4-FFF2-40B4-BE49-F238E27FC236}">
                <a16:creationId xmlns:a16="http://schemas.microsoft.com/office/drawing/2014/main" id="{9FF3105F-58FC-7F0B-170D-E3BDA68FF811}"/>
              </a:ext>
            </a:extLst>
          </p:cNvPr>
          <p:cNvGraphicFramePr>
            <a:graphicFrameLocks noGrp="1"/>
          </p:cNvGraphicFramePr>
          <p:nvPr>
            <p:extLst>
              <p:ext uri="{D42A27DB-BD31-4B8C-83A1-F6EECF244321}">
                <p14:modId xmlns:p14="http://schemas.microsoft.com/office/powerpoint/2010/main" val="120936946"/>
              </p:ext>
            </p:extLst>
          </p:nvPr>
        </p:nvGraphicFramePr>
        <p:xfrm>
          <a:off x="461226" y="4527196"/>
          <a:ext cx="6637222" cy="5726984"/>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9304">
                <a:tc gridSpan="2">
                  <a:txBody>
                    <a:bodyPr/>
                    <a:lstStyle/>
                    <a:p>
                      <a:pPr algn="just" rtl="0" fontAlgn="base">
                        <a:lnSpc>
                          <a:spcPts val="1295"/>
                        </a:lnSpc>
                      </a:pPr>
                      <a:r>
                        <a:rPr lang="en-GB" sz="1000" b="1">
                          <a:effectLst/>
                        </a:rPr>
                        <a:t>Forberedelse af interviewet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370840">
                <a:tc>
                  <a:txBody>
                    <a:bodyPr/>
                    <a:lstStyle/>
                    <a:p>
                      <a:pPr algn="l" rtl="0" fontAlgn="base">
                        <a:lnSpc>
                          <a:spcPts val="1295"/>
                        </a:lnSpc>
                      </a:pPr>
                      <a:r>
                        <a:rPr lang="en-GB" sz="1000" b="0">
                          <a:effectLst/>
                        </a:rPr>
                        <a:t>Før interviewet </a:t>
                      </a:r>
                      <a:endParaRPr lang="en-GB" sz="1000" b="0" i="0">
                        <a:effectLst/>
                      </a:endParaRPr>
                    </a:p>
                  </a:txBody>
                  <a:tcPr/>
                </a:tc>
                <a:tc>
                  <a:txBody>
                    <a:bodyPr/>
                    <a:lstStyle/>
                    <a:p>
                      <a:pPr algn="just" rtl="0" fontAlgn="base">
                        <a:lnSpc>
                          <a:spcPct val="100000"/>
                        </a:lnSpc>
                      </a:pPr>
                      <a:r>
                        <a:rPr lang="en-GB" sz="1000" b="0">
                          <a:effectLst/>
                        </a:rPr>
                        <a:t>I begyndelsen skal du kort præsentere dig selv og præcisere interviewets omfang. Skriv en e-mail, hvor du anmoder om et (online) møde, f.eks. som følger: </a:t>
                      </a:r>
                    </a:p>
                    <a:p>
                      <a:pPr algn="just" rtl="0" fontAlgn="base">
                        <a:lnSpc>
                          <a:spcPct val="100000"/>
                        </a:lnSpc>
                      </a:pPr>
                      <a:r>
                        <a:rPr lang="en-GB" sz="1000" b="0">
                          <a:effectLst/>
                        </a:rPr>
                        <a:t>"Kære hr./fru </a:t>
                      </a:r>
                    </a:p>
                    <a:p>
                      <a:pPr marL="0" marR="0" indent="0" algn="just" defTabSz="755934" rtl="0" eaLnBrk="1" fontAlgn="base" latinLnBrk="0" hangingPunct="1">
                        <a:lnSpc>
                          <a:spcPct val="100000"/>
                        </a:lnSpc>
                        <a:spcBef>
                          <a:spcPts val="0"/>
                        </a:spcBef>
                        <a:spcAft>
                          <a:spcPts val="0"/>
                        </a:spcAft>
                        <a:buClrTx/>
                        <a:buSzTx/>
                        <a:buFontTx/>
                        <a:buNone/>
                        <a:tabLst/>
                        <a:defRPr/>
                      </a:pPr>
                      <a:r>
                        <a:rPr lang="en-GB" sz="1000" b="0">
                          <a:effectLst/>
                        </a:rPr>
                        <a:t>Mit navn er [  ], og jeg er studerende ved [  ]. Til et kursus/en workshop om [  ] gennemfører jeg en række interviews for at udforske innovation og bæredygtighed i praksis. [Om det projekt, som den interviewede virksomhed har udviklet, f.eks.: </a:t>
                      </a:r>
                      <a:r>
                        <a:rPr lang="en-GB" sz="1000" b="0" i="1">
                          <a:effectLst/>
                        </a:rPr>
                        <a:t>'I 2023 afsluttede din virksomhed et projekt, hvor en </a:t>
                      </a:r>
                      <a:r>
                        <a:rPr lang="en-GB" sz="1000" b="0" i="0">
                          <a:effectLst/>
                        </a:rPr>
                        <a:t>automatiserings-/bæredygtighedsløsning [skriv hvilken] </a:t>
                      </a:r>
                      <a:r>
                        <a:rPr lang="en-GB" sz="1000" b="0" i="1">
                          <a:effectLst/>
                        </a:rPr>
                        <a:t>blev udviklet/indført for første gang i den specifikke kontekst [angiv kontekst]'</a:t>
                      </a:r>
                      <a:r>
                        <a:rPr lang="en-GB" sz="1000" b="0">
                          <a:effectLst/>
                        </a:rPr>
                        <a:t>. </a:t>
                      </a:r>
                    </a:p>
                    <a:p>
                      <a:pPr marL="0" marR="0" indent="0" algn="just" defTabSz="755934" rtl="0" eaLnBrk="1" fontAlgn="base" latinLnBrk="0" hangingPunct="1">
                        <a:lnSpc>
                          <a:spcPct val="100000"/>
                        </a:lnSpc>
                        <a:spcBef>
                          <a:spcPts val="0"/>
                        </a:spcBef>
                        <a:spcAft>
                          <a:spcPts val="0"/>
                        </a:spcAft>
                        <a:buClrTx/>
                        <a:buSzTx/>
                        <a:buFontTx/>
                        <a:buNone/>
                        <a:tabLst/>
                        <a:defRPr/>
                      </a:pPr>
                      <a:r>
                        <a:rPr lang="en-GB" sz="1000" b="0">
                          <a:effectLst/>
                        </a:rPr>
                        <a:t>Min opgave i forbindelse med min klasse/kursus/workshop er at undersøge og beskrive jeres erfaringer og indsamle en casestudie for bedre at forstå karakteristikaene ved innovationsprojekter inden for logistik og forsyningskædeadministration. Jeg vil gerne stille jer nogle spørgsmål for sammen at beskrive projektforløbet, fra idé til produktionslancering. </a:t>
                      </a:r>
                    </a:p>
                    <a:p>
                      <a:pPr algn="just" rtl="0" fontAlgn="base">
                        <a:lnSpc>
                          <a:spcPct val="100000"/>
                        </a:lnSpc>
                      </a:pPr>
                      <a:r>
                        <a:rPr lang="en-GB" sz="1000" b="0">
                          <a:effectLst/>
                        </a:rPr>
                        <a:t> </a:t>
                      </a:r>
                    </a:p>
                    <a:p>
                      <a:pPr algn="just" rtl="0" fontAlgn="base">
                        <a:lnSpc>
                          <a:spcPct val="100000"/>
                        </a:lnSpc>
                      </a:pPr>
                      <a:r>
                        <a:rPr lang="en-GB" sz="1000" b="0">
                          <a:effectLst/>
                        </a:rPr>
                        <a:t>Sørg for, at du møder den rigtige person – den, der kan besvare dine spørgsmål. Du kan mødes med mere end én person eller gennemføre yderligere interviews i samme virksomhed for at indsamle alle de nødvendige oplysninger. Det er meget vigtigt at forstå omfanget af interviewet inden mødet. </a:t>
                      </a:r>
                    </a:p>
                    <a:p>
                      <a:pPr algn="just" rtl="0" fontAlgn="base">
                        <a:lnSpc>
                          <a:spcPct val="100000"/>
                        </a:lnSpc>
                      </a:pPr>
                      <a:r>
                        <a:rPr lang="en-GB" sz="1000" b="0">
                          <a:effectLst/>
                        </a:rPr>
                        <a:t>Gør dig venligst bekendt med: </a:t>
                      </a:r>
                    </a:p>
                    <a:p>
                      <a:pPr marL="171450" indent="-171450" algn="just" rtl="0" fontAlgn="base">
                        <a:lnSpc>
                          <a:spcPct val="100000"/>
                        </a:lnSpc>
                        <a:buFont typeface="Wingdings" panose="05000000000000000000" pitchFamily="2" charset="2"/>
                        <a:buChar char="q"/>
                      </a:pPr>
                      <a:r>
                        <a:rPr lang="en-GB" sz="1000" b="0">
                          <a:effectLst/>
                        </a:rPr>
                        <a:t>Innovationsledelsesprocessens faser (</a:t>
                      </a:r>
                      <a:r>
                        <a:rPr lang="en-GB" sz="1000" b="1">
                          <a:solidFill>
                            <a:srgbClr val="29C5F4"/>
                          </a:solidFill>
                          <a:effectLst/>
                          <a:hlinkClick r:id="rId3">
                            <a:extLst>
                              <a:ext uri="{A12FA001-AC4F-418D-AE19-62706E023703}">
                                <ahyp:hlinkClr xmlns:ahyp="http://schemas.microsoft.com/office/drawing/2018/hyperlinkcolor" val="tx"/>
                              </a:ext>
                            </a:extLst>
                          </a:hlinkClick>
                        </a:rPr>
                        <a:t>Digital Innovation Whitepaper</a:t>
                      </a:r>
                      <a:r>
                        <a:rPr lang="en-GB" sz="1000" b="0">
                          <a:effectLst/>
                        </a:rPr>
                        <a:t>),  </a:t>
                      </a:r>
                    </a:p>
                    <a:p>
                      <a:pPr marL="171450" indent="-171450" algn="just" rtl="0" fontAlgn="base">
                        <a:lnSpc>
                          <a:spcPct val="100000"/>
                        </a:lnSpc>
                        <a:buFont typeface="Wingdings" panose="05000000000000000000" pitchFamily="2" charset="2"/>
                        <a:buChar char="q"/>
                      </a:pPr>
                      <a:r>
                        <a:rPr lang="en-GB" sz="1000" b="0">
                          <a:effectLst/>
                        </a:rPr>
                        <a:t>Målene for bæredygtig udvikling (</a:t>
                      </a:r>
                      <a:r>
                        <a:rPr lang="en-GB" sz="1000" b="1">
                          <a:solidFill>
                            <a:srgbClr val="29C5F4"/>
                          </a:solidFill>
                          <a:effectLst/>
                          <a:hlinkClick r:id="rId4">
                            <a:extLst>
                              <a:ext uri="{A12FA001-AC4F-418D-AE19-62706E023703}">
                                <ahyp:hlinkClr xmlns:ahyp="http://schemas.microsoft.com/office/drawing/2018/hyperlinkcolor" val="tx"/>
                              </a:ext>
                            </a:extLst>
                          </a:hlinkClick>
                        </a:rPr>
                        <a:t>EARTH Starter Kit</a:t>
                      </a:r>
                      <a:r>
                        <a:rPr lang="en-GB" sz="1000" b="0">
                          <a:solidFill>
                            <a:schemeClr val="tx1"/>
                          </a:solidFill>
                          <a:effectLst/>
                        </a:rPr>
                        <a:t>, </a:t>
                      </a:r>
                      <a:r>
                        <a:rPr lang="en-GB" sz="1000" b="0">
                          <a:solidFill>
                            <a:schemeClr val="tx1"/>
                          </a:solidFill>
                          <a:effectLst/>
                        </a:rPr>
                        <a:t>s. 8-13</a:t>
                      </a:r>
                      <a:r>
                        <a:rPr lang="en-GB" sz="1000" b="0">
                          <a:effectLst/>
                        </a:rPr>
                        <a:t>),  </a:t>
                      </a:r>
                    </a:p>
                    <a:p>
                      <a:pPr marL="171450" indent="-171450" algn="just" rtl="0" fontAlgn="base">
                        <a:lnSpc>
                          <a:spcPct val="100000"/>
                        </a:lnSpc>
                        <a:buFont typeface="Wingdings" panose="05000000000000000000" pitchFamily="2" charset="2"/>
                        <a:buChar char="q"/>
                      </a:pPr>
                      <a:r>
                        <a:rPr lang="en-GB" sz="1000" b="0">
                          <a:effectLst/>
                        </a:rPr>
                        <a:t>Nogle digitale værktøjer/platforme til innovationsledelse (</a:t>
                      </a:r>
                      <a:r>
                        <a:rPr lang="en-GB" sz="1000" b="1">
                          <a:solidFill>
                            <a:srgbClr val="29C5F4"/>
                          </a:solidFill>
                          <a:effectLst/>
                          <a:hlinkClick r:id="rId4">
                            <a:extLst>
                              <a:ext uri="{A12FA001-AC4F-418D-AE19-62706E023703}">
                                <ahyp:hlinkClr xmlns:ahyp="http://schemas.microsoft.com/office/drawing/2018/hyperlinkcolor" val="tx"/>
                              </a:ext>
                            </a:extLst>
                          </a:hlinkClick>
                        </a:rPr>
                        <a:t>EARTH Starter Kit</a:t>
                      </a:r>
                      <a:r>
                        <a:rPr lang="en-GB" sz="1000" b="0">
                          <a:solidFill>
                            <a:schemeClr val="tx1"/>
                          </a:solidFill>
                          <a:effectLst/>
                        </a:rPr>
                        <a:t>, s. 21-29</a:t>
                      </a:r>
                      <a:r>
                        <a:rPr lang="en-GB" sz="1000" b="0">
                          <a:effectLst/>
                        </a:rPr>
                        <a:t>), </a:t>
                      </a:r>
                    </a:p>
                    <a:p>
                      <a:pPr marL="171450" indent="-171450" algn="just" rtl="0" fontAlgn="base">
                        <a:lnSpc>
                          <a:spcPct val="100000"/>
                        </a:lnSpc>
                        <a:buFont typeface="Wingdings" panose="05000000000000000000" pitchFamily="2" charset="2"/>
                        <a:buChar char="q"/>
                      </a:pPr>
                      <a:r>
                        <a:rPr lang="en-GB" sz="1000" b="0">
                          <a:effectLst/>
                        </a:rPr>
                        <a:t>Disse kan også deles med den interviewede inden mødet.</a:t>
                      </a:r>
                    </a:p>
                    <a:p>
                      <a:pPr algn="just" rtl="0" fontAlgn="base">
                        <a:lnSpc>
                          <a:spcPct val="100000"/>
                        </a:lnSpc>
                      </a:pPr>
                      <a:r>
                        <a:rPr lang="en-GB" sz="1000" b="0">
                          <a:effectLst/>
                        </a:rPr>
                        <a:t> </a:t>
                      </a:r>
                    </a:p>
                    <a:p>
                      <a:pPr algn="just" rtl="0" fontAlgn="base">
                        <a:lnSpc>
                          <a:spcPct val="100000"/>
                        </a:lnSpc>
                      </a:pPr>
                      <a:r>
                        <a:rPr lang="en-GB" sz="1000" b="0">
                          <a:effectLst/>
                        </a:rPr>
                        <a:t>Forbered </a:t>
                      </a:r>
                      <a:r>
                        <a:rPr lang="en-GB" sz="1000" b="1">
                          <a:effectLst/>
                        </a:rPr>
                        <a:t>optagelsen </a:t>
                      </a:r>
                      <a:r>
                        <a:rPr lang="en-GB" sz="1000" b="0">
                          <a:effectLst/>
                        </a:rPr>
                        <a:t>(lyd) og informer den interviewede herom. Før mødet skal du dele samtykkeerklæringen til interviewet (s. 9) med interviewpartneren for at informere vedkommende om, hvordan interviewets indhold vil blive brugt. </a:t>
                      </a:r>
                      <a:endParaRPr lang="en-GB" sz="1000" b="0" i="0">
                        <a:effectLst/>
                      </a:endParaRPr>
                    </a:p>
                  </a:txBody>
                  <a:tcPr/>
                </a:tc>
                <a:extLst>
                  <a:ext uri="{0D108BD9-81ED-4DB2-BD59-A6C34878D82A}">
                    <a16:rowId xmlns:a16="http://schemas.microsoft.com/office/drawing/2014/main" val="1391733905"/>
                  </a:ext>
                </a:extLst>
              </a:tr>
              <a:tr h="255600">
                <a:tc gridSpan="2">
                  <a:txBody>
                    <a:bodyPr/>
                    <a:lstStyle/>
                    <a:p>
                      <a:pPr algn="l" rtl="0" fontAlgn="base">
                        <a:lnSpc>
                          <a:spcPct val="100000"/>
                        </a:lnSpc>
                      </a:pPr>
                      <a:r>
                        <a:rPr lang="en-GB" sz="1000" b="1" kern="1200">
                          <a:solidFill>
                            <a:schemeClr val="bg1"/>
                          </a:solidFill>
                          <a:effectLst/>
                          <a:latin typeface="+mn-lt"/>
                          <a:ea typeface="+mn-ea"/>
                          <a:cs typeface="+mn-cs"/>
                        </a:rPr>
                        <a:t>Start af interview </a:t>
                      </a:r>
                    </a:p>
                  </a:txBody>
                  <a:tcPr>
                    <a:solidFill>
                      <a:srgbClr val="8652A1"/>
                    </a:solidFill>
                  </a:tcPr>
                </a:tc>
                <a:tc hMerge="1">
                  <a:txBody>
                    <a:bodyPr/>
                    <a:lstStyle/>
                    <a:p>
                      <a:endParaRPr lang="en-GB"/>
                    </a:p>
                  </a:txBody>
                  <a:tcPr/>
                </a:tc>
                <a:extLst>
                  <a:ext uri="{0D108BD9-81ED-4DB2-BD59-A6C34878D82A}">
                    <a16:rowId xmlns:a16="http://schemas.microsoft.com/office/drawing/2014/main" val="668899930"/>
                  </a:ext>
                </a:extLst>
              </a:tr>
              <a:tr h="370840">
                <a:tc>
                  <a:txBody>
                    <a:bodyPr/>
                    <a:lstStyle/>
                    <a:p>
                      <a:pPr algn="l" rtl="0" fontAlgn="base">
                        <a:lnSpc>
                          <a:spcPts val="1295"/>
                        </a:lnSpc>
                      </a:pPr>
                      <a:r>
                        <a:rPr lang="en-GB" sz="1000" b="0" i="0">
                          <a:effectLst/>
                          <a:latin typeface="Calibri" panose="020F0502020204030204" pitchFamily="34" charset="0"/>
                        </a:rPr>
                        <a:t>Skab rammerne </a:t>
                      </a:r>
                      <a:endParaRPr lang="en-GB" sz="1000" b="0" i="0">
                        <a:effectLst/>
                      </a:endParaRPr>
                    </a:p>
                  </a:txBody>
                  <a:tcPr/>
                </a:tc>
                <a:tc>
                  <a:txBody>
                    <a:bodyPr/>
                    <a:lstStyle/>
                    <a:p>
                      <a:pPr algn="just" rtl="0" fontAlgn="base">
                        <a:lnSpc>
                          <a:spcPct val="100000"/>
                        </a:lnSpc>
                      </a:pPr>
                      <a:r>
                        <a:rPr lang="en-GB" sz="1000" b="0" i="0">
                          <a:effectLst/>
                          <a:latin typeface="Calibri" panose="020F0502020204030204" pitchFamily="34" charset="0"/>
                        </a:rPr>
                        <a:t>Start med en kort introduktion til </a:t>
                      </a:r>
                      <a:r>
                        <a:rPr lang="en-GB" sz="1000" b="1" i="0">
                          <a:effectLst/>
                          <a:latin typeface="Calibri" panose="020F0502020204030204" pitchFamily="34" charset="0"/>
                        </a:rPr>
                        <a:t>din klasse/dit kursus/din workshop </a:t>
                      </a:r>
                      <a:r>
                        <a:rPr lang="en-GB" sz="1000" b="0" i="0">
                          <a:effectLst/>
                          <a:latin typeface="Calibri" panose="020F0502020204030204" pitchFamily="34" charset="0"/>
                        </a:rPr>
                        <a:t>og en forklaring af </a:t>
                      </a:r>
                      <a:r>
                        <a:rPr lang="en-GB" sz="1000" b="1" i="0">
                          <a:effectLst/>
                          <a:latin typeface="Calibri" panose="020F0502020204030204" pitchFamily="34" charset="0"/>
                        </a:rPr>
                        <a:t>samtykkeerklæringen</a:t>
                      </a:r>
                      <a:r>
                        <a:rPr lang="en-GB" sz="1000" b="0" i="0">
                          <a:effectLst/>
                          <a:latin typeface="Calibri" panose="020F0502020204030204" pitchFamily="34" charset="0"/>
                        </a:rPr>
                        <a:t>, hvis det er nødvendigt. Sørg for, at den er underskrevet før eller efter interviewet. </a:t>
                      </a:r>
                      <a:endParaRPr lang="en-GB" sz="1000" b="0" i="0">
                        <a:effectLst/>
                      </a:endParaRPr>
                    </a:p>
                    <a:p>
                      <a:pPr algn="just" rtl="0" fontAlgn="base">
                        <a:lnSpc>
                          <a:spcPct val="100000"/>
                        </a:lnSpc>
                      </a:pPr>
                      <a:r>
                        <a:rPr lang="en-GB" sz="1000" b="0" i="0">
                          <a:effectLst/>
                          <a:latin typeface="Calibri" panose="020F0502020204030204" pitchFamily="34" charset="0"/>
                        </a:rPr>
                        <a:t> </a:t>
                      </a:r>
                      <a:endParaRPr lang="en-GB" sz="1000" b="0" i="0">
                        <a:effectLst/>
                      </a:endParaRPr>
                    </a:p>
                    <a:p>
                      <a:pPr algn="just" rtl="0" fontAlgn="base">
                        <a:lnSpc>
                          <a:spcPct val="100000"/>
                        </a:lnSpc>
                      </a:pPr>
                      <a:r>
                        <a:rPr lang="en-GB" sz="1000" b="0" i="0">
                          <a:effectLst/>
                          <a:latin typeface="Calibri" panose="020F0502020204030204" pitchFamily="34" charset="0"/>
                        </a:rPr>
                        <a:t>Det er vigtigt ikke at starte interviewet med et bredt, generelt spørgsmål, såsom "Fortæl os, hvordan dit projekt startede". I stedet er det vigtigt at holde sig til strukturen, hvor fortællingen følger de nedenfor beskrevne trin. Det er afgørende at fange eventuelle afvigende eller usædvanlige elementer i fortællingen på det rigtige tidspunkt. </a:t>
                      </a:r>
                      <a:endParaRPr lang="en-GB" sz="1000" b="0" i="0">
                        <a:effectLst/>
                      </a:endParaRPr>
                    </a:p>
                  </a:txBody>
                  <a:tcPr/>
                </a:tc>
                <a:extLst>
                  <a:ext uri="{0D108BD9-81ED-4DB2-BD59-A6C34878D82A}">
                    <a16:rowId xmlns:a16="http://schemas.microsoft.com/office/drawing/2014/main" val="2183937298"/>
                  </a:ext>
                </a:extLst>
              </a:tr>
            </a:tbl>
          </a:graphicData>
        </a:graphic>
      </p:graphicFrame>
    </p:spTree>
    <p:extLst>
      <p:ext uri="{BB962C8B-B14F-4D97-AF65-F5344CB8AC3E}">
        <p14:creationId xmlns:p14="http://schemas.microsoft.com/office/powerpoint/2010/main" val="610417556"/>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7A51-C3B6-F972-5A7E-3B1CB3FDAA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B068A-12D8-5F68-84E0-9A08E757C4DF}"/>
              </a:ext>
            </a:extLst>
          </p:cNvPr>
          <p:cNvSpPr>
            <a:spLocks noGrp="1"/>
          </p:cNvSpPr>
          <p:nvPr>
            <p:ph type="sldNum" sz="quarter" idx="4"/>
          </p:nvPr>
        </p:nvSpPr>
        <p:spPr/>
        <p:txBody>
          <a:bodyPr/>
          <a:lstStyle/>
          <a:p>
            <a:fld id="{9C527BFA-2C0E-4CEC-B6A5-913A56FEF4B4}" type="slidenum">
              <a:rPr lang="fr-CA" smtClean="0"/>
              <a:t>7</a:t>
            </a:fld>
            <a:endParaRPr lang="fr-CA"/>
          </a:p>
        </p:txBody>
      </p:sp>
      <p:sp>
        <p:nvSpPr>
          <p:cNvPr id="7" name="Freeform 1">
            <a:extLst>
              <a:ext uri="{FF2B5EF4-FFF2-40B4-BE49-F238E27FC236}">
                <a16:creationId xmlns:a16="http://schemas.microsoft.com/office/drawing/2014/main" id="{843A9574-0538-CF8A-04CA-C6EF19C97E1E}"/>
              </a:ext>
            </a:extLst>
          </p:cNvPr>
          <p:cNvSpPr/>
          <p:nvPr/>
        </p:nvSpPr>
        <p:spPr>
          <a:xfrm rot="19295464">
            <a:off x="5473845" y="-2676436"/>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119093D-3450-F0B3-7342-CE1F139E2A3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UDFORSKNING AF INNOVATION I PRAKSIS</a:t>
            </a:r>
          </a:p>
        </p:txBody>
      </p:sp>
      <p:graphicFrame>
        <p:nvGraphicFramePr>
          <p:cNvPr id="9" name="Tabelle 8">
            <a:extLst>
              <a:ext uri="{FF2B5EF4-FFF2-40B4-BE49-F238E27FC236}">
                <a16:creationId xmlns:a16="http://schemas.microsoft.com/office/drawing/2014/main" id="{0E598492-5401-CDE5-A810-94C6BE8A22B4}"/>
              </a:ext>
            </a:extLst>
          </p:cNvPr>
          <p:cNvGraphicFramePr>
            <a:graphicFrameLocks noGrp="1"/>
          </p:cNvGraphicFramePr>
          <p:nvPr>
            <p:extLst>
              <p:ext uri="{D42A27DB-BD31-4B8C-83A1-F6EECF244321}">
                <p14:modId xmlns:p14="http://schemas.microsoft.com/office/powerpoint/2010/main" val="3459494572"/>
              </p:ext>
            </p:extLst>
          </p:nvPr>
        </p:nvGraphicFramePr>
        <p:xfrm>
          <a:off x="393700" y="1562100"/>
          <a:ext cx="6637222" cy="8611243"/>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a:effectLst/>
                          <a:latin typeface="Calibri" panose="020F0502020204030204" pitchFamily="34" charset="0"/>
                        </a:rPr>
                        <a:t>Interviewspørgsmål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584000">
                <a:tc>
                  <a:txBody>
                    <a:bodyPr/>
                    <a:lstStyle/>
                    <a:p>
                      <a:pPr algn="l" rtl="0" fontAlgn="base">
                        <a:lnSpc>
                          <a:spcPts val="1295"/>
                        </a:lnSpc>
                      </a:pPr>
                      <a:r>
                        <a:rPr lang="en-GB" sz="1000" b="1" i="0">
                          <a:effectLst/>
                          <a:latin typeface="Calibri" panose="020F0502020204030204" pitchFamily="34" charset="0"/>
                        </a:rPr>
                        <a:t>Generelle aktiviteter </a:t>
                      </a:r>
                      <a:r>
                        <a:rPr lang="en-GB" sz="1000" b="0" i="0">
                          <a:effectLst/>
                          <a:latin typeface="Calibri" panose="020F0502020204030204" pitchFamily="34" charset="0"/>
                        </a:rPr>
                        <a:t>inden for logistik, transport og forsyningskædeadministration </a:t>
                      </a:r>
                      <a:endParaRPr lang="en-GB" sz="1000" b="0" i="0">
                        <a:effectLst/>
                      </a:endParaRPr>
                    </a:p>
                  </a:txBody>
                  <a:tcPr/>
                </a:tc>
                <a:tc>
                  <a:txBody>
                    <a:bodyPr/>
                    <a:lstStyle/>
                    <a:p>
                      <a:pPr algn="just" rtl="0" fontAlgn="base">
                        <a:lnSpc>
                          <a:spcPts val="1295"/>
                        </a:lnSpc>
                      </a:pPr>
                      <a:r>
                        <a:rPr lang="en-GB" sz="1000" b="0" i="0">
                          <a:effectLst/>
                          <a:latin typeface="Calibri" panose="020F0502020204030204" pitchFamily="34" charset="0"/>
                        </a:rPr>
                        <a:t>Du kan springe denne del over, hvis du kender virksomheden eller allerede har fundet oplysningerne i eksterne kilder inden interviewet. Du kan også stille nogle af følgende spørgsmål for at supplere de oplysninger, du allerede har. </a:t>
                      </a:r>
                      <a:endParaRPr lang="en-GB" sz="1000" b="0"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Hvornår og hvor blev virksomheden grundlagt</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Hvad er virksomhedens kerneforretning</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Hvad er de vigtigste markeder</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Hvor mange medarbejdere har virksomheden, og hvordan er de involveret i virksomheden?</a:t>
                      </a: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Hvilke logistiske aktiviteter udfører virksomheden</a:t>
                      </a:r>
                      <a:r>
                        <a:rPr lang="en-GB" sz="1000" b="1" i="0">
                          <a:effectLst/>
                          <a:latin typeface="Calibri" panose="020F0502020204030204" pitchFamily="34" charset="0"/>
                        </a:rPr>
                        <a:t>? </a:t>
                      </a:r>
                      <a:endParaRPr lang="en-GB" sz="1000" b="1" i="0">
                        <a:effectLst/>
                      </a:endParaRPr>
                    </a:p>
                    <a:p>
                      <a:pPr marL="171450" indent="-171450" algn="just" rtl="0" fontAlgn="base">
                        <a:lnSpc>
                          <a:spcPts val="1295"/>
                        </a:lnSpc>
                        <a:buFont typeface="Wingdings" panose="05000000000000000000" pitchFamily="2" charset="2"/>
                        <a:buChar char="q"/>
                      </a:pPr>
                      <a:r>
                        <a:rPr lang="en-GB" sz="1000" b="1" i="1">
                          <a:effectLst/>
                          <a:latin typeface="Calibri" panose="020F0502020204030204" pitchFamily="34" charset="0"/>
                        </a:rPr>
                        <a:t>Hvem er kunderne</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1391733905"/>
                  </a:ext>
                </a:extLst>
              </a:tr>
              <a:tr h="495557">
                <a:tc>
                  <a:txBody>
                    <a:bodyPr/>
                    <a:lstStyle/>
                    <a:p>
                      <a:pPr algn="l" rtl="0" fontAlgn="base">
                        <a:lnSpc>
                          <a:spcPts val="1295"/>
                        </a:lnSpc>
                      </a:pPr>
                      <a:r>
                        <a:rPr lang="en-GB" sz="1000" b="0" i="0">
                          <a:effectLst/>
                          <a:latin typeface="Calibri" panose="020F0502020204030204" pitchFamily="34" charset="0"/>
                        </a:rPr>
                        <a:t>Oplysninger om </a:t>
                      </a:r>
                      <a:r>
                        <a:rPr lang="en-GB" sz="1000" b="1" i="0">
                          <a:effectLst/>
                          <a:latin typeface="Calibri" panose="020F0502020204030204" pitchFamily="34" charset="0"/>
                        </a:rPr>
                        <a:t>innovative projekter </a:t>
                      </a:r>
                      <a:endParaRPr lang="en-GB" sz="1000" b="0" i="0">
                        <a:effectLst/>
                      </a:endParaRPr>
                    </a:p>
                  </a:txBody>
                  <a:tcPr>
                    <a:solidFill>
                      <a:schemeClr val="bg1"/>
                    </a:solidFill>
                  </a:tcPr>
                </a:tc>
                <a:tc>
                  <a:txBody>
                    <a:bodyPr/>
                    <a:lstStyle/>
                    <a:p>
                      <a:pPr algn="just" rtl="0" fontAlgn="base">
                        <a:lnSpc>
                          <a:spcPts val="1295"/>
                        </a:lnSpc>
                      </a:pPr>
                      <a:r>
                        <a:rPr lang="en-GB" sz="1000" b="1" i="1">
                          <a:effectLst/>
                          <a:latin typeface="Calibri" panose="020F0502020204030204" pitchFamily="34" charset="0"/>
                        </a:rPr>
                        <a:t>Har du for nylig implementeret innovative løsninger i din organisation? Kan du kort beskrive, hvad disse løsninger gik ud på</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668899930"/>
                  </a:ext>
                </a:extLst>
              </a:tr>
              <a:tr h="1656214">
                <a:tc>
                  <a:txBody>
                    <a:bodyPr/>
                    <a:lstStyle/>
                    <a:p>
                      <a:pPr algn="l" rtl="0" fontAlgn="base">
                        <a:lnSpc>
                          <a:spcPts val="1295"/>
                        </a:lnSpc>
                      </a:pPr>
                      <a:r>
                        <a:rPr lang="en-GB" sz="1000" b="0" i="0">
                          <a:effectLst/>
                          <a:latin typeface="Calibri" panose="020F0502020204030204" pitchFamily="34" charset="0"/>
                        </a:rPr>
                        <a:t>Oplysninger om de </a:t>
                      </a:r>
                      <a:r>
                        <a:rPr lang="en-GB" sz="1000" b="1" i="0">
                          <a:effectLst/>
                          <a:latin typeface="Calibri" panose="020F0502020204030204" pitchFamily="34" charset="0"/>
                        </a:rPr>
                        <a:t>specifikke innovationsprojekter </a:t>
                      </a:r>
                      <a:r>
                        <a:rPr lang="en-GB" sz="1000" b="0" i="0">
                          <a:effectLst/>
                          <a:latin typeface="Calibri" panose="020F0502020204030204" pitchFamily="34" charset="0"/>
                        </a:rPr>
                        <a:t>(her bør især de vigtigste innovationer, nylige innovationer og innovationer med fokus på SDG'er undersøges nærmere) </a:t>
                      </a:r>
                      <a:endParaRPr lang="en-GB" sz="1000" b="0" i="0">
                        <a:effectLst/>
                      </a:endParaRPr>
                    </a:p>
                  </a:txBody>
                  <a:tcPr/>
                </a:tc>
                <a:tc>
                  <a:txBody>
                    <a:bodyPr/>
                    <a:lstStyle/>
                    <a:p>
                      <a:pPr algn="just" rtl="0" fontAlgn="base">
                        <a:lnSpc>
                          <a:spcPts val="1295"/>
                        </a:lnSpc>
                      </a:pPr>
                      <a:r>
                        <a:rPr lang="en-GB" sz="1000" b="1" i="1">
                          <a:effectLst/>
                          <a:latin typeface="Calibri" panose="020F0502020204030204" pitchFamily="34" charset="0"/>
                        </a:rPr>
                        <a:t>Hvad er de vigtigste forretningsmæssige behov eller krav, der har fået din virksomhed til at starte projektet </a:t>
                      </a:r>
                      <a:r>
                        <a:rPr lang="en-GB" sz="1000" b="1" i="1">
                          <a:effectLst/>
                        </a:rPr>
                        <a:t>[navn/beskrivelse af projektet]</a:t>
                      </a:r>
                      <a:r>
                        <a:rPr lang="en-GB" sz="1000" b="1" i="1">
                          <a:effectLst/>
                          <a:latin typeface="Calibri" panose="020F0502020204030204" pitchFamily="34" charset="0"/>
                        </a:rPr>
                        <a:t>? </a:t>
                      </a:r>
                      <a:endParaRPr lang="en-GB" sz="1000" b="1" i="1">
                        <a:effectLst/>
                      </a:endParaRPr>
                    </a:p>
                    <a:p>
                      <a:pPr algn="just" rtl="0" fontAlgn="base">
                        <a:lnSpc>
                          <a:spcPts val="1295"/>
                        </a:lnSpc>
                      </a:pPr>
                      <a:r>
                        <a:rPr lang="en-GB" sz="1000" b="0" i="0">
                          <a:effectLst/>
                          <a:latin typeface="Calibri" panose="020F0502020204030204" pitchFamily="34" charset="0"/>
                        </a:rPr>
                        <a:t> </a:t>
                      </a:r>
                      <a:endParaRPr lang="en-GB" sz="1000" b="0" i="0">
                        <a:effectLst/>
                      </a:endParaRPr>
                    </a:p>
                    <a:p>
                      <a:pPr algn="just" rtl="0" fontAlgn="base">
                        <a:lnSpc>
                          <a:spcPts val="1295"/>
                        </a:lnSpc>
                      </a:pPr>
                      <a:r>
                        <a:rPr lang="en-GB" sz="1000" b="0" i="0">
                          <a:effectLst/>
                          <a:latin typeface="Calibri" panose="020F0502020204030204" pitchFamily="34" charset="0"/>
                        </a:rPr>
                        <a:t>Nogle af de mulige svar er: </a:t>
                      </a:r>
                      <a:endParaRPr lang="en-GB" sz="1000" b="0" i="0">
                        <a:effectLst/>
                      </a:endParaRP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Intern optimering/omkostningsreduktion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Pres fra (eksterne eller interne) kunder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At være bedre end konkurrenterne til at følge med den teknologiske innovation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Villighed til at overholde de nyeste tendenser inden for social og miljømæssig bæredygtighed/miljøfokuserede lovgivningsmæssige krav </a:t>
                      </a:r>
                    </a:p>
                    <a:p>
                      <a:pPr algn="just" rtl="0" fontAlgn="base">
                        <a:lnSpc>
                          <a:spcPts val="1295"/>
                        </a:lnSpc>
                      </a:pPr>
                      <a:r>
                        <a:rPr lang="en-GB" sz="1000" b="0" i="0">
                          <a:effectLst/>
                          <a:latin typeface="Calibri" panose="020F0502020204030204" pitchFamily="34" charset="0"/>
                        </a:rPr>
                        <a:t>Hvis overholdelse af bæredygtighedsspørgsmål er et problem, kan du prøve at dykke dybere ned i emnet og undersøge, i hvilket omfang SDG'erne er taget i betragtning. </a:t>
                      </a:r>
                      <a:endParaRPr lang="en-GB" sz="1000" b="0" i="0">
                        <a:effectLst/>
                      </a:endParaRPr>
                    </a:p>
                    <a:p>
                      <a:pPr algn="just" rtl="0" fontAlgn="base">
                        <a:lnSpc>
                          <a:spcPts val="1295"/>
                        </a:lnSpc>
                      </a:pPr>
                      <a:r>
                        <a:rPr lang="en-GB" sz="1000" b="0" i="0">
                          <a:effectLst/>
                          <a:latin typeface="Calibri" panose="020F0502020204030204" pitchFamily="34" charset="0"/>
                        </a:rPr>
                        <a:t> </a:t>
                      </a:r>
                      <a:endParaRPr lang="en-GB" sz="1000" b="0" i="0">
                        <a:effectLst/>
                      </a:endParaRPr>
                    </a:p>
                    <a:p>
                      <a:pPr algn="just" rtl="0" fontAlgn="base">
                        <a:lnSpc>
                          <a:spcPts val="1295"/>
                        </a:lnSpc>
                      </a:pPr>
                      <a:r>
                        <a:rPr lang="en-GB" sz="1000" b="0" i="0">
                          <a:effectLst/>
                          <a:latin typeface="Calibri" panose="020F0502020204030204" pitchFamily="34" charset="0"/>
                        </a:rPr>
                        <a:t>Derudover: </a:t>
                      </a:r>
                      <a:endParaRPr lang="en-GB" sz="1000" b="0" i="0">
                        <a:effectLst/>
                        <a:latin typeface="+mn-lt"/>
                      </a:endParaRPr>
                    </a:p>
                    <a:p>
                      <a:pPr algn="just" rtl="0" fontAlgn="base">
                        <a:lnSpc>
                          <a:spcPts val="1295"/>
                        </a:lnSpc>
                      </a:pPr>
                      <a:r>
                        <a:rPr lang="en-GB" sz="1000" b="1" i="1" kern="1200">
                          <a:solidFill>
                            <a:schemeClr val="tx1"/>
                          </a:solidFill>
                          <a:effectLst/>
                          <a:latin typeface="Calibri" panose="020F0502020204030204" pitchFamily="34" charset="0"/>
                          <a:ea typeface="+mn-ea"/>
                          <a:cs typeface="+mn-cs"/>
                        </a:rPr>
                        <a:t>Bruger du kriterier/indikatorer til at vurdere overholdelse af bæredygtige mål, når du træffer innovationsbeslutninger?  </a:t>
                      </a:r>
                    </a:p>
                    <a:p>
                      <a:pPr algn="just" rtl="0" fontAlgn="base">
                        <a:lnSpc>
                          <a:spcPts val="1295"/>
                        </a:lnSpc>
                      </a:pPr>
                      <a:r>
                        <a:rPr lang="en-GB" sz="1000" b="1" i="1" kern="1200">
                          <a:solidFill>
                            <a:schemeClr val="tx1"/>
                          </a:solidFill>
                          <a:effectLst/>
                          <a:latin typeface="Calibri" panose="020F0502020204030204" pitchFamily="34" charset="0"/>
                          <a:ea typeface="+mn-ea"/>
                          <a:cs typeface="+mn-cs"/>
                        </a:rPr>
                        <a:t>Er der nogen </a:t>
                      </a:r>
                      <a:r>
                        <a:rPr lang="en-GB" sz="1000" b="1" i="1">
                          <a:effectLst/>
                          <a:latin typeface="Calibri" panose="020F0502020204030204" pitchFamily="34" charset="0"/>
                        </a:rPr>
                        <a:t>kriterier/indikatorer, der bruges til at vurdere bæredygtighedseffekten efterfølgende</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2183937298"/>
                  </a:ext>
                </a:extLst>
              </a:tr>
              <a:tr h="1656214">
                <a:tc>
                  <a:txBody>
                    <a:bodyPr/>
                    <a:lstStyle/>
                    <a:p>
                      <a:pPr algn="l" rtl="0" fontAlgn="base">
                        <a:lnSpc>
                          <a:spcPts val="1295"/>
                        </a:lnSpc>
                      </a:pPr>
                      <a:r>
                        <a:rPr lang="en-GB" sz="1000" b="1" i="0">
                          <a:effectLst/>
                          <a:latin typeface="Calibri" panose="020F0502020204030204" pitchFamily="34" charset="0"/>
                        </a:rPr>
                        <a:t>Fase 1: </a:t>
                      </a:r>
                      <a:r>
                        <a:rPr lang="en-GB" sz="1000" b="0" i="0">
                          <a:effectLst/>
                          <a:latin typeface="Calibri" panose="020F0502020204030204" pitchFamily="34" charset="0"/>
                        </a:rPr>
                        <a:t>Identificering af innovationsmuligheder </a:t>
                      </a:r>
                      <a:endParaRPr lang="en-GB" sz="1000" b="0" i="0">
                        <a:effectLst/>
                      </a:endParaRPr>
                    </a:p>
                  </a:txBody>
                  <a:tcPr/>
                </a:tc>
                <a:tc>
                  <a:txBody>
                    <a:bodyPr/>
                    <a:lstStyle/>
                    <a:p>
                      <a:pPr algn="just" rtl="0" fontAlgn="base">
                        <a:lnSpc>
                          <a:spcPts val="1295"/>
                        </a:lnSpc>
                      </a:pPr>
                      <a:r>
                        <a:rPr lang="en-GB" sz="1000" b="1" i="1">
                          <a:effectLst/>
                          <a:latin typeface="Calibri" panose="020F0502020204030204" pitchFamily="34" charset="0"/>
                        </a:rPr>
                        <a:t>Hvordan interagerer du mest med dine kunder for at få en dybere forståelse af og indsamle deres nye behov</a:t>
                      </a:r>
                      <a:r>
                        <a:rPr lang="en-GB" sz="1000" b="1" i="0">
                          <a:effectLst/>
                          <a:latin typeface="Calibri" panose="020F0502020204030204" pitchFamily="34" charset="0"/>
                        </a:rPr>
                        <a:t>? </a:t>
                      </a:r>
                      <a:endParaRPr lang="en-GB" sz="1000" b="1" i="0">
                        <a:effectLst/>
                      </a:endParaRPr>
                    </a:p>
                    <a:p>
                      <a:pPr algn="just" rtl="0" fontAlgn="base">
                        <a:lnSpc>
                          <a:spcPts val="1295"/>
                        </a:lnSpc>
                      </a:pPr>
                      <a:endParaRPr lang="en-GB" sz="1000" b="0" i="0">
                        <a:effectLst/>
                        <a:latin typeface="Calibri" panose="020F0502020204030204" pitchFamily="34" charset="0"/>
                      </a:endParaRPr>
                    </a:p>
                    <a:p>
                      <a:pPr algn="just" rtl="0" fontAlgn="base">
                        <a:lnSpc>
                          <a:spcPts val="1295"/>
                        </a:lnSpc>
                      </a:pPr>
                      <a:r>
                        <a:rPr lang="en-GB" sz="1000" b="0" i="0">
                          <a:effectLst/>
                          <a:latin typeface="Calibri" panose="020F0502020204030204" pitchFamily="34" charset="0"/>
                        </a:rPr>
                        <a:t>Nogle af de mulige svar er: </a:t>
                      </a:r>
                      <a:endParaRPr lang="en-GB" sz="1000" b="0" i="0">
                        <a:effectLst/>
                      </a:endParaRP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Kunderne informerer virksomheden om deres krav til logistiktjenester og procesintegration.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Virksomheden organiserer kundepaneler/kundepaneler. (Nøglemedlemmer af strategisk vigtige kundeorganisationer inviteres til at mødes på samme tid og sted for at drøfte spørgsmål med logistikudbyderen eller leverandørvirksomheden/teamet.)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Virksomheden gennemfører dybdegående interviews med individuelle kunder.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Virksomheden afholder længerevarende retreats for enkeltkunder (arrangementer, der indeholder flere elementer på dagsordenen ud over forretningsmødet, såsom gruppeaktiviteter, teambuilding eller udflugter med det formål at imødekomme specifikke kundebehov og fremme engagement).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Virksomheden arrangerer fælles strategiske planlægningsmøder med kunderne.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Virksomheden indgår aftaler med tredjeparter (universitetsansatte eller eksterne markedsundersøgelsesfirmaer) om at gennemføre kundeundersøgelser. </a:t>
                      </a:r>
                    </a:p>
                    <a:p>
                      <a:pPr marL="171450" indent="-171450" algn="just" rtl="0" fontAlgn="base">
                        <a:lnSpc>
                          <a:spcPts val="1295"/>
                        </a:lnSpc>
                        <a:buFont typeface="Wingdings" panose="05000000000000000000" pitchFamily="2" charset="2"/>
                        <a:buChar char="q"/>
                      </a:pPr>
                      <a:r>
                        <a:rPr lang="en-GB" sz="1000" b="0" i="0">
                          <a:effectLst/>
                          <a:latin typeface="Calibri" panose="020F0502020204030204" pitchFamily="34" charset="0"/>
                        </a:rPr>
                        <a:t>Virksomheden indsamler oplysninger om ændrede logistikrelaterede kundebehov ved at deltage i møder, branchekonferencer og messer. </a:t>
                      </a:r>
                    </a:p>
                    <a:p>
                      <a:pPr marL="171450" marR="0" lvl="0" indent="-171450" algn="just" defTabSz="755934" rtl="0" eaLnBrk="1" fontAlgn="base" latinLnBrk="0" hangingPunct="1">
                        <a:lnSpc>
                          <a:spcPts val="1295"/>
                        </a:lnSpc>
                        <a:spcBef>
                          <a:spcPts val="0"/>
                        </a:spcBef>
                        <a:spcAft>
                          <a:spcPts val="0"/>
                        </a:spcAft>
                        <a:buClrTx/>
                        <a:buSzTx/>
                        <a:buFont typeface="Wingdings" panose="05000000000000000000" pitchFamily="2" charset="2"/>
                        <a:buChar char="q"/>
                        <a:tabLst/>
                        <a:defRPr/>
                      </a:pPr>
                      <a:r>
                        <a:rPr lang="en-GB" sz="1000" b="0" i="0">
                          <a:effectLst/>
                          <a:latin typeface="Calibri" panose="020F0502020204030204" pitchFamily="34" charset="0"/>
                        </a:rPr>
                        <a:t>Virksomheden overvåger konkurrenternes adfærd ved at observere konkurrenter, der gennemgår større forandringer, følge fusioner og opkøb og interviewe nye medarbejdere fra konkurrenterne om deres tidligere arbejdsgivere.</a:t>
                      </a:r>
                    </a:p>
                  </a:txBody>
                  <a:tcPr/>
                </a:tc>
                <a:extLst>
                  <a:ext uri="{0D108BD9-81ED-4DB2-BD59-A6C34878D82A}">
                    <a16:rowId xmlns:a16="http://schemas.microsoft.com/office/drawing/2014/main" val="636753290"/>
                  </a:ext>
                </a:extLst>
              </a:tr>
            </a:tbl>
          </a:graphicData>
        </a:graphic>
      </p:graphicFrame>
    </p:spTree>
    <p:extLst>
      <p:ext uri="{BB962C8B-B14F-4D97-AF65-F5344CB8AC3E}">
        <p14:creationId xmlns:p14="http://schemas.microsoft.com/office/powerpoint/2010/main" val="1802711234"/>
      </p:ext>
    </p:extLst>
  </p:cSld>
  <p:clrMapOvr>
    <a:masterClrMapping/>
  </p:clrMapOvr>
</p:sld>
</file>

<file path=ppt/slides/slide8.xml><?xml version="1.0" encoding="utf-8"?>
<p:sld xmlns:a16="http://schemas.microsoft.com/office/drawing/2014/main" xmlns:p14="http://schemas.microsoft.com/office/powerpoint/2010/main" xmlns:ahyp="http://schemas.microsoft.com/office/drawing/2018/hyperlinkcolor"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74F-7F87-9792-AD9E-BD49056657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196298-6391-32C8-7882-9A28D8DFBDCC}"/>
              </a:ext>
            </a:extLst>
          </p:cNvPr>
          <p:cNvSpPr>
            <a:spLocks noGrp="1"/>
          </p:cNvSpPr>
          <p:nvPr>
            <p:ph type="sldNum" sz="quarter" idx="4"/>
          </p:nvPr>
        </p:nvSpPr>
        <p:spPr/>
        <p:txBody>
          <a:bodyPr/>
          <a:lstStyle/>
          <a:p>
            <a:fld id="{9C527BFA-2C0E-4CEC-B6A5-913A56FEF4B4}" type="slidenum">
              <a:rPr lang="fr-CA" smtClean="0"/>
              <a:t>8</a:t>
            </a:fld>
            <a:endParaRPr lang="fr-CA"/>
          </a:p>
        </p:txBody>
      </p:sp>
      <p:sp>
        <p:nvSpPr>
          <p:cNvPr id="7" name="Freeform 1">
            <a:extLst>
              <a:ext uri="{FF2B5EF4-FFF2-40B4-BE49-F238E27FC236}">
                <a16:creationId xmlns:a16="http://schemas.microsoft.com/office/drawing/2014/main" id="{F519F061-0FA8-DA95-2BAC-4D611F119D5A}"/>
              </a:ext>
            </a:extLst>
          </p:cNvPr>
          <p:cNvSpPr/>
          <p:nvPr/>
        </p:nvSpPr>
        <p:spPr>
          <a:xfrm rot="19295464">
            <a:off x="5224166" y="-2628110"/>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897832B8-D4E3-3663-4EE6-8BAE931BBCC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UDFORSKNING AF INNOVATION I PRAKSIS</a:t>
            </a:r>
          </a:p>
        </p:txBody>
      </p:sp>
      <p:graphicFrame>
        <p:nvGraphicFramePr>
          <p:cNvPr id="9" name="Tabelle 8">
            <a:extLst>
              <a:ext uri="{FF2B5EF4-FFF2-40B4-BE49-F238E27FC236}">
                <a16:creationId xmlns:a16="http://schemas.microsoft.com/office/drawing/2014/main" id="{D8137C75-FE6F-5966-AC0D-55BF30AA9E9E}"/>
              </a:ext>
            </a:extLst>
          </p:cNvPr>
          <p:cNvGraphicFramePr>
            <a:graphicFrameLocks noGrp="1"/>
          </p:cNvGraphicFramePr>
          <p:nvPr>
            <p:extLst>
              <p:ext uri="{D42A27DB-BD31-4B8C-83A1-F6EECF244321}">
                <p14:modId xmlns:p14="http://schemas.microsoft.com/office/powerpoint/2010/main" val="339813322"/>
              </p:ext>
            </p:extLst>
          </p:nvPr>
        </p:nvGraphicFramePr>
        <p:xfrm>
          <a:off x="393700" y="1643542"/>
          <a:ext cx="6637222" cy="8560489"/>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just" rtl="0" fontAlgn="base">
                        <a:lnSpc>
                          <a:spcPct val="100000"/>
                        </a:lnSpc>
                      </a:pPr>
                      <a:r>
                        <a:rPr lang="en-GB" sz="1000" b="1" i="0">
                          <a:effectLst/>
                          <a:latin typeface="Calibri" panose="020F0502020204030204" pitchFamily="34" charset="0"/>
                        </a:rPr>
                        <a:t>Interviewspørgsmål </a:t>
                      </a:r>
                      <a:endParaRPr lang="en-GB" sz="1000" b="1" i="0">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2353622">
                <a:tc>
                  <a:txBody>
                    <a:bodyPr/>
                    <a:lstStyle/>
                    <a:p>
                      <a:pPr algn="l" rtl="0" fontAlgn="base">
                        <a:lnSpc>
                          <a:spcPct val="100000"/>
                        </a:lnSpc>
                      </a:pPr>
                      <a:r>
                        <a:rPr lang="en-GB" sz="1000" b="1" i="0">
                          <a:effectLst/>
                          <a:latin typeface="Calibri" panose="020F0502020204030204" pitchFamily="34" charset="0"/>
                        </a:rPr>
                        <a:t>Fase 1: </a:t>
                      </a:r>
                      <a:r>
                        <a:rPr lang="en-GB" sz="1000" b="0" i="0">
                          <a:effectLst/>
                          <a:latin typeface="Calibri" panose="020F0502020204030204" pitchFamily="34" charset="0"/>
                        </a:rPr>
                        <a:t>Identificering af innovationsmuligheder </a:t>
                      </a:r>
                    </a:p>
                    <a:p>
                      <a:pPr algn="l" rtl="0" fontAlgn="base">
                        <a:lnSpc>
                          <a:spcPct val="100000"/>
                        </a:lnSpc>
                      </a:pPr>
                      <a:r>
                        <a:rPr lang="en-GB" sz="1000" b="0" i="0">
                          <a:effectLst/>
                          <a:latin typeface="Calibri" panose="020F0502020204030204" pitchFamily="34" charset="0"/>
                        </a:rPr>
                        <a:t>(fortsættelse)</a:t>
                      </a:r>
                      <a:endParaRPr lang="en-GB" sz="1000" b="0" i="0">
                        <a:effectLst/>
                      </a:endParaRPr>
                    </a:p>
                  </a:txBody>
                  <a:tcPr/>
                </a:tc>
                <a:tc>
                  <a:txBody>
                    <a:bodyPr/>
                    <a:lstStyle/>
                    <a:p>
                      <a:pPr algn="just" rtl="0" fontAlgn="base">
                        <a:lnSpc>
                          <a:spcPct val="100000"/>
                        </a:lnSpc>
                      </a:pPr>
                      <a:r>
                        <a:rPr lang="en-GB" sz="1000" b="1" i="1">
                          <a:effectLst/>
                          <a:latin typeface="Calibri" panose="020F0502020204030204" pitchFamily="34" charset="0"/>
                        </a:rPr>
                        <a:t>Hvis vi antager, at interne/eksterne kunder har forklaret deres ændrede mål og målsætninger, hvor svært var det så at omsætte disse mål til et konkret logistikdesign? </a:t>
                      </a:r>
                    </a:p>
                    <a:p>
                      <a:pPr algn="just" rtl="0" fontAlgn="base">
                        <a:lnSpc>
                          <a:spcPct val="100000"/>
                        </a:lnSpc>
                      </a:pPr>
                      <a:endParaRPr lang="en-GB" sz="1000" b="1" i="1">
                        <a:effectLst/>
                        <a:latin typeface="Calibri" panose="020F0502020204030204" pitchFamily="34" charset="0"/>
                      </a:endParaRPr>
                    </a:p>
                    <a:p>
                      <a:pPr algn="just" rtl="0" fontAlgn="base">
                        <a:lnSpc>
                          <a:spcPct val="100000"/>
                        </a:lnSpc>
                      </a:pPr>
                      <a:r>
                        <a:rPr lang="en-GB" sz="1000" b="0" i="0">
                          <a:effectLst/>
                          <a:latin typeface="Calibri" panose="020F0502020204030204" pitchFamily="34" charset="0"/>
                        </a:rPr>
                        <a:t>Nogle gange synes ledere ikke at tale samme sprog som deres kunder. Beslut, hvilke oplysninger der skal konverteres, og hvilke der skal bevares/overvejes i deres rå form.</a:t>
                      </a:r>
                      <a:endParaRPr lang="en-GB" sz="1000" b="0"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Hvordan identificerer du den teknologiske trend, der passer bedst til dine behov</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0" i="0">
                          <a:effectLst/>
                          <a:latin typeface="Calibri" panose="020F0502020204030204" pitchFamily="34" charset="0"/>
                        </a:rPr>
                        <a:t> </a:t>
                      </a:r>
                      <a:endParaRPr lang="en-GB" sz="1000" b="0" i="0">
                        <a:effectLst/>
                      </a:endParaRPr>
                    </a:p>
                    <a:p>
                      <a:pPr algn="just" rtl="0" fontAlgn="base">
                        <a:lnSpc>
                          <a:spcPct val="100000"/>
                        </a:lnSpc>
                      </a:pPr>
                      <a:r>
                        <a:rPr lang="en-GB" sz="1000" b="0" i="0">
                          <a:effectLst/>
                          <a:latin typeface="Calibri" panose="020F0502020204030204" pitchFamily="34" charset="0"/>
                        </a:rPr>
                        <a:t>Nogle af de mulige svar er: </a:t>
                      </a:r>
                      <a:endParaRPr lang="en-GB" sz="1000" b="0" i="0">
                        <a:effectLst/>
                      </a:endParaRP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Virksomheden har indgået et samarbejde med forskningscentre. </a:t>
                      </a: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Virksomheden har indgået et samarbejde med en gruppe akademikere. </a:t>
                      </a: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Virksomheden bruger teknologirådgivning (f.eks. Gartner). </a:t>
                      </a:r>
                    </a:p>
                    <a:p>
                      <a:pPr marL="171450" indent="-171450" algn="just" rtl="0" fontAlgn="base">
                        <a:lnSpc>
                          <a:spcPct val="100000"/>
                        </a:lnSpc>
                        <a:buFont typeface="Wingdings" panose="05000000000000000000" pitchFamily="2" charset="2"/>
                        <a:buChar char="q"/>
                      </a:pPr>
                      <a:r>
                        <a:rPr lang="en-GB" sz="1000" b="0" i="0">
                          <a:effectLst/>
                          <a:latin typeface="Calibri" panose="020F0502020204030204" pitchFamily="34" charset="0"/>
                        </a:rPr>
                        <a:t>Virksomheden indsamler information om ændringer i logistikrelaterede teknologier ved at deltage i møder, branchekonferencer og messer. </a:t>
                      </a:r>
                    </a:p>
                  </a:txBody>
                  <a:tcPr/>
                </a:tc>
                <a:extLst>
                  <a:ext uri="{0D108BD9-81ED-4DB2-BD59-A6C34878D82A}">
                    <a16:rowId xmlns:a16="http://schemas.microsoft.com/office/drawing/2014/main" val="1391733905"/>
                  </a:ext>
                </a:extLst>
              </a:tr>
              <a:tr h="731209">
                <a:tc>
                  <a:txBody>
                    <a:bodyPr/>
                    <a:lstStyle/>
                    <a:p>
                      <a:pPr algn="l" rtl="0" fontAlgn="base">
                        <a:lnSpc>
                          <a:spcPct val="100000"/>
                        </a:lnSpc>
                      </a:pPr>
                      <a:r>
                        <a:rPr lang="en-GB" sz="1000" b="1" i="0">
                          <a:effectLst/>
                          <a:latin typeface="Calibri" panose="020F0502020204030204" pitchFamily="34" charset="0"/>
                        </a:rPr>
                        <a:t>Fase 2: </a:t>
                      </a:r>
                      <a:r>
                        <a:rPr lang="en-GB" sz="1000" b="0" i="0">
                          <a:effectLst/>
                          <a:latin typeface="Calibri" panose="020F0502020204030204" pitchFamily="34" charset="0"/>
                        </a:rPr>
                        <a:t>Idéudvikling og idéhåndtering </a:t>
                      </a:r>
                      <a:endParaRPr lang="en-GB" sz="1000" b="0" i="0">
                        <a:effectLst/>
                      </a:endParaRPr>
                    </a:p>
                  </a:txBody>
                  <a:tcPr>
                    <a:solidFill>
                      <a:schemeClr val="bg1"/>
                    </a:solidFill>
                  </a:tcPr>
                </a:tc>
                <a:tc>
                  <a:txBody>
                    <a:bodyPr/>
                    <a:lstStyle/>
                    <a:p>
                      <a:pPr algn="just" rtl="0" fontAlgn="base">
                        <a:lnSpc>
                          <a:spcPct val="100000"/>
                        </a:lnSpc>
                      </a:pPr>
                      <a:r>
                        <a:rPr lang="en-GB" sz="1000" b="1" i="1">
                          <a:effectLst/>
                          <a:latin typeface="Calibri" panose="020F0502020204030204" pitchFamily="34" charset="0"/>
                        </a:rPr>
                        <a:t>Hvordan blev de forskellige ideer, forslag og alternativer evalueret</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Hvem var involveret i denne proces? Udførte I denne proces internt, eller fik I ekstern støtte fra konsulenter/akademiske eksperter</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668899930"/>
                  </a:ext>
                </a:extLst>
              </a:tr>
              <a:tr h="936000">
                <a:tc>
                  <a:txBody>
                    <a:bodyPr/>
                    <a:lstStyle/>
                    <a:p>
                      <a:pPr algn="l" rtl="0" fontAlgn="base">
                        <a:lnSpc>
                          <a:spcPct val="100000"/>
                        </a:lnSpc>
                      </a:pPr>
                      <a:r>
                        <a:rPr lang="en-GB" sz="1000" b="1" i="0">
                          <a:effectLst/>
                          <a:latin typeface="Calibri" panose="020F0502020204030204" pitchFamily="34" charset="0"/>
                        </a:rPr>
                        <a:t>Fase 3: </a:t>
                      </a:r>
                      <a:r>
                        <a:rPr lang="en-GB" sz="1000" b="0" i="0">
                          <a:effectLst/>
                          <a:latin typeface="Calibri" panose="020F0502020204030204" pitchFamily="34" charset="0"/>
                        </a:rPr>
                        <a:t>Konceptudvikling </a:t>
                      </a:r>
                      <a:endParaRPr lang="en-GB" sz="1000" b="0" i="0">
                        <a:effectLst/>
                      </a:endParaRPr>
                    </a:p>
                  </a:txBody>
                  <a:tcPr/>
                </a:tc>
                <a:tc>
                  <a:txBody>
                    <a:bodyPr/>
                    <a:lstStyle/>
                    <a:p>
                      <a:pPr algn="just" rtl="0" fontAlgn="base">
                        <a:lnSpc>
                          <a:spcPct val="100000"/>
                        </a:lnSpc>
                      </a:pPr>
                      <a:r>
                        <a:rPr lang="en-GB" sz="1000" b="1" i="1">
                          <a:effectLst/>
                          <a:latin typeface="Calibri" panose="020F0502020204030204" pitchFamily="34" charset="0"/>
                        </a:rPr>
                        <a:t>Hvordan blev idéerne udviklet</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Blev prototyper eller prøveeksemplarer af tjenesten testet</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Hvem var involveret i denne proces, og hvordan</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2183937298"/>
                  </a:ext>
                </a:extLst>
              </a:tr>
              <a:tr h="756000">
                <a:tc>
                  <a:txBody>
                    <a:bodyPr/>
                    <a:lstStyle/>
                    <a:p>
                      <a:pPr algn="l" rtl="0" fontAlgn="base">
                        <a:lnSpc>
                          <a:spcPct val="100000"/>
                        </a:lnSpc>
                      </a:pPr>
                      <a:r>
                        <a:rPr lang="en-GB" sz="1000" b="1" i="0">
                          <a:effectLst/>
                          <a:latin typeface="Calibri" panose="020F0502020204030204" pitchFamily="34" charset="0"/>
                        </a:rPr>
                        <a:t>Fase 4: </a:t>
                      </a:r>
                      <a:r>
                        <a:rPr lang="en-GB" sz="1000" b="0" i="0">
                          <a:effectLst/>
                          <a:latin typeface="Calibri" panose="020F0502020204030204" pitchFamily="34" charset="0"/>
                        </a:rPr>
                        <a:t>Service/produkt/</a:t>
                      </a:r>
                    </a:p>
                    <a:p>
                      <a:pPr algn="l" rtl="0" fontAlgn="base">
                        <a:lnSpc>
                          <a:spcPct val="100000"/>
                        </a:lnSpc>
                      </a:pPr>
                      <a:r>
                        <a:rPr lang="en-GB" sz="1000" b="0" i="0">
                          <a:effectLst/>
                          <a:latin typeface="Calibri" panose="020F0502020204030204" pitchFamily="34" charset="0"/>
                        </a:rPr>
                        <a:t>procesudvikling </a:t>
                      </a:r>
                      <a:endParaRPr lang="en-GB" sz="1000" b="0" i="0">
                        <a:effectLst/>
                      </a:endParaRPr>
                    </a:p>
                  </a:txBody>
                  <a:tcPr/>
                </a:tc>
                <a:tc>
                  <a:txBody>
                    <a:bodyPr/>
                    <a:lstStyle/>
                    <a:p>
                      <a:pPr algn="just" rtl="0" fontAlgn="base">
                        <a:lnSpc>
                          <a:spcPct val="100000"/>
                        </a:lnSpc>
                      </a:pPr>
                      <a:r>
                        <a:rPr lang="en-GB" sz="1000" b="1" i="1">
                          <a:effectLst/>
                          <a:latin typeface="Calibri" panose="020F0502020204030204" pitchFamily="34" charset="0"/>
                        </a:rPr>
                        <a:t>Hvordan udviklede du en estimering af de forventede fordele i form af økonomisk og serviceydelse</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Hvordan estimerede I ROI for innovationsprojektet? Hvad var den faktiske ROI</a:t>
                      </a:r>
                      <a:r>
                        <a:rPr lang="en-GB" sz="1000" b="1" i="0">
                          <a:effectLst/>
                          <a:latin typeface="Calibri" panose="020F0502020204030204" pitchFamily="34" charset="0"/>
                        </a:rPr>
                        <a:t>? </a:t>
                      </a:r>
                      <a:endParaRPr lang="en-GB" sz="1000" b="1" i="0">
                        <a:effectLst/>
                      </a:endParaRPr>
                    </a:p>
                  </a:txBody>
                  <a:tcPr/>
                </a:tc>
                <a:extLst>
                  <a:ext uri="{0D108BD9-81ED-4DB2-BD59-A6C34878D82A}">
                    <a16:rowId xmlns:a16="http://schemas.microsoft.com/office/drawing/2014/main" val="636753290"/>
                  </a:ext>
                </a:extLst>
              </a:tr>
              <a:tr h="1866898">
                <a:tc>
                  <a:txBody>
                    <a:bodyPr/>
                    <a:lstStyle/>
                    <a:p>
                      <a:pPr algn="l" rtl="0" fontAlgn="base">
                        <a:lnSpc>
                          <a:spcPct val="100000"/>
                        </a:lnSpc>
                      </a:pPr>
                      <a:r>
                        <a:rPr lang="en-GB" sz="1000" b="0" i="0">
                          <a:effectLst/>
                          <a:latin typeface="Calibri" panose="020F0502020204030204" pitchFamily="34" charset="0"/>
                        </a:rPr>
                        <a:t>Anvendelse af </a:t>
                      </a:r>
                      <a:r>
                        <a:rPr lang="en-GB" sz="1000" b="1" i="0">
                          <a:effectLst/>
                          <a:latin typeface="Calibri" panose="020F0502020204030204" pitchFamily="34" charset="0"/>
                        </a:rPr>
                        <a:t>digitale værktøjer </a:t>
                      </a:r>
                      <a:r>
                        <a:rPr lang="en-GB" sz="1000" b="0" i="0">
                          <a:effectLst/>
                          <a:latin typeface="Calibri" panose="020F0502020204030204" pitchFamily="34" charset="0"/>
                        </a:rPr>
                        <a:t>til innovationsledelse </a:t>
                      </a:r>
                      <a:endParaRPr lang="en-GB" sz="1000" b="1" i="0">
                        <a:effectLst/>
                      </a:endParaRPr>
                    </a:p>
                  </a:txBody>
                  <a:tcPr/>
                </a:tc>
                <a:tc>
                  <a:txBody>
                    <a:bodyPr/>
                    <a:lstStyle/>
                    <a:p>
                      <a:pPr algn="just" rtl="0" fontAlgn="base">
                        <a:lnSpc>
                          <a:spcPct val="100000"/>
                        </a:lnSpc>
                      </a:pPr>
                      <a:r>
                        <a:rPr lang="en-GB" sz="1000" b="1" i="1">
                          <a:effectLst/>
                          <a:latin typeface="Calibri" panose="020F0502020204030204" pitchFamily="34" charset="0"/>
                        </a:rPr>
                        <a:t>Har du/dit team i nogen af faserne af projektudviklingen anvendt IT-værktøjer til at indsamle ideer, evaluere dem, samarbejde, planlægge og styre projektet</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Hvis ja, hvilke IT-værktøjer blev der brugt</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Hvordan blev de brugt? Til hvilke formål? Hvilke aktiviteter</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Hvordan vil du vurdere værktøjernes nytte i forbindelse med projektet/projekterne</a:t>
                      </a:r>
                      <a:r>
                        <a:rPr lang="en-GB" sz="1000" b="1" i="0">
                          <a:effectLst/>
                          <a:latin typeface="Calibri" panose="020F0502020204030204" pitchFamily="34" charset="0"/>
                        </a:rPr>
                        <a:t>? </a:t>
                      </a:r>
                      <a:endParaRPr lang="en-GB" sz="1000" b="1" i="0">
                        <a:effectLst/>
                      </a:endParaRPr>
                    </a:p>
                    <a:p>
                      <a:pPr algn="just" rtl="0" fontAlgn="base">
                        <a:lnSpc>
                          <a:spcPct val="100000"/>
                        </a:lnSpc>
                      </a:pPr>
                      <a:endParaRPr lang="en-GB" sz="1000" b="0" i="0">
                        <a:effectLst/>
                        <a:latin typeface="Calibri" panose="020F0502020204030204" pitchFamily="34" charset="0"/>
                      </a:endParaRPr>
                    </a:p>
                    <a:p>
                      <a:pPr algn="just" rtl="0" fontAlgn="base">
                        <a:lnSpc>
                          <a:spcPct val="100000"/>
                        </a:lnSpc>
                      </a:pPr>
                      <a:r>
                        <a:rPr lang="en-GB" sz="1000" b="1" i="1">
                          <a:effectLst/>
                          <a:latin typeface="Calibri" panose="020F0502020204030204" pitchFamily="34" charset="0"/>
                        </a:rPr>
                        <a:t>På hvilken måde hjælper værktøjerne med at holde fokus på bæredygtighedsspørgsmålene</a:t>
                      </a: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0">
                          <a:effectLst/>
                          <a:latin typeface="Calibri" panose="020F0502020204030204" pitchFamily="34" charset="0"/>
                        </a:rPr>
                        <a:t> </a:t>
                      </a:r>
                      <a:endParaRPr lang="en-GB" sz="1000" b="1" i="0">
                        <a:effectLst/>
                      </a:endParaRPr>
                    </a:p>
                    <a:p>
                      <a:pPr algn="just" rtl="0" fontAlgn="base">
                        <a:lnSpc>
                          <a:spcPct val="100000"/>
                        </a:lnSpc>
                      </a:pPr>
                      <a:r>
                        <a:rPr lang="en-GB" sz="1000" b="1" i="1">
                          <a:effectLst/>
                          <a:latin typeface="Calibri" panose="020F0502020204030204" pitchFamily="34" charset="0"/>
                        </a:rPr>
                        <a:t>Tror du, at IT-værktøjer på nogen måde kunne lette dit arbejde med projektet?</a:t>
                      </a:r>
                      <a:endParaRPr lang="en-GB" sz="1000" b="1" i="0">
                        <a:effectLst/>
                      </a:endParaRPr>
                    </a:p>
                  </a:txBody>
                  <a:tcPr/>
                </a:tc>
                <a:extLst>
                  <a:ext uri="{0D108BD9-81ED-4DB2-BD59-A6C34878D82A}">
                    <a16:rowId xmlns:a16="http://schemas.microsoft.com/office/drawing/2014/main" val="1386285977"/>
                  </a:ext>
                </a:extLst>
              </a:tr>
              <a:tr h="1584000">
                <a:tc>
                  <a:txBody>
                    <a:bodyPr/>
                    <a:lstStyle/>
                    <a:p>
                      <a:pPr algn="l" rtl="0" fontAlgn="base">
                        <a:lnSpc>
                          <a:spcPct val="100000"/>
                        </a:lnSpc>
                      </a:pPr>
                      <a:r>
                        <a:rPr lang="en-GB" sz="1000" b="1" i="0">
                          <a:solidFill>
                            <a:sysClr val="windowText" lastClr="000000"/>
                          </a:solidFill>
                          <a:effectLst/>
                          <a:latin typeface="Calibri" panose="020F0502020204030204" pitchFamily="34" charset="0"/>
                        </a:rPr>
                        <a:t>Kendskab til innovationsstyringsværktøjer </a:t>
                      </a:r>
                      <a:r>
                        <a:rPr lang="en-GB" sz="1000" b="0" i="0">
                          <a:solidFill>
                            <a:sysClr val="windowText" lastClr="000000"/>
                          </a:solidFill>
                          <a:effectLst/>
                          <a:latin typeface="Calibri" panose="020F0502020204030204" pitchFamily="34" charset="0"/>
                        </a:rPr>
                        <a:t>og vurdering af potentiale </a:t>
                      </a:r>
                      <a:endParaRPr lang="en-GB" sz="1000" b="0" i="0">
                        <a:solidFill>
                          <a:sysClr val="windowText" lastClr="000000"/>
                        </a:solidFill>
                        <a:effectLst/>
                      </a:endParaRPr>
                    </a:p>
                  </a:txBody>
                  <a:tcPr/>
                </a:tc>
                <a:tc>
                  <a:txBody>
                    <a:bodyPr/>
                    <a:lstStyle/>
                    <a:p>
                      <a:pPr algn="just" rtl="0" fontAlgn="base">
                        <a:lnSpc>
                          <a:spcPct val="100000"/>
                        </a:lnSpc>
                      </a:pPr>
                      <a:r>
                        <a:rPr lang="en-GB" sz="1000" b="1" i="1">
                          <a:solidFill>
                            <a:sysClr val="windowText" lastClr="000000"/>
                          </a:solidFill>
                          <a:effectLst/>
                          <a:latin typeface="Calibri" panose="020F0502020204030204" pitchFamily="34" charset="0"/>
                        </a:rPr>
                        <a:t>Kender du nogle af de værktøjer, der er dedikeret til innovationsledelse</a:t>
                      </a: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p>
                      <a:pPr marL="0" marR="0" indent="0" algn="just" defTabSz="755934" rtl="0" eaLnBrk="1" fontAlgn="base" latinLnBrk="0" hangingPunct="1">
                        <a:lnSpc>
                          <a:spcPct val="100000"/>
                        </a:lnSpc>
                        <a:spcBef>
                          <a:spcPts val="0"/>
                        </a:spcBef>
                        <a:spcAft>
                          <a:spcPts val="0"/>
                        </a:spcAft>
                        <a:buClrTx/>
                        <a:buSzTx/>
                        <a:buFontTx/>
                        <a:buNone/>
                        <a:tabLst/>
                        <a:defRPr/>
                      </a:pPr>
                      <a:r>
                        <a:rPr lang="en-GB" sz="1000" b="0" i="0">
                          <a:solidFill>
                            <a:sysClr val="windowText" lastClr="000000"/>
                          </a:solidFill>
                          <a:effectLst/>
                          <a:latin typeface="Calibri" panose="020F0502020204030204" pitchFamily="34" charset="0"/>
                        </a:rPr>
                        <a:t>Giv ideer til nogle af værktøjerne: Miro, Mural, MindMup, Canva, Figma, Brightidea, OpenideaL, Statista, Crunchbase osv. (flere værktøjer findes i </a:t>
                      </a:r>
                      <a:r>
                        <a:rPr lang="en-GB" sz="1000" b="1">
                          <a:solidFill>
                            <a:srgbClr val="29C5F4"/>
                          </a:solidFill>
                          <a:effectLst/>
                          <a:hlinkClick r:id="rId3">
                            <a:extLst>
                              <a:ext uri="{A12FA001-AC4F-418D-AE19-62706E023703}">
                                <ahyp:hlinkClr xmlns:ahyp="http://schemas.microsoft.com/office/drawing/2018/hyperlinkcolor" val="tx"/>
                              </a:ext>
                            </a:extLst>
                          </a:hlinkClick>
                        </a:rPr>
                        <a:t>EARTH Starter Kit</a:t>
                      </a:r>
                      <a:r>
                        <a:rPr lang="en-GB" sz="1000" b="0">
                          <a:solidFill>
                            <a:schemeClr val="tx1"/>
                          </a:solidFill>
                          <a:effectLst/>
                        </a:rPr>
                        <a:t>, </a:t>
                      </a:r>
                      <a:r>
                        <a:rPr lang="en-GB" sz="1000" b="0">
                          <a:solidFill>
                            <a:schemeClr val="tx1"/>
                          </a:solidFill>
                          <a:effectLst/>
                        </a:rPr>
                        <a:t>s. 21-29</a:t>
                      </a:r>
                      <a:r>
                        <a:rPr lang="en-GB" sz="1000" b="0" i="0">
                          <a:solidFill>
                            <a:sysClr val="windowText" lastClr="000000"/>
                          </a:solidFill>
                          <a:effectLst/>
                          <a:latin typeface="Calibri" panose="020F0502020204030204" pitchFamily="34" charset="0"/>
                        </a:rPr>
                        <a:t>). </a:t>
                      </a:r>
                      <a:endParaRPr lang="en-GB" sz="1000" b="0" i="0">
                        <a:solidFill>
                          <a:sysClr val="windowText" lastClr="000000"/>
                        </a:solidFill>
                        <a:effectLst/>
                      </a:endParaRPr>
                    </a:p>
                    <a:p>
                      <a:pPr algn="just" rtl="0" fontAlgn="base">
                        <a:lnSpc>
                          <a:spcPct val="100000"/>
                        </a:lnSpc>
                      </a:pPr>
                      <a:r>
                        <a:rPr lang="en-GB" sz="1000" b="0" i="0">
                          <a:solidFill>
                            <a:sysClr val="windowText" lastClr="000000"/>
                          </a:solidFill>
                          <a:effectLst/>
                          <a:latin typeface="Calibri" panose="020F0502020204030204" pitchFamily="34" charset="0"/>
                        </a:rPr>
                        <a:t> </a:t>
                      </a:r>
                      <a:endParaRPr lang="en-GB" sz="1000" b="0" i="0">
                        <a:solidFill>
                          <a:sysClr val="windowText" lastClr="000000"/>
                        </a:solidFill>
                        <a:effectLst/>
                      </a:endParaRPr>
                    </a:p>
                    <a:p>
                      <a:pPr algn="just" rtl="0" fontAlgn="base">
                        <a:lnSpc>
                          <a:spcPct val="100000"/>
                        </a:lnSpc>
                      </a:pPr>
                      <a:r>
                        <a:rPr lang="en-GB" sz="1000" b="1" i="1">
                          <a:solidFill>
                            <a:sysClr val="windowText" lastClr="000000"/>
                          </a:solidFill>
                          <a:effectLst/>
                          <a:latin typeface="Calibri" panose="020F0502020204030204" pitchFamily="34" charset="0"/>
                        </a:rPr>
                        <a:t>Når du har lært værktøjerne at kende, tror du så, at de kan hjælpe dig i din proces på nogen måde? Hvordan</a:t>
                      </a: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p>
                      <a:pPr algn="just" rtl="0" fontAlgn="base">
                        <a:lnSpc>
                          <a:spcPct val="100000"/>
                        </a:lnSpc>
                      </a:pP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p>
                      <a:pPr algn="just" rtl="0" fontAlgn="base">
                        <a:lnSpc>
                          <a:spcPct val="100000"/>
                        </a:lnSpc>
                      </a:pPr>
                      <a:r>
                        <a:rPr lang="en-GB" sz="1000" b="1" i="1">
                          <a:solidFill>
                            <a:sysClr val="windowText" lastClr="000000"/>
                          </a:solidFill>
                          <a:effectLst/>
                          <a:latin typeface="Calibri" panose="020F0502020204030204" pitchFamily="34" charset="0"/>
                        </a:rPr>
                        <a:t>Ville du være interesseret i at lære mere om de muligheder, som IT-værktøjer tilbyder til at fremme og styre innovationsledelse</a:t>
                      </a:r>
                      <a:r>
                        <a:rPr lang="en-GB" sz="1000" b="1" i="0">
                          <a:solidFill>
                            <a:sysClr val="windowText" lastClr="000000"/>
                          </a:solidFill>
                          <a:effectLst/>
                          <a:latin typeface="Calibri" panose="020F0502020204030204" pitchFamily="34" charset="0"/>
                        </a:rPr>
                        <a:t>? </a:t>
                      </a:r>
                      <a:endParaRPr lang="en-GB" sz="1000" b="1" i="0">
                        <a:solidFill>
                          <a:sysClr val="windowText" lastClr="000000"/>
                        </a:solidFill>
                        <a:effectLst/>
                      </a:endParaRPr>
                    </a:p>
                  </a:txBody>
                  <a:tcPr/>
                </a:tc>
                <a:extLst>
                  <a:ext uri="{0D108BD9-81ED-4DB2-BD59-A6C34878D82A}">
                    <a16:rowId xmlns:a16="http://schemas.microsoft.com/office/drawing/2014/main" val="895959571"/>
                  </a:ext>
                </a:extLst>
              </a:tr>
            </a:tbl>
          </a:graphicData>
        </a:graphic>
      </p:graphicFrame>
    </p:spTree>
    <p:extLst>
      <p:ext uri="{BB962C8B-B14F-4D97-AF65-F5344CB8AC3E}">
        <p14:creationId xmlns:p14="http://schemas.microsoft.com/office/powerpoint/2010/main" val="3515250200"/>
      </p:ext>
    </p:extLst>
  </p:cSld>
  <p:clrMapOvr>
    <a:masterClrMapping/>
  </p:clrMapOvr>
</p:sld>
</file>

<file path=ppt/slides/slide9.xml><?xml version="1.0" encoding="utf-8"?>
<p:sld xmlns:a16="http://schemas.microsoft.com/office/drawing/2014/main" xmlns:p14="http://schemas.microsoft.com/office/powerpoint/2010/main" xmlns:ahyp="http://schemas.microsoft.com/office/drawing/2018/hyperlinkcolor"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3376-66F5-42BE-F1C1-43CD244F296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930181-D8C6-5672-29B3-8F489AA37921}"/>
              </a:ext>
            </a:extLst>
          </p:cNvPr>
          <p:cNvSpPr>
            <a:spLocks noGrp="1"/>
          </p:cNvSpPr>
          <p:nvPr>
            <p:ph type="sldNum" sz="quarter" idx="4"/>
          </p:nvPr>
        </p:nvSpPr>
        <p:spPr/>
        <p:txBody>
          <a:bodyPr/>
          <a:lstStyle/>
          <a:p>
            <a:fld id="{9C527BFA-2C0E-4CEC-B6A5-913A56FEF4B4}" type="slidenum">
              <a:rPr lang="fr-CA" smtClean="0"/>
              <a:t>9</a:t>
            </a:fld>
            <a:endParaRPr lang="fr-CA"/>
          </a:p>
        </p:txBody>
      </p:sp>
      <p:sp>
        <p:nvSpPr>
          <p:cNvPr id="7" name="Freeform 1">
            <a:extLst>
              <a:ext uri="{FF2B5EF4-FFF2-40B4-BE49-F238E27FC236}">
                <a16:creationId xmlns:a16="http://schemas.microsoft.com/office/drawing/2014/main" id="{DE4ED3DA-22F0-1411-240A-70F3B94E6D4E}"/>
              </a:ext>
            </a:extLst>
          </p:cNvPr>
          <p:cNvSpPr/>
          <p:nvPr/>
        </p:nvSpPr>
        <p:spPr>
          <a:xfrm rot="19295464">
            <a:off x="5037872" y="-2705314"/>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BAE0DAE-1E5F-172E-05AF-540CE6D4B933}"/>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UDFORSKNING AF INNOVATION I PRAKSIS</a:t>
            </a:r>
          </a:p>
        </p:txBody>
      </p:sp>
      <p:graphicFrame>
        <p:nvGraphicFramePr>
          <p:cNvPr id="9" name="Tabelle 8">
            <a:extLst>
              <a:ext uri="{FF2B5EF4-FFF2-40B4-BE49-F238E27FC236}">
                <a16:creationId xmlns:a16="http://schemas.microsoft.com/office/drawing/2014/main" id="{65FA99E2-A409-2E0A-6A9E-7D5374F5BDAD}"/>
              </a:ext>
            </a:extLst>
          </p:cNvPr>
          <p:cNvGraphicFramePr>
            <a:graphicFrameLocks noGrp="1"/>
          </p:cNvGraphicFramePr>
          <p:nvPr>
            <p:extLst>
              <p:ext uri="{D42A27DB-BD31-4B8C-83A1-F6EECF244321}">
                <p14:modId xmlns:p14="http://schemas.microsoft.com/office/powerpoint/2010/main" val="1646254011"/>
              </p:ext>
            </p:extLst>
          </p:nvPr>
        </p:nvGraphicFramePr>
        <p:xfrm>
          <a:off x="393700" y="1630576"/>
          <a:ext cx="6637222" cy="7729918"/>
        </p:xfrm>
        <a:graphic>
          <a:graphicData uri="http://schemas.openxmlformats.org/drawingml/2006/table">
            <a:tbl>
              <a:tblPr firstRow="1" bandRow="1">
                <a:tableStyleId>{F2DE63D5-997A-4646-A377-4702673A728D}</a:tableStyleId>
              </a:tblPr>
              <a:tblGrid>
                <a:gridCol w="1384300">
                  <a:extLst>
                    <a:ext uri="{9D8B030D-6E8A-4147-A177-3AD203B41FA5}">
                      <a16:colId xmlns:a16="http://schemas.microsoft.com/office/drawing/2014/main" val="334924562"/>
                    </a:ext>
                  </a:extLst>
                </a:gridCol>
                <a:gridCol w="5252922">
                  <a:extLst>
                    <a:ext uri="{9D8B030D-6E8A-4147-A177-3AD203B41FA5}">
                      <a16:colId xmlns:a16="http://schemas.microsoft.com/office/drawing/2014/main" val="907551020"/>
                    </a:ext>
                  </a:extLst>
                </a:gridCol>
              </a:tblGrid>
              <a:tr h="255600">
                <a:tc gridSpan="2">
                  <a:txBody>
                    <a:bodyPr/>
                    <a:lstStyle/>
                    <a:p>
                      <a:pPr algn="l" rtl="0" fontAlgn="base">
                        <a:lnSpc>
                          <a:spcPts val="1295"/>
                        </a:lnSpc>
                      </a:pPr>
                      <a:r>
                        <a:rPr lang="en-GB" sz="1000" b="1" i="0">
                          <a:solidFill>
                            <a:schemeClr val="bg1"/>
                          </a:solidFill>
                          <a:effectLst/>
                          <a:latin typeface="Calibri" panose="020F0502020204030204" pitchFamily="34" charset="0"/>
                        </a:rPr>
                        <a:t>Afslutning af interviewet </a:t>
                      </a:r>
                      <a:endParaRPr lang="en-GB" sz="1000" b="1" i="0">
                        <a:solidFill>
                          <a:schemeClr val="bg1"/>
                        </a:solidFill>
                        <a:effectLst/>
                      </a:endParaRPr>
                    </a:p>
                  </a:txBody>
                  <a:tcPr>
                    <a:solidFill>
                      <a:srgbClr val="8652A1"/>
                    </a:solidFill>
                  </a:tcPr>
                </a:tc>
                <a:tc hMerge="1">
                  <a:txBody>
                    <a:bodyPr/>
                    <a:lstStyle/>
                    <a:p>
                      <a:endParaRPr lang="en-GB"/>
                    </a:p>
                  </a:txBody>
                  <a:tcPr/>
                </a:tc>
                <a:extLst>
                  <a:ext uri="{0D108BD9-81ED-4DB2-BD59-A6C34878D82A}">
                    <a16:rowId xmlns:a16="http://schemas.microsoft.com/office/drawing/2014/main" val="1227766498"/>
                  </a:ext>
                </a:extLst>
              </a:tr>
              <a:tr h="1728000">
                <a:tc>
                  <a:txBody>
                    <a:bodyPr/>
                    <a:lstStyle/>
                    <a:p>
                      <a:pPr algn="l" rtl="0" fontAlgn="base">
                        <a:lnSpc>
                          <a:spcPts val="1295"/>
                        </a:lnSpc>
                      </a:pPr>
                      <a:r>
                        <a:rPr lang="en-GB" sz="1000" b="0" i="0">
                          <a:effectLst/>
                          <a:latin typeface="Calibri" panose="020F0502020204030204" pitchFamily="34" charset="0"/>
                        </a:rPr>
                        <a:t>Yderligere kommentarer og tak  </a:t>
                      </a:r>
                      <a:endParaRPr lang="en-GB" sz="1000" b="0" i="0">
                        <a:effectLst/>
                      </a:endParaRPr>
                    </a:p>
                  </a:txBody>
                  <a:tcPr/>
                </a:tc>
                <a:tc>
                  <a:txBody>
                    <a:bodyPr/>
                    <a:lstStyle/>
                    <a:p>
                      <a:pPr algn="just" rtl="0" fontAlgn="base">
                        <a:lnSpc>
                          <a:spcPts val="1295"/>
                        </a:lnSpc>
                      </a:pPr>
                      <a:r>
                        <a:rPr lang="en-GB" sz="1000" b="1" i="1">
                          <a:effectLst/>
                          <a:latin typeface="Calibri" panose="020F0502020204030204" pitchFamily="34" charset="0"/>
                        </a:rPr>
                        <a:t>Er der andet, du gerne vil tilføje</a:t>
                      </a:r>
                      <a:r>
                        <a:rPr lang="en-GB" sz="1000" b="1" i="0">
                          <a:effectLst/>
                          <a:latin typeface="Calibri" panose="020F0502020204030204" pitchFamily="34" charset="0"/>
                        </a:rPr>
                        <a:t>? </a:t>
                      </a:r>
                    </a:p>
                    <a:p>
                      <a:pPr algn="just" rtl="0" fontAlgn="base">
                        <a:lnSpc>
                          <a:spcPts val="1295"/>
                        </a:lnSpc>
                      </a:pPr>
                      <a:endParaRPr lang="en-GB" sz="1000" b="1" i="0">
                        <a:effectLst/>
                      </a:endParaRPr>
                    </a:p>
                    <a:p>
                      <a:pPr algn="just" rtl="0" fontAlgn="base">
                        <a:lnSpc>
                          <a:spcPts val="1295"/>
                        </a:lnSpc>
                      </a:pPr>
                      <a:r>
                        <a:rPr lang="en-GB" sz="1000" b="1" i="1">
                          <a:effectLst/>
                          <a:latin typeface="Calibri" panose="020F0502020204030204" pitchFamily="34" charset="0"/>
                        </a:rPr>
                        <a:t>Er der noget, du kommer i tanke om efter interviewet</a:t>
                      </a:r>
                      <a:r>
                        <a:rPr lang="en-GB" sz="1000" b="1" i="0">
                          <a:effectLst/>
                          <a:latin typeface="Calibri" panose="020F0502020204030204" pitchFamily="34" charset="0"/>
                        </a:rPr>
                        <a:t>? </a:t>
                      </a:r>
                    </a:p>
                    <a:p>
                      <a:pPr algn="just" rtl="0" fontAlgn="base">
                        <a:lnSpc>
                          <a:spcPts val="1295"/>
                        </a:lnSpc>
                      </a:pPr>
                      <a:endParaRPr lang="en-GB" sz="1000" b="1" i="0">
                        <a:effectLst/>
                      </a:endParaRPr>
                    </a:p>
                    <a:p>
                      <a:pPr algn="just" rtl="0" fontAlgn="base">
                        <a:lnSpc>
                          <a:spcPts val="1295"/>
                        </a:lnSpc>
                      </a:pPr>
                      <a:r>
                        <a:rPr lang="en-GB" sz="1000" b="1" i="1">
                          <a:effectLst/>
                          <a:latin typeface="Calibri" panose="020F0502020204030204" pitchFamily="34" charset="0"/>
                        </a:rPr>
                        <a:t>Har du yderligere kommentarer</a:t>
                      </a:r>
                      <a:r>
                        <a:rPr lang="en-GB" sz="1000" b="1" i="0">
                          <a:effectLst/>
                          <a:latin typeface="Calibri" panose="020F0502020204030204" pitchFamily="34" charset="0"/>
                        </a:rPr>
                        <a:t>? </a:t>
                      </a:r>
                      <a:endParaRPr lang="en-GB" sz="1000" b="1" i="0">
                        <a:effectLst/>
                      </a:endParaRPr>
                    </a:p>
                    <a:p>
                      <a:pPr algn="just" rtl="0" fontAlgn="base">
                        <a:lnSpc>
                          <a:spcPts val="1295"/>
                        </a:lnSpc>
                      </a:pPr>
                      <a:r>
                        <a:rPr lang="en-GB" sz="1000" b="0" i="0">
                          <a:effectLst/>
                          <a:latin typeface="Calibri" panose="020F0502020204030204" pitchFamily="34" charset="0"/>
                        </a:rPr>
                        <a:t> </a:t>
                      </a:r>
                      <a:endParaRPr lang="en-GB" sz="1000" b="0" i="0">
                        <a:effectLst/>
                      </a:endParaRPr>
                    </a:p>
                    <a:p>
                      <a:pPr algn="just" rtl="0" fontAlgn="base">
                        <a:lnSpc>
                          <a:spcPts val="1295"/>
                        </a:lnSpc>
                      </a:pPr>
                      <a:r>
                        <a:rPr lang="en-GB" sz="1000" b="0" i="0">
                          <a:effectLst/>
                          <a:latin typeface="Calibri" panose="020F0502020204030204" pitchFamily="34" charset="0"/>
                        </a:rPr>
                        <a:t>Intervieweren skal takke for interviewet og bede om samtykke til interviewet, hvis dette ikke er blevet underskrevet tidligere. </a:t>
                      </a:r>
                      <a:endParaRPr lang="en-GB" sz="1000" b="0" i="0">
                        <a:effectLst/>
                      </a:endParaRPr>
                    </a:p>
                  </a:txBody>
                  <a:tcPr/>
                </a:tc>
                <a:extLst>
                  <a:ext uri="{0D108BD9-81ED-4DB2-BD59-A6C34878D82A}">
                    <a16:rowId xmlns:a16="http://schemas.microsoft.com/office/drawing/2014/main" val="1391733905"/>
                  </a:ext>
                </a:extLst>
              </a:tr>
              <a:tr h="255600">
                <a:tc gridSpan="2">
                  <a:txBody>
                    <a:bodyPr/>
                    <a:lstStyle/>
                    <a:p>
                      <a:pPr marL="0" marR="0" lvl="0" indent="0" algn="l" defTabSz="755934" rtl="0" eaLnBrk="1" fontAlgn="base" latinLnBrk="0" hangingPunct="1">
                        <a:lnSpc>
                          <a:spcPts val="1295"/>
                        </a:lnSpc>
                        <a:spcBef>
                          <a:spcPts val="0"/>
                        </a:spcBef>
                        <a:spcAft>
                          <a:spcPts val="0"/>
                        </a:spcAft>
                        <a:buClrTx/>
                        <a:buSzTx/>
                        <a:buFontTx/>
                        <a:buNone/>
                        <a:tabLst/>
                        <a:defRPr/>
                      </a:pPr>
                      <a:r>
                        <a:rPr lang="en-GB" sz="1000" b="1" i="0">
                          <a:solidFill>
                            <a:schemeClr val="bg1"/>
                          </a:solidFill>
                          <a:effectLst/>
                          <a:latin typeface="Calibri" panose="020F0502020204030204" pitchFamily="34" charset="0"/>
                        </a:rPr>
                        <a:t>Samtykkeerklæring til interview</a:t>
                      </a:r>
                      <a:endParaRPr lang="en-GB" sz="1000" b="1" i="0">
                        <a:solidFill>
                          <a:schemeClr val="bg1"/>
                        </a:solidFill>
                        <a:effectLst/>
                      </a:endParaRPr>
                    </a:p>
                  </a:txBody>
                  <a:tcPr>
                    <a:solidFill>
                      <a:srgbClr val="8652A1"/>
                    </a:solidFill>
                  </a:tcPr>
                </a:tc>
                <a:tc hMerge="1">
                  <a:txBody>
                    <a:bodyPr/>
                    <a:lstStyle/>
                    <a:p>
                      <a:pPr algn="l" rtl="0" fontAlgn="base">
                        <a:lnSpc>
                          <a:spcPts val="1295"/>
                        </a:lnSpc>
                      </a:pPr>
                      <a:endParaRPr lang="en-GB" sz="1600" b="0" i="0">
                        <a:effectLst/>
                      </a:endParaRPr>
                    </a:p>
                  </a:txBody>
                  <a:tcPr>
                    <a:solidFill>
                      <a:srgbClr val="8652A1"/>
                    </a:solidFill>
                  </a:tcPr>
                </a:tc>
                <a:extLst>
                  <a:ext uri="{0D108BD9-81ED-4DB2-BD59-A6C34878D82A}">
                    <a16:rowId xmlns:a16="http://schemas.microsoft.com/office/drawing/2014/main" val="3302837988"/>
                  </a:ext>
                </a:extLst>
              </a:tr>
              <a:tr h="1407600">
                <a:tc gridSpan="2">
                  <a:txBody>
                    <a:bodyPr/>
                    <a:lstStyle/>
                    <a:p>
                      <a:pPr algn="just" rtl="0" fontAlgn="base">
                        <a:lnSpc>
                          <a:spcPts val="1295"/>
                        </a:lnSpc>
                      </a:pPr>
                      <a:r>
                        <a:rPr lang="en-GB" sz="1000" b="1" i="0">
                          <a:effectLst/>
                        </a:rPr>
                        <a:t>Procedure</a:t>
                      </a:r>
                    </a:p>
                    <a:p>
                      <a:pPr algn="just" rtl="0" fontAlgn="base">
                        <a:lnSpc>
                          <a:spcPts val="1295"/>
                        </a:lnSpc>
                      </a:pPr>
                      <a:r>
                        <a:rPr lang="en-GB" sz="1000" b="0" i="0">
                          <a:effectLst/>
                        </a:rPr>
                        <a:t>Du er inviteret til at deltage i et semi-struktureret interview. Interviewet vil blive optaget, og resultaterne vil udelukkende blive brugt til uddannelsesmæssige formål. Deltagelse i interviewet er helt frivilligt. Der er ingen forpligtelse til at deltage, og hvis du vælger at deltage, kan du nægte at besvare bestemte spørgsmål eller beslutte at trække dig fra interviewet undervejs. </a:t>
                      </a:r>
                    </a:p>
                    <a:p>
                      <a:pPr algn="just" rtl="0" fontAlgn="base">
                        <a:lnSpc>
                          <a:spcPts val="1295"/>
                        </a:lnSpc>
                      </a:pPr>
                      <a:r>
                        <a:rPr lang="en-GB" sz="1000" b="1" i="0">
                          <a:effectLst/>
                        </a:rPr>
                        <a:t>Dat</a:t>
                      </a:r>
                      <a:r>
                        <a:rPr lang="en-GB" sz="1000" b="0" i="0">
                          <a:effectLst/>
                        </a:rPr>
                        <a:t>ab</a:t>
                      </a:r>
                      <a:r>
                        <a:rPr lang="en-GB" sz="1000" b="1" i="0">
                          <a:effectLst/>
                        </a:rPr>
                        <a:t>eskyttelse </a:t>
                      </a:r>
                    </a:p>
                    <a:p>
                      <a:pPr algn="just" rtl="0" fontAlgn="base">
                        <a:lnSpc>
                          <a:spcPts val="1295"/>
                        </a:lnSpc>
                      </a:pPr>
                      <a:r>
                        <a:rPr lang="en-GB" sz="1000" b="0" i="0">
                          <a:effectLst/>
                        </a:rPr>
                        <a:t>De oplysninger, du giver, vil bidrage til vidensbasen i kompendiet om god praksis. Alle data vil blive behandlet i overensstemmelse med den </a:t>
                      </a:r>
                      <a:r>
                        <a:rPr lang="en-GB" sz="1000" b="1" i="0">
                          <a:solidFill>
                            <a:srgbClr val="29C5F4"/>
                          </a:solidFill>
                          <a:effectLst/>
                          <a:hlinkClick r:id="rId3">
                            <a:extLst>
                              <a:ext uri="{A12FA001-AC4F-418D-AE19-62706E023703}">
                                <ahyp:hlinkClr xmlns:ahyp="http://schemas.microsoft.com/office/drawing/2018/hyperlinkcolor" val="tx"/>
                              </a:ext>
                            </a:extLst>
                          </a:hlinkClick>
                        </a:rPr>
                        <a:t>generelle forordning om databeskyttelse (GDPR)</a:t>
                      </a:r>
                      <a:r>
                        <a:rPr lang="en-GB" sz="1000" b="0" i="0">
                          <a:effectLst/>
                        </a:rPr>
                        <a:t>. </a:t>
                      </a:r>
                    </a:p>
                    <a:p>
                      <a:pPr algn="just" rtl="0" fontAlgn="base">
                        <a:lnSpc>
                          <a:spcPts val="1295"/>
                        </a:lnSpc>
                      </a:pPr>
                      <a:r>
                        <a:rPr lang="en-GB" sz="1000" b="1" i="0">
                          <a:effectLst/>
                        </a:rPr>
                        <a:t>Spørgsmål</a:t>
                      </a:r>
                    </a:p>
                    <a:p>
                      <a:pPr algn="just" rtl="0" fontAlgn="base">
                        <a:lnSpc>
                          <a:spcPts val="1295"/>
                        </a:lnSpc>
                      </a:pPr>
                      <a:r>
                        <a:rPr lang="en-GB" sz="1000" b="0" i="0">
                          <a:effectLst/>
                        </a:rPr>
                        <a:t>Hvis du har spørgsmål, bedes du kontakte </a:t>
                      </a:r>
                      <a:r>
                        <a:rPr lang="en-GB" sz="1000" b="0">
                          <a:effectLst/>
                        </a:rPr>
                        <a:t>[ tilføj e-mailadresse til den professor, der er ansvarlig for den studerende ].</a:t>
                      </a:r>
                    </a:p>
                    <a:p>
                      <a:pPr algn="just" rtl="0" fontAlgn="base">
                        <a:lnSpc>
                          <a:spcPts val="1295"/>
                        </a:lnSpc>
                      </a:pPr>
                      <a:endParaRPr lang="en-GB" sz="1000" b="0" i="0">
                        <a:effectLst/>
                      </a:endParaRPr>
                    </a:p>
                    <a:p>
                      <a:pPr algn="just" rtl="0" fontAlgn="base">
                        <a:lnSpc>
                          <a:spcPts val="1295"/>
                        </a:lnSpc>
                      </a:pPr>
                      <a:r>
                        <a:rPr lang="en-GB" sz="1000" b="1" i="0">
                          <a:effectLst/>
                        </a:rPr>
                        <a:t>ERKLÆRING</a:t>
                      </a:r>
                    </a:p>
                    <a:p>
                      <a:pPr algn="just" rtl="0" fontAlgn="base">
                        <a:lnSpc>
                          <a:spcPts val="1295"/>
                        </a:lnSpc>
                      </a:pPr>
                      <a:r>
                        <a:rPr lang="en-GB" sz="1000" b="0" i="0">
                          <a:effectLst/>
                        </a:rPr>
                        <a:t>Jeg har læst dette informationsark og har haft tid til at overveje, om jeg vil deltage i denne samtale. Jeg forstår, at min deltagelse er frivillig (det er mit valg), og at jeg til enhver tid kan trække mig fra samtalen uden ulempe. Jeg accepterer derfor at deltage i denne samtale og erklærer, at jeg har tilladelse til at nævne alle virksomheder eller organisationer, som jeg måtte blive nævnt i forbindelse med denne samtale.</a:t>
                      </a:r>
                    </a:p>
                    <a:p>
                      <a:pPr algn="just" rtl="0" fontAlgn="base">
                        <a:lnSpc>
                          <a:spcPts val="1295"/>
                        </a:lnSpc>
                      </a:pPr>
                      <a:r>
                        <a:rPr lang="en-GB" sz="1000" b="0" i="0">
                          <a:effectLst/>
                        </a:rPr>
                        <a:t>Jeg giver hermed tilladelse til brug af alle de data, der indsamles om mig.</a:t>
                      </a:r>
                    </a:p>
                    <a:p>
                      <a:pPr algn="just" rtl="0" fontAlgn="base">
                        <a:lnSpc>
                          <a:spcPts val="1295"/>
                        </a:lnSpc>
                      </a:pPr>
                      <a:endParaRPr lang="en-GB" sz="1000" b="0" i="0">
                        <a:effectLst/>
                      </a:endParaRPr>
                    </a:p>
                    <a:p>
                      <a:pPr algn="just" rtl="0" fontAlgn="base">
                        <a:lnSpc>
                          <a:spcPts val="1295"/>
                        </a:lnSpc>
                      </a:pPr>
                      <a:endParaRPr lang="en-GB" sz="1000" b="0" i="0">
                        <a:effectLst/>
                      </a:endParaRPr>
                    </a:p>
                    <a:p>
                      <a:pPr algn="just" rtl="0" fontAlgn="base">
                        <a:lnSpc>
                          <a:spcPct val="150000"/>
                        </a:lnSpc>
                      </a:pPr>
                      <a:r>
                        <a:rPr lang="en-GB" sz="1000" b="0" i="0">
                          <a:effectLst/>
                        </a:rPr>
                        <a:t>Signature: _____________________________________________________</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a:effectLst/>
                        </a:rPr>
                        <a:t>Navn på interviewperson:  ___________________________________________</a:t>
                      </a:r>
                    </a:p>
                    <a:p>
                      <a:pPr algn="just" rtl="0" fontAlgn="base">
                        <a:lnSpc>
                          <a:spcPct val="150000"/>
                        </a:lnSpc>
                      </a:pPr>
                      <a:r>
                        <a:rPr lang="en-GB" sz="1000" b="0" i="0">
                          <a:effectLst/>
                        </a:rPr>
                        <a:t>Dato: _______________________</a:t>
                      </a:r>
                    </a:p>
                    <a:p>
                      <a:pPr algn="just" rtl="0" fontAlgn="base">
                        <a:lnSpc>
                          <a:spcPct val="150000"/>
                        </a:lnSpc>
                      </a:pPr>
                      <a:r>
                        <a:rPr lang="en-GB" sz="1000" b="0" i="0">
                          <a:effectLst/>
                        </a:rPr>
                        <a:t>Sted: _______________________</a:t>
                      </a:r>
                    </a:p>
                    <a:p>
                      <a:pPr algn="just" rtl="0" fontAlgn="base">
                        <a:lnSpc>
                          <a:spcPct val="150000"/>
                        </a:lnSpc>
                      </a:pPr>
                      <a:endParaRPr lang="en-GB" sz="1000" b="0" i="0">
                        <a:effectLst/>
                      </a:endParaRPr>
                    </a:p>
                    <a:p>
                      <a:pPr algn="just" rtl="0" fontAlgn="base">
                        <a:lnSpc>
                          <a:spcPct val="150000"/>
                        </a:lnSpc>
                      </a:pPr>
                      <a:endParaRPr lang="en-GB" sz="1000" b="0" i="0">
                        <a:effectLst/>
                      </a:endParaRPr>
                    </a:p>
                    <a:p>
                      <a:pPr algn="just" rtl="0" fontAlgn="base">
                        <a:lnSpc>
                          <a:spcPct val="150000"/>
                        </a:lnSpc>
                      </a:pPr>
                      <a:r>
                        <a:rPr lang="en-GB" sz="1000" b="0" i="0">
                          <a:effectLst/>
                        </a:rPr>
                        <a:t>Underskrift:  _____________________________________________________</a:t>
                      </a:r>
                    </a:p>
                    <a:p>
                      <a:pPr marL="0" marR="0" lvl="0" indent="0" algn="just" defTabSz="755934" rtl="0" eaLnBrk="1" fontAlgn="base" latinLnBrk="0" hangingPunct="1">
                        <a:lnSpc>
                          <a:spcPct val="150000"/>
                        </a:lnSpc>
                        <a:spcBef>
                          <a:spcPts val="0"/>
                        </a:spcBef>
                        <a:spcAft>
                          <a:spcPts val="0"/>
                        </a:spcAft>
                        <a:buClrTx/>
                        <a:buSzTx/>
                        <a:buFontTx/>
                        <a:buNone/>
                        <a:tabLst/>
                        <a:defRPr/>
                      </a:pPr>
                      <a:r>
                        <a:rPr lang="en-GB" sz="1000" b="0" i="0">
                          <a:effectLst/>
                        </a:rPr>
                        <a:t>Navn på interviewer: _________________________________________</a:t>
                      </a:r>
                    </a:p>
                    <a:p>
                      <a:pPr algn="just" rtl="0" fontAlgn="base">
                        <a:lnSpc>
                          <a:spcPct val="150000"/>
                        </a:lnSpc>
                      </a:pPr>
                      <a:r>
                        <a:rPr lang="en-GB" sz="1000" b="0" i="0">
                          <a:effectLst/>
                        </a:rPr>
                        <a:t>Dato: ______________________</a:t>
                      </a:r>
                    </a:p>
                    <a:p>
                      <a:pPr algn="just" rtl="0" fontAlgn="base">
                        <a:lnSpc>
                          <a:spcPct val="150000"/>
                        </a:lnSpc>
                      </a:pPr>
                      <a:r>
                        <a:rPr lang="en-GB" sz="1000" b="0" i="0">
                          <a:effectLst/>
                        </a:rPr>
                        <a:t>Sted: ______________________</a:t>
                      </a:r>
                    </a:p>
                  </a:txBody>
                  <a:tcPr/>
                </a:tc>
                <a:tc hMerge="1">
                  <a:txBody>
                    <a:bodyPr/>
                    <a:lstStyle/>
                    <a:p>
                      <a:pPr algn="l" rtl="0" fontAlgn="base">
                        <a:lnSpc>
                          <a:spcPts val="1295"/>
                        </a:lnSpc>
                      </a:pPr>
                      <a:endParaRPr lang="en-GB" sz="1600" b="0" i="0">
                        <a:effectLst/>
                      </a:endParaRPr>
                    </a:p>
                  </a:txBody>
                  <a:tcPr/>
                </a:tc>
                <a:extLst>
                  <a:ext uri="{0D108BD9-81ED-4DB2-BD59-A6C34878D82A}">
                    <a16:rowId xmlns:a16="http://schemas.microsoft.com/office/drawing/2014/main" val="3819865320"/>
                  </a:ext>
                </a:extLst>
              </a:tr>
            </a:tbl>
          </a:graphicData>
        </a:graphic>
      </p:graphicFrame>
    </p:spTree>
    <p:extLst>
      <p:ext uri="{BB962C8B-B14F-4D97-AF65-F5344CB8AC3E}">
        <p14:creationId xmlns:p14="http://schemas.microsoft.com/office/powerpoint/2010/main" val="702730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E107F6-9D6D-4805-A5FD-560F44077DA4}">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3575</Words>
  <Application>Microsoft Macintosh PowerPoint</Application>
  <PresentationFormat>Custom</PresentationFormat>
  <Paragraphs>409</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vt:lpstr>
      <vt:lpstr>Wingdings</vt:lpstr>
      <vt:lpstr>Wingdings,Sans-Serif</vt:lpstr>
      <vt:lpstr>WordVisiCarriageReturn_MSFontService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Mert Özmutaf</dc:creator>
  <lastModifiedBy>De Almeida Furquim, Maynara (UT-BMS)</lastModifiedBy>
  <revision>2</revision>
  <dcterms:created xsi:type="dcterms:W3CDTF">2018-08-04T19:06:08.0000000Z</dcterms:created>
  <dcterms:modified xsi:type="dcterms:W3CDTF">2025-08-12T12:32:21.0000000Z</dcterms:modified>
  <keywords>, docId:E46F1EA36586C295873B283241E59516</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