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6"/>
  </p:notesMasterIdLst>
  <p:handoutMasterIdLst>
    <p:handoutMasterId r:id="rId17"/>
  </p:handoutMasterIdLst>
  <p:sldIdLst>
    <p:sldId id="731" r:id="rId5"/>
    <p:sldId id="727" r:id="rId6"/>
    <p:sldId id="739" r:id="rId7"/>
    <p:sldId id="741" r:id="rId8"/>
    <p:sldId id="725" r:id="rId9"/>
    <p:sldId id="716" r:id="rId10"/>
    <p:sldId id="737" r:id="rId11"/>
    <p:sldId id="740" r:id="rId12"/>
    <p:sldId id="729" r:id="rId13"/>
    <p:sldId id="738" r:id="rId14"/>
    <p:sldId id="717"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5F4"/>
    <a:srgbClr val="0B1430"/>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2FD65-DE6A-412E-B671-F0A3DE1A897B}" v="4" dt="2025-07-21T06:29:09.1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34"/>
    <p:restoredTop sz="94685"/>
  </p:normalViewPr>
  <p:slideViewPr>
    <p:cSldViewPr snapToGrid="0">
      <p:cViewPr varScale="1">
        <p:scale>
          <a:sx n="62" d="100"/>
          <a:sy n="62" d="100"/>
        </p:scale>
        <p:origin x="3210" y="2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8/20/2025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20/08/2025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Klik for at redigere mastertekstformater</a:t>
            </a:r>
          </a:p>
          <a:p>
            <a:pPr lvl="1"/>
            <a:r>
              <a:rPr lang="en-US"/>
              <a:t>Andet niveau</a:t>
            </a:r>
          </a:p>
          <a:p>
            <a:pPr lvl="2"/>
            <a:r>
              <a:rPr lang="en-US"/>
              <a:t>Tredje niveau</a:t>
            </a:r>
          </a:p>
          <a:p>
            <a:pPr lvl="3"/>
            <a:r>
              <a:rPr lang="en-US"/>
              <a:t>Fjerde niveau</a:t>
            </a:r>
          </a:p>
          <a:p>
            <a:pPr lvl="4"/>
            <a:r>
              <a:rPr lang="en-US"/>
              <a:t>Femte niveau</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1</a:t>
            </a:fld>
            <a:endParaRPr lang="en-IE"/>
          </a:p>
        </p:txBody>
      </p:sp>
    </p:spTree>
    <p:extLst>
      <p:ext uri="{BB962C8B-B14F-4D97-AF65-F5344CB8AC3E}">
        <p14:creationId xmlns:p14="http://schemas.microsoft.com/office/powerpoint/2010/main" val="2847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227647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stretch>
            <a:fillRect/>
          </a:stretch>
        </p:blipFill>
        <p:spPr>
          <a:xfrm>
            <a:off x="525385" y="9990283"/>
            <a:ext cx="1529269" cy="340525"/>
          </a:xfrm>
          <a:prstGeom prst="rect">
            <a:avLst/>
          </a:prstGeom>
        </p:spPr>
      </p:pic>
      <p:sp>
        <p:nvSpPr>
          <p:cNvPr id="5" name="TextBox 4">
            <a:extLst>
              <a:ext uri="{FF2B5EF4-FFF2-40B4-BE49-F238E27FC236}">
                <a16:creationId xmlns:a16="http://schemas.microsoft.com/office/drawing/2014/main" id="{08027943-8896-E6CE-7A4F-B188E5C77E54}"/>
              </a:ext>
            </a:extLst>
          </p:cNvPr>
          <p:cNvSpPr txBox="1"/>
          <p:nvPr userDrawn="1"/>
        </p:nvSpPr>
        <p:spPr>
          <a:xfrm>
            <a:off x="2186219" y="9828308"/>
            <a:ext cx="4788791" cy="369332"/>
          </a:xfrm>
          <a:prstGeom prst="rect">
            <a:avLst/>
          </a:prstGeom>
          <a:noFill/>
        </p:spPr>
        <p:txBody>
          <a:bodyPr wrap="square">
            <a:spAutoFit/>
          </a:bodyPr>
          <a:lstStyle/>
          <a:p>
            <a:pPr algn="just"/>
            <a:r>
              <a:rPr lang="da-DK" sz="600" b="0" i="0" u="none" strike="noStrike" dirty="0">
                <a:solidFill>
                  <a:srgbClr val="0B3A5B"/>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US" sz="600" b="0" i="0" u="none" strike="noStrike" dirty="0">
              <a:solidFill>
                <a:srgbClr val="0B3A5B"/>
              </a:solidFill>
              <a:effectLst/>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F854553-A8CA-7BF1-1AED-6A4542AD2D87}"/>
              </a:ext>
            </a:extLst>
          </p:cNvPr>
          <p:cNvSpPr txBox="1"/>
          <p:nvPr userDrawn="1"/>
        </p:nvSpPr>
        <p:spPr>
          <a:xfrm>
            <a:off x="2186220" y="10197640"/>
            <a:ext cx="4947825" cy="276999"/>
          </a:xfrm>
          <a:prstGeom prst="rect">
            <a:avLst/>
          </a:prstGeom>
          <a:noFill/>
        </p:spPr>
        <p:txBody>
          <a:bodyPr wrap="square">
            <a:spAutoFit/>
          </a:bodyPr>
          <a:lstStyle/>
          <a:p>
            <a:r>
              <a:rPr lang="da-DK" sz="600" b="0" i="0" dirty="0">
                <a:solidFill>
                  <a:srgbClr val="0B3A5B"/>
                </a:solidFill>
                <a:effectLst/>
              </a:rPr>
              <a:t>Lærervejledning © 2025 af Project EARTH er licenseret under CC BY 4.0. For at se en kopi af denne licens, besøg https://creativecommons.org/licenses/by/4.0/</a:t>
            </a:r>
            <a:endParaRPr lang="en-GB" sz="600" dirty="0">
              <a:solidFill>
                <a:srgbClr val="0B3A5B"/>
              </a:solidFill>
            </a:endParaRPr>
          </a:p>
        </p:txBody>
      </p:sp>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stretch>
            <a:fillRect/>
          </a:stretch>
        </p:blipFill>
        <p:spPr>
          <a:xfrm>
            <a:off x="584665" y="10001672"/>
            <a:ext cx="1529269" cy="340525"/>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US" i="1">
                <a:solidFill>
                  <a:schemeClr val="tx1"/>
                </a:solidFill>
              </a:rPr>
              <a:t>This Problem-Based Learning Open Educational Resource, a part of the Erasmus+ Cooperation Partnerships Project “Ethical and Responsible Transportation and Handling”, was </a:t>
            </a:r>
            <a:r>
              <a:rPr lang="en-US" i="1" err="1">
                <a:solidFill>
                  <a:schemeClr val="tx1"/>
                </a:solidFill>
              </a:rPr>
              <a:t>conceptualised</a:t>
            </a:r>
            <a:r>
              <a:rPr lang="en-US" i="1">
                <a:solidFill>
                  <a:schemeClr val="tx1"/>
                </a:solidFill>
              </a:rPr>
              <a:t> and produced by </a:t>
            </a:r>
            <a:r>
              <a:rPr lang="en-US" i="1" err="1">
                <a:solidFill>
                  <a:schemeClr val="tx1"/>
                </a:solidFill>
              </a:rPr>
              <a:t>Maynara</a:t>
            </a:r>
            <a:r>
              <a:rPr lang="en-US" i="1">
                <a:solidFill>
                  <a:schemeClr val="tx1"/>
                </a:solidFill>
              </a:rPr>
              <a:t> Furquim and Paula Schüppenhauer, FH Münster University of Applied Sciences, in collaboration with the EARTH Project Partnership.</a:t>
            </a:r>
          </a:p>
        </p:txBody>
      </p:sp>
      <p:sp>
        <p:nvSpPr>
          <p:cNvPr id="5" name="TextBox 4">
            <a:extLst>
              <a:ext uri="{FF2B5EF4-FFF2-40B4-BE49-F238E27FC236}">
                <a16:creationId xmlns:a16="http://schemas.microsoft.com/office/drawing/2014/main" id="{9D8CB097-7E88-BB52-2CD4-CC02547837D7}"/>
              </a:ext>
            </a:extLst>
          </p:cNvPr>
          <p:cNvSpPr txBox="1"/>
          <p:nvPr userDrawn="1"/>
        </p:nvSpPr>
        <p:spPr>
          <a:xfrm>
            <a:off x="2186219" y="9828308"/>
            <a:ext cx="4788791" cy="369332"/>
          </a:xfrm>
          <a:prstGeom prst="rect">
            <a:avLst/>
          </a:prstGeom>
          <a:noFill/>
        </p:spPr>
        <p:txBody>
          <a:bodyPr wrap="square">
            <a:spAutoFit/>
          </a:bodyPr>
          <a:lstStyle/>
          <a:p>
            <a:pPr algn="just"/>
            <a:r>
              <a:rPr lang="da-DK" sz="600" b="0" i="0" u="none" strike="noStrike" dirty="0">
                <a:solidFill>
                  <a:srgbClr val="0B3A5B"/>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US" sz="600" b="0" i="0" u="none" strike="noStrike" dirty="0">
              <a:solidFill>
                <a:srgbClr val="0B3A5B"/>
              </a:solidFill>
              <a:effectLst/>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00ABAAE-6310-6167-64F0-8F3CBE7223A2}"/>
              </a:ext>
            </a:extLst>
          </p:cNvPr>
          <p:cNvSpPr txBox="1"/>
          <p:nvPr userDrawn="1"/>
        </p:nvSpPr>
        <p:spPr>
          <a:xfrm>
            <a:off x="2186220" y="10197640"/>
            <a:ext cx="4947825" cy="276999"/>
          </a:xfrm>
          <a:prstGeom prst="rect">
            <a:avLst/>
          </a:prstGeom>
          <a:noFill/>
        </p:spPr>
        <p:txBody>
          <a:bodyPr wrap="square">
            <a:spAutoFit/>
          </a:bodyPr>
          <a:lstStyle/>
          <a:p>
            <a:r>
              <a:rPr lang="da-DK" sz="600" b="0" i="0" dirty="0">
                <a:solidFill>
                  <a:srgbClr val="0B3A5B"/>
                </a:solidFill>
                <a:effectLst/>
              </a:rPr>
              <a:t>Lærervejledning © 2025 af Project EARTH er licenseret under CC BY 4.0. For at se en kopi af denne licens, besøg https://creativecommons.org/licenses/by/4.0/</a:t>
            </a:r>
            <a:endParaRPr lang="en-GB" sz="600" dirty="0">
              <a:solidFill>
                <a:srgbClr val="0B3A5B"/>
              </a:solidFill>
            </a:endParaRP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stretch>
            <a:fillRect/>
          </a:stretch>
        </p:blipFill>
        <p:spPr>
          <a:xfrm>
            <a:off x="2118189" y="8345975"/>
            <a:ext cx="1529269" cy="340525"/>
          </a:xfrm>
          <a:prstGeom prst="rect">
            <a:avLst/>
          </a:prstGeom>
        </p:spPr>
      </p:pic>
      <p:sp>
        <p:nvSpPr>
          <p:cNvPr id="2" name="TextBox 1">
            <a:extLst>
              <a:ext uri="{FF2B5EF4-FFF2-40B4-BE49-F238E27FC236}">
                <a16:creationId xmlns:a16="http://schemas.microsoft.com/office/drawing/2014/main" id="{849314A0-06B3-DA6A-5EB7-575B90F424F1}"/>
              </a:ext>
            </a:extLst>
          </p:cNvPr>
          <p:cNvSpPr txBox="1"/>
          <p:nvPr userDrawn="1"/>
        </p:nvSpPr>
        <p:spPr>
          <a:xfrm>
            <a:off x="3779837" y="8301286"/>
            <a:ext cx="2840525" cy="400110"/>
          </a:xfrm>
          <a:prstGeom prst="rect">
            <a:avLst/>
          </a:prstGeom>
          <a:noFill/>
        </p:spPr>
        <p:txBody>
          <a:bodyPr wrap="square">
            <a:spAutoFit/>
          </a:bodyPr>
          <a:lstStyle/>
          <a:p>
            <a:pPr algn="just"/>
            <a:r>
              <a:rPr lang="da-DK" sz="500" b="0" i="0" u="none" strike="noStrike" dirty="0">
                <a:solidFill>
                  <a:srgbClr val="173965"/>
                </a:solidFill>
                <a:effectLst/>
                <a:latin typeface="Calibri" panose="020F0502020204030204" pitchFamily="34" charset="0"/>
                <a:cs typeface="Calibri" panose="020F0502020204030204" pitchFamily="34" charset="0"/>
              </a:rPr>
              <a:t>Medfinansieret af Den Europæiske Union. De udtrykte synspunkter og meninger er dog udelukkende forfatterens eller forfatternes og afspejler ikke nødvendigvis Den Europæiske Unions eller Fonden for Udvikling af Uddannelsessystemets synspunkter. Hverken Den Europæiske Union eller den enhed, der yder tilskuddet, kan holdes ansvarlig for disse.</a:t>
            </a:r>
            <a:endParaRPr lang="en-IE" sz="500" b="0" i="0" u="none" strike="noStrike" dirty="0">
              <a:solidFill>
                <a:srgbClr val="173965"/>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innovating4earth.eu/starter-kit-and-good-practice-compendium/"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iktochart.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0681" r="10681"/>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3701491"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3238644"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ARBEJDSARK</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584938" cy="646331"/>
          </a:xfrm>
          <a:prstGeom prst="rect">
            <a:avLst/>
          </a:prstGeom>
          <a:noFill/>
        </p:spPr>
        <p:txBody>
          <a:bodyPr wrap="none" rtlCol="0">
            <a:spAutoFit/>
          </a:bodyPr>
          <a:lstStyle/>
          <a:p>
            <a:r>
              <a:rPr lang="en-US" sz="3600" b="1" spc="324">
                <a:solidFill>
                  <a:schemeClr val="bg1"/>
                </a:solidFill>
                <a:latin typeface="Calibri" panose="020F0502020204030204" pitchFamily="34" charset="0"/>
                <a:cs typeface="Calibri" panose="020F0502020204030204" pitchFamily="34" charset="0"/>
              </a:rPr>
              <a:t>MODUL 2</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454856"/>
            <a:ext cx="6076734" cy="2565532"/>
          </a:xfrm>
        </p:spPr>
        <p:txBody>
          <a:bodyPr lIns="91440" tIns="45720" rIns="91440" bIns="45720" numCol="1" spcCol="288000" anchor="t">
            <a:noAutofit/>
          </a:bodyPr>
          <a:lstStyle/>
          <a:p>
            <a:pPr algn="just"/>
            <a:r>
              <a:rPr lang="en-GB" sz="1600" b="1">
                <a:solidFill>
                  <a:srgbClr val="8652A1"/>
                </a:solidFill>
              </a:rPr>
              <a:t>I denne aktivitet vil du arbejde i grupper for at:</a:t>
            </a:r>
          </a:p>
          <a:p>
            <a:pPr marL="171450" indent="-171450" algn="just">
              <a:buFont typeface="Wingdings" panose="05000000000000000000" pitchFamily="2" charset="2"/>
              <a:buChar char="q"/>
            </a:pPr>
            <a:r>
              <a:rPr lang="en-GB"/>
              <a:t>Vælge digitale værktøjer, der understøtter </a:t>
            </a:r>
            <a:r>
              <a:rPr lang="en-GB" b="1"/>
              <a:t>bæredygtig innovationsledelse </a:t>
            </a:r>
            <a:r>
              <a:rPr lang="en-GB"/>
              <a:t>inden for logistik.</a:t>
            </a:r>
          </a:p>
          <a:p>
            <a:pPr marL="171450" indent="-171450" algn="just">
              <a:buFont typeface="Wingdings" panose="05000000000000000000" pitchFamily="2" charset="2"/>
              <a:buChar char="q"/>
            </a:pPr>
            <a:r>
              <a:rPr lang="en-GB"/>
              <a:t>Fokusere på </a:t>
            </a:r>
            <a:r>
              <a:rPr lang="en-GB" b="1"/>
              <a:t>en innovationsstyringsfase </a:t>
            </a:r>
            <a:r>
              <a:rPr lang="en-GB"/>
              <a:t>og analysere relevante værktøjer.</a:t>
            </a:r>
          </a:p>
          <a:p>
            <a:pPr marL="171450" indent="-171450" algn="just">
              <a:buFont typeface="Wingdings" panose="05000000000000000000" pitchFamily="2" charset="2"/>
              <a:buChar char="q"/>
            </a:pPr>
            <a:r>
              <a:rPr lang="en-GB"/>
              <a:t>Udarbejde en </a:t>
            </a:r>
            <a:r>
              <a:rPr lang="en-GB" b="1"/>
              <a:t>infografik, </a:t>
            </a:r>
            <a:r>
              <a:rPr lang="en-GB"/>
              <a:t>der viser, hvordan disse værktøjer understøtter bæredygtighed.</a:t>
            </a:r>
          </a:p>
          <a:p>
            <a:pPr marL="171450" indent="-171450" algn="just">
              <a:buFont typeface="Wingdings" panose="05000000000000000000" pitchFamily="2" charset="2"/>
              <a:buChar char="q"/>
            </a:pPr>
            <a:r>
              <a:rPr lang="en-GB" b="1"/>
              <a:t>Analysere og sammenligne </a:t>
            </a:r>
            <a:r>
              <a:rPr lang="en-GB"/>
              <a:t>værktøjer på baggrund af pris, funktionalitet og brugervenlighed.</a:t>
            </a:r>
          </a:p>
          <a:p>
            <a:pPr algn="just"/>
            <a:endParaRPr lang="en-GB"/>
          </a:p>
          <a:p>
            <a:pPr algn="just"/>
            <a:r>
              <a:rPr lang="en-GB" sz="1600" b="1">
                <a:solidFill>
                  <a:srgbClr val="8652A1"/>
                </a:solidFill>
              </a:rPr>
              <a:t>Trin 1: Vælg et digitalt værktøj</a:t>
            </a:r>
          </a:p>
          <a:p>
            <a:pPr marL="228600" indent="-228600" algn="just">
              <a:buFont typeface="Wingdings" panose="05000000000000000000" pitchFamily="2" charset="2"/>
              <a:buChar char="q"/>
            </a:pPr>
            <a:r>
              <a:rPr lang="en-GB" b="1"/>
              <a:t>Vælg </a:t>
            </a:r>
            <a:r>
              <a:rPr lang="en-GB"/>
              <a:t>en innovationsstyringsfase fra </a:t>
            </a:r>
            <a:r>
              <a:rPr lang="en-GB" b="1">
                <a:solidFill>
                  <a:srgbClr val="29C5F4"/>
                </a:solidFill>
                <a:hlinkClick r:id="rId2">
                  <a:extLst>
                    <a:ext uri="{A12FA001-AC4F-418D-AE19-62706E023703}">
                      <ahyp:hlinkClr xmlns:ahyp="http://schemas.microsoft.com/office/drawing/2018/hyperlinkcolor" val="tx"/>
                    </a:ext>
                  </a:extLst>
                </a:hlinkClick>
              </a:rPr>
              <a:t>hvidbogen om digital innovation </a:t>
            </a:r>
            <a:r>
              <a:rPr lang="en-GB"/>
              <a:t>(s. 7-8), hvor du ikke kun tager højde for det overordnede procesniveau (1-</a:t>
            </a:r>
            <a:r>
              <a:rPr lang="en-GB" baseline="30000"/>
              <a:t>st</a:t>
            </a:r>
            <a:r>
              <a:rPr lang="en-GB"/>
              <a:t> sniveau), men også de mere detaljerede procedurer (2-</a:t>
            </a:r>
            <a:r>
              <a:rPr lang="en-GB" baseline="30000"/>
              <a:t>nd</a:t>
            </a:r>
            <a:r>
              <a:rPr lang="en-GB"/>
              <a:t> sniveau) og </a:t>
            </a:r>
            <a:r>
              <a:rPr lang="en-GB" sz="1100"/>
              <a:t>specifikke opgaver inden for de enkelte trin (3-</a:t>
            </a:r>
            <a:r>
              <a:rPr lang="en-GB" sz="1100" baseline="30000"/>
              <a:t>rd</a:t>
            </a:r>
            <a:r>
              <a:rPr lang="en-GB" sz="1100"/>
              <a:t> sniveau).</a:t>
            </a:r>
            <a:endParaRPr lang="en-GB"/>
          </a:p>
          <a:p>
            <a:pPr marL="228600" indent="-228600" algn="just">
              <a:buFont typeface="Wingdings" panose="05000000000000000000" pitchFamily="2" charset="2"/>
              <a:buChar char="q"/>
            </a:pPr>
            <a:r>
              <a:rPr lang="en-GB" b="1">
                <a:latin typeface="Calibri"/>
                <a:ea typeface="Open Sans"/>
                <a:cs typeface="Calibri"/>
              </a:rPr>
              <a:t>Vælg mindst to </a:t>
            </a:r>
            <a:r>
              <a:rPr lang="en-GB">
                <a:latin typeface="Calibri"/>
                <a:ea typeface="Open Sans"/>
                <a:cs typeface="Calibri"/>
              </a:rPr>
              <a:t>værktøjer, der er relevante for den valgte innovationsstyringsfase, fra </a:t>
            </a:r>
            <a:r>
              <a:rPr lang="en-GB" b="1">
                <a:latin typeface="Calibri"/>
                <a:ea typeface="Open Sans"/>
                <a:cs typeface="Calibri"/>
              </a:rPr>
              <a:t>listen over værktøjer </a:t>
            </a:r>
            <a:r>
              <a:rPr lang="en-GB">
                <a:latin typeface="Calibri"/>
                <a:ea typeface="Open Sans"/>
                <a:cs typeface="Calibri"/>
              </a:rPr>
              <a:t>i </a:t>
            </a:r>
            <a:r>
              <a:rPr lang="en-GB" b="1">
                <a:solidFill>
                  <a:srgbClr val="29C5F4"/>
                </a:solidFill>
                <a:latin typeface="Calibri"/>
                <a:ea typeface="Open Sans"/>
                <a:cs typeface="Calibri"/>
                <a:hlinkClick r:id="rId3">
                  <a:extLst>
                    <a:ext uri="{A12FA001-AC4F-418D-AE19-62706E023703}">
                      <ahyp:hlinkClr xmlns:ahyp="http://schemas.microsoft.com/office/drawing/2018/hyperlinkcolor" val="tx"/>
                    </a:ext>
                  </a:extLst>
                </a:hlinkClick>
              </a:rPr>
              <a:t>EARTH Starter Kit </a:t>
            </a:r>
            <a:r>
              <a:rPr lang="en-GB">
                <a:latin typeface="Calibri"/>
                <a:ea typeface="Open Sans"/>
                <a:cs typeface="Calibri"/>
              </a:rPr>
              <a:t>(s. 23-29).</a:t>
            </a:r>
          </a:p>
          <a:p>
            <a:pPr marL="228600" indent="-228600" algn="just">
              <a:buFont typeface="Wingdings" panose="05000000000000000000" pitchFamily="2" charset="2"/>
              <a:buChar char="q"/>
            </a:pPr>
            <a:r>
              <a:rPr lang="en-GB" b="1"/>
              <a:t>Identificer, </a:t>
            </a:r>
            <a:r>
              <a:rPr lang="en-GB"/>
              <a:t>hvordan disse værktøjer hjælper virksomheder med at tackle bæredygtige logistiske udfordringer (f.eks. ved at undersøge værktøjernes hjemmesider, onlineartikler osv.).</a:t>
            </a:r>
          </a:p>
          <a:p>
            <a:pPr algn="just"/>
            <a:endParaRPr lang="en-GB"/>
          </a:p>
          <a:p>
            <a:pPr algn="just"/>
            <a:r>
              <a:rPr lang="en-GB" b="1"/>
              <a:t>Eksempel: </a:t>
            </a:r>
            <a:r>
              <a:rPr lang="en-GB"/>
              <a:t>Fase 3 – Konceptudvikling </a:t>
            </a:r>
          </a:p>
          <a:p>
            <a:pPr algn="just"/>
            <a:r>
              <a:rPr lang="en-GB"/>
              <a:t>Værktøj 1: Miro (til brainstorming af koncepter til bæredygtige løsninger)</a:t>
            </a:r>
          </a:p>
          <a:p>
            <a:pPr algn="just"/>
            <a:r>
              <a:rPr lang="en-GB"/>
              <a:t>Værktøj 2: Trello (til styring af opgaver i forbindelse med konceptudvikling)</a:t>
            </a:r>
          </a:p>
          <a:p>
            <a:pPr algn="just"/>
            <a:endParaRPr lang="en-GB"/>
          </a:p>
          <a:p>
            <a:pPr algn="just"/>
            <a:r>
              <a:rPr lang="en-GB" sz="1600" b="1">
                <a:solidFill>
                  <a:srgbClr val="8652A1"/>
                </a:solidFill>
              </a:rPr>
              <a:t>Trin 2: Sammenlign værktøjerne</a:t>
            </a:r>
          </a:p>
          <a:p>
            <a:pPr algn="just"/>
            <a:r>
              <a:rPr lang="en-GB" b="1"/>
              <a:t>Evaluer </a:t>
            </a:r>
            <a:r>
              <a:rPr lang="en-GB"/>
              <a:t>de valgte værktøjer på baggrund af følgende tabel:</a:t>
            </a:r>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10</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DIGITALE VÆRKTØJER TIL INNOVATIONSMANAGEMENT</a:t>
            </a:r>
            <a:endParaRPr lang="en-US"/>
          </a:p>
        </p:txBody>
      </p:sp>
      <p:graphicFrame>
        <p:nvGraphicFramePr>
          <p:cNvPr id="8" name="Tabelle 7">
            <a:extLst>
              <a:ext uri="{FF2B5EF4-FFF2-40B4-BE49-F238E27FC236}">
                <a16:creationId xmlns:a16="http://schemas.microsoft.com/office/drawing/2014/main" id="{A49BA4D7-A842-5D3D-7D7B-EDD4BD0B4786}"/>
              </a:ext>
            </a:extLst>
          </p:cNvPr>
          <p:cNvGraphicFramePr>
            <a:graphicFrameLocks noGrp="1"/>
          </p:cNvGraphicFramePr>
          <p:nvPr>
            <p:extLst>
              <p:ext uri="{D42A27DB-BD31-4B8C-83A1-F6EECF244321}">
                <p14:modId xmlns:p14="http://schemas.microsoft.com/office/powerpoint/2010/main" val="1551953792"/>
              </p:ext>
            </p:extLst>
          </p:nvPr>
        </p:nvGraphicFramePr>
        <p:xfrm>
          <a:off x="611837" y="5345906"/>
          <a:ext cx="6480000" cy="5375640"/>
        </p:xfrm>
        <a:graphic>
          <a:graphicData uri="http://schemas.openxmlformats.org/drawingml/2006/table">
            <a:tbl>
              <a:tblPr firstRow="1" bandRow="1">
                <a:tableStyleId>{8799B23B-EC83-4686-B30A-512413B5E67A}</a:tableStyleId>
              </a:tblPr>
              <a:tblGrid>
                <a:gridCol w="1944000">
                  <a:extLst>
                    <a:ext uri="{9D8B030D-6E8A-4147-A177-3AD203B41FA5}">
                      <a16:colId xmlns:a16="http://schemas.microsoft.com/office/drawing/2014/main" val="546337762"/>
                    </a:ext>
                  </a:extLst>
                </a:gridCol>
                <a:gridCol w="1512000">
                  <a:extLst>
                    <a:ext uri="{9D8B030D-6E8A-4147-A177-3AD203B41FA5}">
                      <a16:colId xmlns:a16="http://schemas.microsoft.com/office/drawing/2014/main" val="1009009037"/>
                    </a:ext>
                  </a:extLst>
                </a:gridCol>
                <a:gridCol w="1512000">
                  <a:extLst>
                    <a:ext uri="{9D8B030D-6E8A-4147-A177-3AD203B41FA5}">
                      <a16:colId xmlns:a16="http://schemas.microsoft.com/office/drawing/2014/main" val="254807123"/>
                    </a:ext>
                  </a:extLst>
                </a:gridCol>
                <a:gridCol w="1512000">
                  <a:extLst>
                    <a:ext uri="{9D8B030D-6E8A-4147-A177-3AD203B41FA5}">
                      <a16:colId xmlns:a16="http://schemas.microsoft.com/office/drawing/2014/main" val="1766610793"/>
                    </a:ext>
                  </a:extLst>
                </a:gridCol>
              </a:tblGrid>
              <a:tr h="288000">
                <a:tc gridSpan="2">
                  <a:txBody>
                    <a:bodyPr/>
                    <a:lstStyle/>
                    <a:p>
                      <a:r>
                        <a:rPr lang="en-GB" sz="1100">
                          <a:solidFill>
                            <a:schemeClr val="tx1"/>
                          </a:solidFill>
                        </a:rPr>
                        <a:t>Valgt innovationsstyringsfase:</a:t>
                      </a:r>
                    </a:p>
                  </a:txBody>
                  <a:tcPr anchor="ctr">
                    <a:solidFill>
                      <a:schemeClr val="bg2"/>
                    </a:solidFill>
                  </a:tcPr>
                </a:tc>
                <a:tc hMerge="1">
                  <a:txBody>
                    <a:bodyPr/>
                    <a:lstStyle/>
                    <a:p>
                      <a:endParaRPr lang="en-GB" sz="1100">
                        <a:solidFill>
                          <a:schemeClr val="bg1"/>
                        </a:solidFill>
                      </a:endParaRPr>
                    </a:p>
                  </a:txBody>
                  <a:tcPr anchor="ctr">
                    <a:solidFill>
                      <a:srgbClr val="8652A1"/>
                    </a:solidFill>
                  </a:tcPr>
                </a:tc>
                <a:tc gridSpan="2">
                  <a:txBody>
                    <a:bodyPr/>
                    <a:lstStyle/>
                    <a:p>
                      <a:endParaRPr lang="en-GB" sz="1100">
                        <a:solidFill>
                          <a:schemeClr val="tx1"/>
                        </a:solidFill>
                      </a:endParaRPr>
                    </a:p>
                  </a:txBody>
                  <a:tcPr anchor="ctr">
                    <a:solidFill>
                      <a:schemeClr val="bg2"/>
                    </a:solidFill>
                  </a:tcPr>
                </a:tc>
                <a:tc hMerge="1">
                  <a:txBody>
                    <a:bodyPr/>
                    <a:lstStyle/>
                    <a:p>
                      <a:endParaRPr lang="de-DE" sz="1100">
                        <a:solidFill>
                          <a:schemeClr val="bg1"/>
                        </a:solidFill>
                      </a:endParaRPr>
                    </a:p>
                  </a:txBody>
                  <a:tcPr anchor="ctr">
                    <a:solidFill>
                      <a:srgbClr val="8652A1"/>
                    </a:solidFill>
                  </a:tcPr>
                </a:tc>
                <a:extLst>
                  <a:ext uri="{0D108BD9-81ED-4DB2-BD59-A6C34878D82A}">
                    <a16:rowId xmlns:a16="http://schemas.microsoft.com/office/drawing/2014/main" val="1007572321"/>
                  </a:ext>
                </a:extLst>
              </a:tr>
              <a:tr h="288000">
                <a:tc>
                  <a:txBody>
                    <a:bodyPr/>
                    <a:lstStyle/>
                    <a:p>
                      <a:r>
                        <a:rPr lang="de-DE" sz="1100" b="1" err="1">
                          <a:solidFill>
                            <a:schemeClr val="bg1"/>
                          </a:solidFill>
                        </a:rPr>
                        <a:t>Kriterier</a:t>
                      </a:r>
                      <a:endParaRPr lang="en-GB" sz="1100" b="1">
                        <a:solidFill>
                          <a:schemeClr val="bg1"/>
                        </a:solidFill>
                      </a:endParaRPr>
                    </a:p>
                  </a:txBody>
                  <a:tcPr anchor="ctr">
                    <a:solidFill>
                      <a:srgbClr val="8652A1"/>
                    </a:solidFill>
                  </a:tcPr>
                </a:tc>
                <a:tc>
                  <a:txBody>
                    <a:bodyPr/>
                    <a:lstStyle/>
                    <a:p>
                      <a:r>
                        <a:rPr lang="de-DE" sz="1100" b="1">
                          <a:solidFill>
                            <a:schemeClr val="bg1"/>
                          </a:solidFill>
                        </a:rPr>
                        <a:t>(Værktøj 1)</a:t>
                      </a:r>
                      <a:endParaRPr lang="en-GB" sz="1100" b="1">
                        <a:solidFill>
                          <a:schemeClr val="bg1"/>
                        </a:solidFill>
                      </a:endParaRPr>
                    </a:p>
                  </a:txBody>
                  <a:tcPr anchor="ctr">
                    <a:solidFill>
                      <a:srgbClr val="8652A1"/>
                    </a:solidFill>
                  </a:tcPr>
                </a:tc>
                <a:tc>
                  <a:txBody>
                    <a:bodyPr/>
                    <a:lstStyle/>
                    <a:p>
                      <a:r>
                        <a:rPr lang="de-DE" sz="1100" b="1">
                          <a:solidFill>
                            <a:schemeClr val="bg1"/>
                          </a:solidFill>
                        </a:rPr>
                        <a:t>(Værktøj 2)</a:t>
                      </a:r>
                      <a:endParaRPr lang="en-GB" sz="1100" b="1">
                        <a:solidFill>
                          <a:schemeClr val="bg1"/>
                        </a:solidFill>
                      </a:endParaRPr>
                    </a:p>
                  </a:txBody>
                  <a:tcPr anchor="ctr">
                    <a:solidFill>
                      <a:srgbClr val="8652A1"/>
                    </a:solidFill>
                  </a:tcPr>
                </a:tc>
                <a:tc>
                  <a:txBody>
                    <a:bodyPr/>
                    <a:lstStyle/>
                    <a:p>
                      <a:r>
                        <a:rPr lang="de-DE" sz="1100" b="1">
                          <a:solidFill>
                            <a:schemeClr val="bg1"/>
                          </a:solidFill>
                        </a:rPr>
                        <a:t>(Værktøj 3)</a:t>
                      </a:r>
                    </a:p>
                  </a:txBody>
                  <a:tcPr anchor="ctr">
                    <a:solidFill>
                      <a:srgbClr val="8652A1"/>
                    </a:solidFill>
                  </a:tcPr>
                </a:tc>
                <a:extLst>
                  <a:ext uri="{0D108BD9-81ED-4DB2-BD59-A6C34878D82A}">
                    <a16:rowId xmlns:a16="http://schemas.microsoft.com/office/drawing/2014/main" val="1809768925"/>
                  </a:ext>
                </a:extLst>
              </a:tr>
              <a:tr h="792000">
                <a:tc>
                  <a:txBody>
                    <a:bodyPr/>
                    <a:lstStyle/>
                    <a:p>
                      <a:r>
                        <a:rPr lang="de-DE" sz="1100" b="1"/>
                        <a:t>Faseopgaver</a:t>
                      </a:r>
                    </a:p>
                    <a:p>
                      <a:r>
                        <a:rPr lang="de-DE" sz="1100" err="1"/>
                        <a:t>Hvilke specifikke opgaver </a:t>
                      </a:r>
                      <a:r>
                        <a:rPr lang="de-DE" sz="1100"/>
                        <a:t>(</a:t>
                      </a:r>
                      <a:r>
                        <a:rPr lang="de-DE" sz="1100" err="1"/>
                        <a:t>3-</a:t>
                      </a:r>
                      <a:r>
                        <a:rPr lang="de-DE" sz="1100" baseline="30000"/>
                        <a:t>rd </a:t>
                      </a:r>
                      <a:r>
                        <a:rPr lang="de-DE" sz="1100" err="1"/>
                        <a:t> niveau</a:t>
                      </a:r>
                      <a:r>
                        <a:rPr lang="de-DE" sz="1100"/>
                        <a:t>) </a:t>
                      </a:r>
                      <a:r>
                        <a:rPr lang="de-DE" sz="1100" err="1"/>
                        <a:t>inden for den valgte fase hjælper det med</a:t>
                      </a:r>
                      <a:r>
                        <a:rPr lang="de-DE" sz="1100"/>
                        <a:t>?</a:t>
                      </a:r>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3171462017"/>
                  </a:ext>
                </a:extLst>
              </a:tr>
              <a:tr h="792000">
                <a:tc>
                  <a:txBody>
                    <a:bodyPr/>
                    <a:lstStyle/>
                    <a:p>
                      <a:r>
                        <a:rPr lang="de-DE" sz="1100" b="1" err="1"/>
                        <a:t>H</a:t>
                      </a:r>
                      <a:r>
                        <a:rPr lang="de-DE" sz="1100" b="1"/>
                        <a:t>ovedfunktion </a:t>
                      </a:r>
                    </a:p>
                    <a:p>
                      <a:r>
                        <a:rPr lang="de-DE" sz="1100" err="1"/>
                        <a:t>Hvad </a:t>
                      </a:r>
                      <a:r>
                        <a:rPr lang="de-DE" sz="1100"/>
                        <a:t>gør </a:t>
                      </a:r>
                      <a:r>
                        <a:rPr lang="de-DE" sz="1100" err="1"/>
                        <a:t>værktøjet</a:t>
                      </a:r>
                      <a:r>
                        <a:rPr lang="de-DE" sz="1100"/>
                        <a:t>?</a:t>
                      </a:r>
                    </a:p>
                    <a:p>
                      <a:r>
                        <a:rPr lang="de-DE" sz="1100" err="1"/>
                        <a:t>Hvilke funktioner kan bruges </a:t>
                      </a:r>
                      <a:r>
                        <a:rPr lang="de-DE" sz="1100"/>
                        <a:t>i </a:t>
                      </a:r>
                      <a:r>
                        <a:rPr lang="de-DE" sz="1100" err="1"/>
                        <a:t>den valgte fase</a:t>
                      </a:r>
                      <a:r>
                        <a:rPr lang="de-DE" sz="1100"/>
                        <a:t>?</a:t>
                      </a:r>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777838811"/>
                  </a:ext>
                </a:extLst>
              </a:tr>
              <a:tr h="540000">
                <a:tc>
                  <a:txBody>
                    <a:bodyPr/>
                    <a:lstStyle/>
                    <a:p>
                      <a:r>
                        <a:rPr lang="de-DE" sz="1100" b="1"/>
                        <a:t>Pris </a:t>
                      </a:r>
                    </a:p>
                    <a:p>
                      <a:r>
                        <a:rPr lang="de-DE" sz="1100"/>
                        <a:t>Gratis </a:t>
                      </a:r>
                      <a:r>
                        <a:rPr lang="de-DE" sz="1100" err="1"/>
                        <a:t>eller </a:t>
                      </a:r>
                      <a:r>
                        <a:rPr lang="de-DE" sz="1100"/>
                        <a:t>betalt?</a:t>
                      </a:r>
                    </a:p>
                    <a:p>
                      <a:r>
                        <a:rPr lang="de-DE" sz="1100" err="1"/>
                        <a:t>Hvad er forskellen mellem gratis og betalte versioner</a:t>
                      </a:r>
                      <a:r>
                        <a:rPr lang="de-DE" sz="1100"/>
                        <a:t>?</a:t>
                      </a:r>
                    </a:p>
                  </a:txBody>
                  <a:tcPr/>
                </a:tc>
                <a:tc>
                  <a:txBody>
                    <a:bodyPr/>
                    <a:lstStyle/>
                    <a:p>
                      <a:endParaRPr lang="en-GB" sz="1100" dirty="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54049784"/>
                  </a:ext>
                </a:extLst>
              </a:tr>
              <a:tr h="648000">
                <a:tc>
                  <a:txBody>
                    <a:bodyPr/>
                    <a:lstStyle/>
                    <a:p>
                      <a:r>
                        <a:rPr lang="de-DE" sz="1100"/>
                        <a:t>Brugervenlighed </a:t>
                      </a:r>
                    </a:p>
                    <a:p>
                      <a:r>
                        <a:rPr lang="de-DE" sz="1100"/>
                        <a:t>Let </a:t>
                      </a:r>
                      <a:r>
                        <a:rPr lang="de-DE" sz="1100" err="1"/>
                        <a:t>at bruge</a:t>
                      </a:r>
                      <a:r>
                        <a:rPr lang="de-DE" sz="1100"/>
                        <a:t>? </a:t>
                      </a:r>
                    </a:p>
                    <a:p>
                      <a:r>
                        <a:rPr lang="de-DE" sz="1100" err="1"/>
                        <a:t>Tager det lang tid at lære at bruge det</a:t>
                      </a:r>
                      <a:r>
                        <a:rPr lang="de-DE" sz="1100"/>
                        <a:t>?</a:t>
                      </a:r>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2574435232"/>
                  </a:ext>
                </a:extLst>
              </a:tr>
              <a:tr h="648000">
                <a:tc>
                  <a:txBody>
                    <a:bodyPr/>
                    <a:lstStyle/>
                    <a:p>
                      <a:r>
                        <a:rPr lang="de-DE" sz="1100" b="1"/>
                        <a:t>Bed</a:t>
                      </a:r>
                      <a:r>
                        <a:rPr lang="de-DE" sz="1100" b="1" err="1"/>
                        <a:t>st </a:t>
                      </a:r>
                      <a:r>
                        <a:rPr lang="de-DE" sz="1100" b="1"/>
                        <a:t>til </a:t>
                      </a:r>
                    </a:p>
                    <a:p>
                      <a:r>
                        <a:rPr lang="de-DE" sz="1100" err="1"/>
                        <a:t>Hvilke typer </a:t>
                      </a:r>
                      <a:r>
                        <a:rPr lang="de-DE" sz="1100"/>
                        <a:t>virksomheder/</a:t>
                      </a:r>
                      <a:r>
                        <a:rPr lang="de-DE" sz="1100" err="1"/>
                        <a:t>teams får mest ud af det</a:t>
                      </a:r>
                      <a:r>
                        <a:rPr lang="de-DE" sz="1100"/>
                        <a:t>?</a:t>
                      </a:r>
                      <a:endParaRPr lang="en-GB" sz="1100"/>
                    </a:p>
                  </a:txBody>
                  <a:tcPr/>
                </a:tc>
                <a:tc>
                  <a:txBody>
                    <a:bodyPr/>
                    <a:lstStyle/>
                    <a:p>
                      <a:endParaRPr lang="en-GB" sz="1100"/>
                    </a:p>
                  </a:txBody>
                  <a:tcPr/>
                </a:tc>
                <a:tc>
                  <a:txBody>
                    <a:bodyPr/>
                    <a:lstStyle/>
                    <a:p>
                      <a:endParaRPr lang="en-GB" sz="1100"/>
                    </a:p>
                  </a:txBody>
                  <a:tcPr/>
                </a:tc>
                <a:tc>
                  <a:txBody>
                    <a:bodyPr/>
                    <a:lstStyle/>
                    <a:p>
                      <a:endParaRPr lang="en-GB" sz="1100"/>
                    </a:p>
                  </a:txBody>
                  <a:tcPr/>
                </a:tc>
                <a:extLst>
                  <a:ext uri="{0D108BD9-81ED-4DB2-BD59-A6C34878D82A}">
                    <a16:rowId xmlns:a16="http://schemas.microsoft.com/office/drawing/2014/main" val="1065201480"/>
                  </a:ext>
                </a:extLst>
              </a:tr>
              <a:tr h="900000">
                <a:tc>
                  <a:txBody>
                    <a:bodyPr/>
                    <a:lstStyle/>
                    <a:p>
                      <a:r>
                        <a:rPr lang="de-DE" sz="1100" b="1" err="1"/>
                        <a:t>Bæredygtighed </a:t>
                      </a:r>
                      <a:r>
                        <a:rPr lang="de-DE" sz="1100" b="1"/>
                        <a:t>og innovationsstøtte</a:t>
                      </a:r>
                    </a:p>
                    <a:p>
                      <a:r>
                        <a:rPr lang="de-DE" sz="1100" err="1"/>
                        <a:t>Har det specifikke funktioner til bæredygtigheds- </a:t>
                      </a:r>
                      <a:r>
                        <a:rPr lang="de-DE" sz="1100"/>
                        <a:t>og </a:t>
                      </a:r>
                      <a:r>
                        <a:rPr lang="de-DE" sz="1100" err="1"/>
                        <a:t>innovationsstyring</a:t>
                      </a:r>
                      <a:r>
                        <a:rPr lang="de-DE" sz="1100"/>
                        <a:t>?</a:t>
                      </a:r>
                      <a:endParaRPr lang="en-GB" sz="110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73739589"/>
                  </a:ext>
                </a:extLst>
              </a:tr>
            </a:tbl>
          </a:graphicData>
        </a:graphic>
      </p:graphicFrame>
    </p:spTree>
    <p:extLst>
      <p:ext uri="{BB962C8B-B14F-4D97-AF65-F5344CB8AC3E}">
        <p14:creationId xmlns:p14="http://schemas.microsoft.com/office/powerpoint/2010/main" val="15654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517A-15D7-DD6D-96D0-20DD340E0C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7A1F0-E176-5A74-84CC-C01FE8A8E007}"/>
              </a:ext>
            </a:extLst>
          </p:cNvPr>
          <p:cNvSpPr>
            <a:spLocks noGrp="1"/>
          </p:cNvSpPr>
          <p:nvPr>
            <p:ph type="sldNum" sz="quarter" idx="4"/>
          </p:nvPr>
        </p:nvSpPr>
        <p:spPr/>
        <p:txBody>
          <a:bodyPr/>
          <a:lstStyle/>
          <a:p>
            <a:fld id="{9C527BFA-2C0E-4CEC-B6A5-913A56FEF4B4}" type="slidenum">
              <a:rPr lang="fr-CA" smtClean="0"/>
              <a:t>11</a:t>
            </a:fld>
            <a:endParaRPr lang="fr-CA"/>
          </a:p>
        </p:txBody>
      </p:sp>
      <p:sp>
        <p:nvSpPr>
          <p:cNvPr id="7" name="Freeform 1">
            <a:extLst>
              <a:ext uri="{FF2B5EF4-FFF2-40B4-BE49-F238E27FC236}">
                <a16:creationId xmlns:a16="http://schemas.microsoft.com/office/drawing/2014/main" id="{3AC77985-03F5-1530-0F8E-F93FFE77000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FDB2884-7049-219A-3E23-1EFE43B2507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DIGITALE VÆRKTØJER TIL INNOVATIONSMANAGEMENT</a:t>
            </a:r>
            <a:endParaRPr lang="en-US"/>
          </a:p>
        </p:txBody>
      </p:sp>
      <p:sp>
        <p:nvSpPr>
          <p:cNvPr id="11" name="Textplatzhalter 10">
            <a:extLst>
              <a:ext uri="{FF2B5EF4-FFF2-40B4-BE49-F238E27FC236}">
                <a16:creationId xmlns:a16="http://schemas.microsoft.com/office/drawing/2014/main" id="{28C7AD86-5080-C093-FE09-0FA1942BF86D}"/>
              </a:ext>
            </a:extLst>
          </p:cNvPr>
          <p:cNvSpPr>
            <a:spLocks noGrp="1"/>
          </p:cNvSpPr>
          <p:nvPr>
            <p:ph type="body" sz="quarter" idx="64"/>
          </p:nvPr>
        </p:nvSpPr>
        <p:spPr>
          <a:xfrm>
            <a:off x="525121" y="1368622"/>
            <a:ext cx="6509431" cy="9092670"/>
          </a:xfrm>
        </p:spPr>
        <p:txBody>
          <a:bodyPr numCol="1"/>
          <a:lstStyle/>
          <a:p>
            <a:pPr algn="just"/>
            <a:r>
              <a:rPr lang="en-GB" sz="1600" b="1" dirty="0">
                <a:solidFill>
                  <a:srgbClr val="8652A1"/>
                </a:solidFill>
              </a:rPr>
              <a:t>Trin 3: </a:t>
            </a:r>
            <a:r>
              <a:rPr lang="en-GB" sz="1600" b="1" dirty="0" err="1">
                <a:solidFill>
                  <a:srgbClr val="8652A1"/>
                </a:solidFill>
              </a:rPr>
              <a:t>Opret</a:t>
            </a:r>
            <a:r>
              <a:rPr lang="en-GB" sz="1600" b="1" dirty="0">
                <a:solidFill>
                  <a:srgbClr val="8652A1"/>
                </a:solidFill>
              </a:rPr>
              <a:t> </a:t>
            </a:r>
            <a:r>
              <a:rPr lang="en-GB" sz="1600" b="1" dirty="0" err="1">
                <a:solidFill>
                  <a:srgbClr val="8652A1"/>
                </a:solidFill>
              </a:rPr>
              <a:t>en</a:t>
            </a:r>
            <a:r>
              <a:rPr lang="en-GB" sz="1600" b="1" dirty="0">
                <a:solidFill>
                  <a:srgbClr val="8652A1"/>
                </a:solidFill>
              </a:rPr>
              <a:t> </a:t>
            </a:r>
            <a:r>
              <a:rPr lang="en-GB" sz="1600" b="1" dirty="0" err="1">
                <a:solidFill>
                  <a:srgbClr val="8652A1"/>
                </a:solidFill>
              </a:rPr>
              <a:t>infografik</a:t>
            </a:r>
            <a:endParaRPr lang="en-GB" sz="1600" b="1" dirty="0">
              <a:solidFill>
                <a:srgbClr val="8652A1"/>
              </a:solidFill>
            </a:endParaRPr>
          </a:p>
          <a:p>
            <a:pPr algn="just"/>
            <a:r>
              <a:rPr lang="en-GB" dirty="0"/>
              <a:t>Brug </a:t>
            </a:r>
            <a:r>
              <a:rPr lang="en-GB" dirty="0" err="1"/>
              <a:t>onlineværktøjer</a:t>
            </a:r>
            <a:r>
              <a:rPr lang="en-GB" dirty="0"/>
              <a:t> </a:t>
            </a:r>
            <a:r>
              <a:rPr lang="en-GB" dirty="0" err="1"/>
              <a:t>til</a:t>
            </a:r>
            <a:r>
              <a:rPr lang="en-GB" dirty="0"/>
              <a:t> at </a:t>
            </a:r>
            <a:r>
              <a:rPr lang="en-GB" dirty="0" err="1"/>
              <a:t>oprette</a:t>
            </a:r>
            <a:r>
              <a:rPr lang="en-GB" dirty="0"/>
              <a:t> din </a:t>
            </a:r>
            <a:r>
              <a:rPr lang="en-GB" dirty="0" err="1"/>
              <a:t>infografik</a:t>
            </a:r>
            <a:r>
              <a:rPr lang="en-GB" dirty="0"/>
              <a:t>, </a:t>
            </a:r>
            <a:r>
              <a:rPr lang="en-GB" dirty="0" err="1"/>
              <a:t>f.eks</a:t>
            </a:r>
            <a:r>
              <a:rPr lang="en-GB" dirty="0"/>
              <a:t>.:</a:t>
            </a:r>
          </a:p>
          <a:p>
            <a:pPr marL="171450" indent="-171450" algn="just">
              <a:buFont typeface="Wingdings" panose="05000000000000000000" pitchFamily="2" charset="2"/>
              <a:buChar char="q"/>
            </a:pPr>
            <a:r>
              <a:rPr lang="en-GB" b="1" dirty="0">
                <a:solidFill>
                  <a:srgbClr val="29C5F4"/>
                </a:solidFill>
                <a:hlinkClick r:id="rId2">
                  <a:extLst>
                    <a:ext uri="{A12FA001-AC4F-418D-AE19-62706E023703}">
                      <ahyp:hlinkClr xmlns:ahyp="http://schemas.microsoft.com/office/drawing/2018/hyperlinkcolor" val="tx"/>
                    </a:ext>
                  </a:extLst>
                </a:hlinkClick>
              </a:rPr>
              <a:t>Canva </a:t>
            </a:r>
            <a:r>
              <a:rPr lang="en-GB" dirty="0"/>
              <a:t>– </a:t>
            </a:r>
            <a:r>
              <a:rPr lang="en-GB" dirty="0" err="1"/>
              <a:t>Brugervenlige</a:t>
            </a:r>
            <a:r>
              <a:rPr lang="en-GB" dirty="0"/>
              <a:t>, gratis </a:t>
            </a:r>
            <a:r>
              <a:rPr lang="en-GB" dirty="0" err="1"/>
              <a:t>skabeloner</a:t>
            </a:r>
            <a:r>
              <a:rPr lang="en-GB" dirty="0"/>
              <a:t>.</a:t>
            </a:r>
          </a:p>
          <a:p>
            <a:pPr marL="171450" indent="-171450" algn="just">
              <a:buFont typeface="Wingdings" panose="05000000000000000000" pitchFamily="2" charset="2"/>
              <a:buChar char="q"/>
            </a:pPr>
            <a:r>
              <a:rPr lang="en-GB" b="1" dirty="0">
                <a:solidFill>
                  <a:srgbClr val="29C5F4"/>
                </a:solidFill>
                <a:hlinkClick r:id="rId3">
                  <a:extLst>
                    <a:ext uri="{A12FA001-AC4F-418D-AE19-62706E023703}">
                      <ahyp:hlinkClr xmlns:ahyp="http://schemas.microsoft.com/office/drawing/2018/hyperlinkcolor" val="tx"/>
                    </a:ext>
                  </a:extLst>
                </a:hlinkClick>
              </a:rPr>
              <a:t>Piktochart </a:t>
            </a:r>
            <a:r>
              <a:rPr lang="en-GB" dirty="0"/>
              <a:t>– </a:t>
            </a:r>
            <a:r>
              <a:rPr lang="en-GB" dirty="0" err="1"/>
              <a:t>Nyttigt</a:t>
            </a:r>
            <a:r>
              <a:rPr lang="en-GB" dirty="0"/>
              <a:t> </a:t>
            </a:r>
            <a:r>
              <a:rPr lang="en-GB" dirty="0" err="1"/>
              <a:t>til</a:t>
            </a:r>
            <a:r>
              <a:rPr lang="en-GB" dirty="0"/>
              <a:t> </a:t>
            </a:r>
            <a:r>
              <a:rPr lang="en-GB" dirty="0" err="1"/>
              <a:t>visuelle</a:t>
            </a:r>
            <a:r>
              <a:rPr lang="en-GB" dirty="0"/>
              <a:t> </a:t>
            </a:r>
            <a:r>
              <a:rPr lang="en-GB" dirty="0" err="1"/>
              <a:t>sammenligninger</a:t>
            </a:r>
            <a:r>
              <a:rPr lang="en-GB" dirty="0"/>
              <a:t>.</a:t>
            </a:r>
          </a:p>
          <a:p>
            <a:pPr marL="171450" indent="-171450" algn="just">
              <a:buFont typeface="Wingdings" panose="05000000000000000000" pitchFamily="2" charset="2"/>
              <a:buChar char="q"/>
            </a:pPr>
            <a:r>
              <a:rPr lang="en-GB" b="1" dirty="0"/>
              <a:t>PowerPoint </a:t>
            </a:r>
            <a:r>
              <a:rPr lang="en-GB" dirty="0"/>
              <a:t>– </a:t>
            </a:r>
            <a:r>
              <a:rPr lang="en-GB" dirty="0" err="1"/>
              <a:t>Tilpasbart</a:t>
            </a:r>
            <a:r>
              <a:rPr lang="en-GB" dirty="0"/>
              <a:t> design med SmartArt-</a:t>
            </a:r>
            <a:r>
              <a:rPr lang="en-GB" dirty="0" err="1"/>
              <a:t>funktion</a:t>
            </a:r>
            <a:r>
              <a:rPr lang="en-GB" dirty="0"/>
              <a:t> (</a:t>
            </a:r>
            <a:r>
              <a:rPr lang="en-GB" dirty="0" err="1"/>
              <a:t>i</a:t>
            </a:r>
            <a:r>
              <a:rPr lang="en-GB" dirty="0"/>
              <a:t> </a:t>
            </a:r>
            <a:r>
              <a:rPr lang="en-GB" dirty="0" err="1"/>
              <a:t>menuen</a:t>
            </a:r>
            <a:r>
              <a:rPr lang="en-GB" dirty="0"/>
              <a:t> "</a:t>
            </a:r>
            <a:r>
              <a:rPr lang="en-GB" dirty="0" err="1"/>
              <a:t>Indsæt</a:t>
            </a:r>
            <a:r>
              <a:rPr lang="en-GB" dirty="0"/>
              <a:t>").</a:t>
            </a:r>
          </a:p>
          <a:p>
            <a:pPr algn="just"/>
            <a:endParaRPr lang="en-GB" dirty="0"/>
          </a:p>
          <a:p>
            <a:pPr algn="just"/>
            <a:r>
              <a:rPr lang="en-GB" dirty="0"/>
              <a:t>Din </a:t>
            </a:r>
            <a:r>
              <a:rPr lang="en-GB" dirty="0" err="1"/>
              <a:t>infografik</a:t>
            </a:r>
            <a:r>
              <a:rPr lang="en-GB" dirty="0"/>
              <a:t> </a:t>
            </a:r>
            <a:r>
              <a:rPr lang="en-GB" dirty="0" err="1"/>
              <a:t>skal</a:t>
            </a:r>
            <a:r>
              <a:rPr lang="en-GB" dirty="0"/>
              <a:t> </a:t>
            </a:r>
            <a:r>
              <a:rPr lang="en-GB" dirty="0" err="1"/>
              <a:t>indeholde</a:t>
            </a:r>
            <a:r>
              <a:rPr lang="en-GB" dirty="0"/>
              <a:t>:</a:t>
            </a:r>
          </a:p>
          <a:p>
            <a:pPr marL="171450" indent="-171450" algn="just">
              <a:buFont typeface="Wingdings" panose="05000000000000000000" pitchFamily="2" charset="2"/>
              <a:buChar char="q"/>
            </a:pPr>
            <a:r>
              <a:rPr lang="en-GB" b="1" dirty="0"/>
              <a:t>Titel: </a:t>
            </a:r>
            <a:r>
              <a:rPr lang="en-GB" dirty="0"/>
              <a:t>Den </a:t>
            </a:r>
            <a:r>
              <a:rPr lang="en-GB" dirty="0" err="1"/>
              <a:t>valgte</a:t>
            </a:r>
            <a:r>
              <a:rPr lang="en-GB" dirty="0"/>
              <a:t> </a:t>
            </a:r>
            <a:r>
              <a:rPr lang="en-GB" dirty="0" err="1"/>
              <a:t>innovationsfase</a:t>
            </a:r>
            <a:r>
              <a:rPr lang="en-GB" dirty="0"/>
              <a:t> </a:t>
            </a:r>
            <a:r>
              <a:rPr lang="en-GB" dirty="0" err="1"/>
              <a:t>og</a:t>
            </a:r>
            <a:r>
              <a:rPr lang="en-GB" dirty="0"/>
              <a:t> </a:t>
            </a:r>
            <a:r>
              <a:rPr lang="en-GB" dirty="0" err="1"/>
              <a:t>værktøjer</a:t>
            </a:r>
            <a:r>
              <a:rPr lang="en-GB" dirty="0"/>
              <a:t>.</a:t>
            </a:r>
          </a:p>
          <a:p>
            <a:pPr marL="171450" indent="-171450" algn="just">
              <a:buFont typeface="Wingdings" panose="05000000000000000000" pitchFamily="2" charset="2"/>
              <a:buChar char="q"/>
            </a:pPr>
            <a:r>
              <a:rPr lang="en-GB" b="1" dirty="0" err="1"/>
              <a:t>Nøglefunktioner</a:t>
            </a:r>
            <a:r>
              <a:rPr lang="en-GB" b="1" dirty="0"/>
              <a:t>: </a:t>
            </a:r>
            <a:r>
              <a:rPr lang="en-GB" dirty="0" err="1"/>
              <a:t>Beskriv</a:t>
            </a:r>
            <a:r>
              <a:rPr lang="en-GB" dirty="0"/>
              <a:t> </a:t>
            </a:r>
            <a:r>
              <a:rPr lang="en-GB" dirty="0" err="1"/>
              <a:t>kort</a:t>
            </a:r>
            <a:r>
              <a:rPr lang="en-GB" dirty="0"/>
              <a:t>, </a:t>
            </a:r>
            <a:r>
              <a:rPr lang="en-GB" dirty="0" err="1"/>
              <a:t>hvordan</a:t>
            </a:r>
            <a:r>
              <a:rPr lang="en-GB" dirty="0"/>
              <a:t> </a:t>
            </a:r>
            <a:r>
              <a:rPr lang="en-GB" dirty="0" err="1"/>
              <a:t>hvert</a:t>
            </a:r>
            <a:r>
              <a:rPr lang="en-GB" dirty="0"/>
              <a:t> </a:t>
            </a:r>
            <a:r>
              <a:rPr lang="en-GB" dirty="0" err="1"/>
              <a:t>værktøj</a:t>
            </a:r>
            <a:r>
              <a:rPr lang="en-GB" dirty="0"/>
              <a:t> </a:t>
            </a:r>
            <a:r>
              <a:rPr lang="en-GB" dirty="0" err="1"/>
              <a:t>fungerer</a:t>
            </a:r>
            <a:r>
              <a:rPr lang="en-GB" dirty="0"/>
              <a:t>.</a:t>
            </a:r>
          </a:p>
          <a:p>
            <a:pPr marL="171450" indent="-171450" algn="just">
              <a:buFont typeface="Wingdings" panose="05000000000000000000" pitchFamily="2" charset="2"/>
              <a:buChar char="q"/>
            </a:pPr>
            <a:r>
              <a:rPr lang="en-GB" b="1" dirty="0" err="1"/>
              <a:t>Sammenligningstabel</a:t>
            </a:r>
            <a:r>
              <a:rPr lang="en-GB" b="1" dirty="0"/>
              <a:t>: </a:t>
            </a:r>
            <a:r>
              <a:rPr lang="en-GB" dirty="0" err="1"/>
              <a:t>Fremhæv</a:t>
            </a:r>
            <a:r>
              <a:rPr lang="en-GB" dirty="0"/>
              <a:t> </a:t>
            </a:r>
            <a:r>
              <a:rPr lang="en-GB" dirty="0" err="1"/>
              <a:t>styrker</a:t>
            </a:r>
            <a:r>
              <a:rPr lang="en-GB" dirty="0"/>
              <a:t> </a:t>
            </a:r>
            <a:r>
              <a:rPr lang="en-GB" dirty="0" err="1"/>
              <a:t>og</a:t>
            </a:r>
            <a:r>
              <a:rPr lang="en-GB" dirty="0"/>
              <a:t> </a:t>
            </a:r>
            <a:r>
              <a:rPr lang="en-GB" dirty="0" err="1"/>
              <a:t>svagheder</a:t>
            </a:r>
            <a:r>
              <a:rPr lang="en-GB" dirty="0"/>
              <a:t> </a:t>
            </a:r>
            <a:r>
              <a:rPr lang="en-GB" dirty="0" err="1"/>
              <a:t>baseret</a:t>
            </a:r>
            <a:r>
              <a:rPr lang="en-GB" dirty="0"/>
              <a:t> </a:t>
            </a:r>
            <a:r>
              <a:rPr lang="en-GB" dirty="0" err="1"/>
              <a:t>på</a:t>
            </a:r>
            <a:r>
              <a:rPr lang="en-GB" dirty="0"/>
              <a:t> de </a:t>
            </a:r>
            <a:r>
              <a:rPr lang="en-GB" dirty="0" err="1"/>
              <a:t>kriterier</a:t>
            </a:r>
            <a:r>
              <a:rPr lang="en-GB" dirty="0"/>
              <a:t>, der </a:t>
            </a:r>
            <a:r>
              <a:rPr lang="en-GB" dirty="0" err="1"/>
              <a:t>blev</a:t>
            </a:r>
            <a:r>
              <a:rPr lang="en-GB" dirty="0"/>
              <a:t> </a:t>
            </a:r>
            <a:r>
              <a:rPr lang="en-GB" dirty="0" err="1"/>
              <a:t>vurderet</a:t>
            </a:r>
            <a:r>
              <a:rPr lang="en-GB" dirty="0"/>
              <a:t> </a:t>
            </a:r>
            <a:r>
              <a:rPr lang="en-GB" dirty="0" err="1"/>
              <a:t>i</a:t>
            </a:r>
            <a:r>
              <a:rPr lang="en-GB" dirty="0"/>
              <a:t> trin 2.</a:t>
            </a:r>
          </a:p>
          <a:p>
            <a:pPr marL="171450" indent="-171450" algn="just">
              <a:buFont typeface="Wingdings" panose="05000000000000000000" pitchFamily="2" charset="2"/>
              <a:buChar char="q"/>
            </a:pPr>
            <a:r>
              <a:rPr lang="en-GB" b="1" dirty="0" err="1"/>
              <a:t>Visuelle</a:t>
            </a:r>
            <a:r>
              <a:rPr lang="en-GB" b="1" dirty="0"/>
              <a:t> </a:t>
            </a:r>
            <a:r>
              <a:rPr lang="en-GB" b="1" dirty="0" err="1"/>
              <a:t>elementer</a:t>
            </a:r>
            <a:r>
              <a:rPr lang="en-GB" b="1" dirty="0"/>
              <a:t>/</a:t>
            </a:r>
            <a:r>
              <a:rPr lang="en-GB" b="1" dirty="0" err="1"/>
              <a:t>skærmbilleder</a:t>
            </a:r>
            <a:r>
              <a:rPr lang="en-GB" b="1" dirty="0"/>
              <a:t>: </a:t>
            </a:r>
            <a:r>
              <a:rPr lang="en-GB" dirty="0"/>
              <a:t>Vis </a:t>
            </a:r>
            <a:r>
              <a:rPr lang="en-GB" dirty="0" err="1"/>
              <a:t>eksempler</a:t>
            </a:r>
            <a:r>
              <a:rPr lang="en-GB" dirty="0"/>
              <a:t> </a:t>
            </a:r>
            <a:r>
              <a:rPr lang="en-GB" dirty="0" err="1"/>
              <a:t>på</a:t>
            </a:r>
            <a:r>
              <a:rPr lang="en-GB" dirty="0"/>
              <a:t>, </a:t>
            </a:r>
            <a:r>
              <a:rPr lang="en-GB" dirty="0" err="1"/>
              <a:t>hvordan</a:t>
            </a:r>
            <a:r>
              <a:rPr lang="en-GB" dirty="0"/>
              <a:t> </a:t>
            </a:r>
            <a:r>
              <a:rPr lang="en-GB" dirty="0" err="1"/>
              <a:t>disse</a:t>
            </a:r>
            <a:r>
              <a:rPr lang="en-GB" dirty="0"/>
              <a:t> </a:t>
            </a:r>
            <a:r>
              <a:rPr lang="en-GB" dirty="0" err="1"/>
              <a:t>værktøjer</a:t>
            </a:r>
            <a:r>
              <a:rPr lang="en-GB" dirty="0"/>
              <a:t> ser </a:t>
            </a:r>
            <a:r>
              <a:rPr lang="en-GB" dirty="0" err="1"/>
              <a:t>ud</a:t>
            </a:r>
            <a:r>
              <a:rPr lang="en-GB" dirty="0"/>
              <a:t>, </a:t>
            </a:r>
            <a:r>
              <a:rPr lang="en-GB" dirty="0" err="1"/>
              <a:t>når</a:t>
            </a:r>
            <a:r>
              <a:rPr lang="en-GB" dirty="0"/>
              <a:t> de </a:t>
            </a:r>
            <a:r>
              <a:rPr lang="en-GB" dirty="0" err="1"/>
              <a:t>bruges</a:t>
            </a:r>
            <a:r>
              <a:rPr lang="en-GB" dirty="0"/>
              <a:t>, </a:t>
            </a:r>
            <a:r>
              <a:rPr lang="en-GB" dirty="0" err="1"/>
              <a:t>ved</a:t>
            </a:r>
            <a:r>
              <a:rPr lang="en-GB" dirty="0"/>
              <a:t> </a:t>
            </a:r>
            <a:r>
              <a:rPr lang="en-GB" dirty="0" err="1"/>
              <a:t>hjælp</a:t>
            </a:r>
            <a:r>
              <a:rPr lang="en-GB" dirty="0"/>
              <a:t> </a:t>
            </a:r>
            <a:r>
              <a:rPr lang="en-GB" dirty="0" err="1"/>
              <a:t>af</a:t>
            </a:r>
            <a:r>
              <a:rPr lang="en-GB" dirty="0"/>
              <a:t> </a:t>
            </a:r>
            <a:r>
              <a:rPr lang="en-GB" dirty="0" err="1"/>
              <a:t>skærmbilleder</a:t>
            </a:r>
            <a:r>
              <a:rPr lang="en-GB" dirty="0"/>
              <a:t>.</a:t>
            </a:r>
          </a:p>
          <a:p>
            <a:pPr marL="171450" indent="-171450" algn="just">
              <a:buFont typeface="Wingdings" panose="05000000000000000000" pitchFamily="2" charset="2"/>
              <a:buChar char="q"/>
            </a:pPr>
            <a:r>
              <a:rPr lang="en-GB" b="1" dirty="0" err="1"/>
              <a:t>Refleksion</a:t>
            </a:r>
            <a:r>
              <a:rPr lang="en-GB" b="1" dirty="0"/>
              <a:t>: </a:t>
            </a:r>
            <a:r>
              <a:rPr lang="en-GB" dirty="0" err="1"/>
              <a:t>Hvordan</a:t>
            </a:r>
            <a:r>
              <a:rPr lang="en-GB" dirty="0"/>
              <a:t> </a:t>
            </a:r>
            <a:r>
              <a:rPr lang="en-GB" dirty="0" err="1"/>
              <a:t>hjælper</a:t>
            </a:r>
            <a:r>
              <a:rPr lang="en-GB" dirty="0"/>
              <a:t> </a:t>
            </a:r>
            <a:r>
              <a:rPr lang="en-GB" dirty="0" err="1"/>
              <a:t>disse</a:t>
            </a:r>
            <a:r>
              <a:rPr lang="en-GB" dirty="0"/>
              <a:t> </a:t>
            </a:r>
            <a:r>
              <a:rPr lang="en-GB" dirty="0" err="1"/>
              <a:t>værktøjer</a:t>
            </a:r>
            <a:r>
              <a:rPr lang="en-GB" dirty="0"/>
              <a:t> </a:t>
            </a:r>
            <a:r>
              <a:rPr lang="en-GB" dirty="0" err="1"/>
              <a:t>virksomheder</a:t>
            </a:r>
            <a:r>
              <a:rPr lang="en-GB" dirty="0"/>
              <a:t> med at </a:t>
            </a:r>
            <a:r>
              <a:rPr lang="en-GB" dirty="0" err="1"/>
              <a:t>implementere</a:t>
            </a:r>
            <a:r>
              <a:rPr lang="en-GB" dirty="0"/>
              <a:t>/</a:t>
            </a:r>
            <a:r>
              <a:rPr lang="en-GB" dirty="0" err="1"/>
              <a:t>styre</a:t>
            </a:r>
            <a:r>
              <a:rPr lang="en-GB" dirty="0"/>
              <a:t> </a:t>
            </a:r>
            <a:r>
              <a:rPr lang="en-GB" dirty="0" err="1"/>
              <a:t>bæredygtige</a:t>
            </a:r>
            <a:r>
              <a:rPr lang="en-GB" dirty="0"/>
              <a:t> </a:t>
            </a:r>
            <a:r>
              <a:rPr lang="en-GB" dirty="0" err="1"/>
              <a:t>logistikløsninger</a:t>
            </a:r>
            <a:r>
              <a:rPr lang="en-GB" dirty="0"/>
              <a:t>?</a:t>
            </a:r>
          </a:p>
          <a:p>
            <a:pPr marL="171450" indent="-171450" algn="just">
              <a:buFont typeface="Wingdings" panose="05000000000000000000" pitchFamily="2" charset="2"/>
              <a:buChar char="q"/>
            </a:pPr>
            <a:endParaRPr lang="en-GB" dirty="0"/>
          </a:p>
          <a:p>
            <a:pPr algn="just"/>
            <a:r>
              <a:rPr lang="en-GB" dirty="0" err="1"/>
              <a:t>Sådan</a:t>
            </a:r>
            <a:r>
              <a:rPr lang="en-GB" dirty="0"/>
              <a:t> </a:t>
            </a:r>
            <a:r>
              <a:rPr lang="en-GB" dirty="0" err="1"/>
              <a:t>kan</a:t>
            </a:r>
            <a:r>
              <a:rPr lang="en-GB" dirty="0"/>
              <a:t> </a:t>
            </a:r>
            <a:r>
              <a:rPr lang="en-GB" dirty="0" err="1"/>
              <a:t>en</a:t>
            </a:r>
            <a:r>
              <a:rPr lang="en-GB" dirty="0"/>
              <a:t> </a:t>
            </a:r>
            <a:r>
              <a:rPr lang="en-GB" dirty="0" err="1"/>
              <a:t>infografik</a:t>
            </a:r>
            <a:r>
              <a:rPr lang="en-GB" dirty="0"/>
              <a:t> se </a:t>
            </a:r>
            <a:r>
              <a:rPr lang="en-GB" dirty="0" err="1"/>
              <a:t>ud</a:t>
            </a:r>
            <a:r>
              <a:rPr lang="en-GB" dirty="0"/>
              <a:t>:</a:t>
            </a: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sz="800" b="1" dirty="0">
              <a:solidFill>
                <a:srgbClr val="8652A1"/>
              </a:solidFill>
            </a:endParaRPr>
          </a:p>
          <a:p>
            <a:pPr algn="just"/>
            <a:r>
              <a:rPr lang="en-GB" sz="1600" b="1" dirty="0">
                <a:solidFill>
                  <a:srgbClr val="8652A1"/>
                </a:solidFill>
              </a:rPr>
              <a:t>Trin 4: </a:t>
            </a:r>
            <a:r>
              <a:rPr lang="en-GB" sz="1600" b="1" dirty="0" err="1">
                <a:solidFill>
                  <a:srgbClr val="8652A1"/>
                </a:solidFill>
              </a:rPr>
              <a:t>Præsenter</a:t>
            </a:r>
            <a:r>
              <a:rPr lang="en-GB" sz="1600" b="1" dirty="0">
                <a:solidFill>
                  <a:srgbClr val="8652A1"/>
                </a:solidFill>
              </a:rPr>
              <a:t> dine </a:t>
            </a:r>
            <a:r>
              <a:rPr lang="en-GB" sz="1600" b="1" dirty="0" err="1">
                <a:solidFill>
                  <a:srgbClr val="8652A1"/>
                </a:solidFill>
              </a:rPr>
              <a:t>resultater</a:t>
            </a:r>
            <a:endParaRPr lang="en-GB" sz="1600" b="1" dirty="0">
              <a:solidFill>
                <a:srgbClr val="8652A1"/>
              </a:solidFill>
            </a:endParaRPr>
          </a:p>
          <a:p>
            <a:pPr algn="just"/>
            <a:r>
              <a:rPr lang="en-GB" dirty="0"/>
              <a:t>Din </a:t>
            </a:r>
            <a:r>
              <a:rPr lang="en-GB" b="1" dirty="0" err="1"/>
              <a:t>gruppe</a:t>
            </a:r>
            <a:r>
              <a:rPr lang="en-GB" b="1" dirty="0"/>
              <a:t> </a:t>
            </a:r>
            <a:r>
              <a:rPr lang="en-GB" dirty="0" err="1"/>
              <a:t>skal</a:t>
            </a:r>
            <a:r>
              <a:rPr lang="en-GB" dirty="0"/>
              <a:t>:</a:t>
            </a:r>
          </a:p>
          <a:p>
            <a:pPr marL="171450" indent="-171450" algn="just">
              <a:buFont typeface="Wingdings" panose="05000000000000000000" pitchFamily="2" charset="2"/>
              <a:buChar char="q"/>
            </a:pPr>
            <a:r>
              <a:rPr lang="en-GB" dirty="0"/>
              <a:t>Kort </a:t>
            </a:r>
            <a:r>
              <a:rPr lang="en-GB" b="1" dirty="0" err="1"/>
              <a:t>præsentere</a:t>
            </a:r>
            <a:r>
              <a:rPr lang="en-GB" b="1" dirty="0"/>
              <a:t> </a:t>
            </a:r>
            <a:r>
              <a:rPr lang="en-GB" dirty="0"/>
              <a:t>den </a:t>
            </a:r>
            <a:r>
              <a:rPr lang="en-GB" dirty="0" err="1"/>
              <a:t>udarbejdede</a:t>
            </a:r>
            <a:r>
              <a:rPr lang="en-GB" dirty="0"/>
              <a:t> </a:t>
            </a:r>
            <a:r>
              <a:rPr lang="en-GB" dirty="0" err="1"/>
              <a:t>infografik</a:t>
            </a:r>
            <a:r>
              <a:rPr lang="en-GB" dirty="0"/>
              <a:t> (3-5 </a:t>
            </a:r>
            <a:r>
              <a:rPr lang="en-GB" dirty="0" err="1"/>
              <a:t>minutter</a:t>
            </a:r>
            <a:r>
              <a:rPr lang="en-GB" dirty="0"/>
              <a:t>).</a:t>
            </a:r>
          </a:p>
          <a:p>
            <a:pPr marL="171450" indent="-171450" algn="just">
              <a:buFont typeface="Wingdings" panose="05000000000000000000" pitchFamily="2" charset="2"/>
              <a:buChar char="q"/>
            </a:pPr>
            <a:r>
              <a:rPr lang="en-GB" b="1" dirty="0" err="1"/>
              <a:t>Forklare</a:t>
            </a:r>
            <a:r>
              <a:rPr lang="en-GB" b="1" dirty="0"/>
              <a:t>, </a:t>
            </a:r>
            <a:r>
              <a:rPr lang="en-GB" dirty="0" err="1"/>
              <a:t>hvordan</a:t>
            </a:r>
            <a:r>
              <a:rPr lang="en-GB" dirty="0"/>
              <a:t> </a:t>
            </a:r>
            <a:r>
              <a:rPr lang="en-GB" dirty="0" err="1"/>
              <a:t>værktøjerne</a:t>
            </a:r>
            <a:r>
              <a:rPr lang="en-GB" dirty="0"/>
              <a:t> </a:t>
            </a:r>
            <a:r>
              <a:rPr lang="en-GB" dirty="0" err="1"/>
              <a:t>understøtter</a:t>
            </a:r>
            <a:r>
              <a:rPr lang="en-GB" dirty="0"/>
              <a:t> </a:t>
            </a:r>
            <a:r>
              <a:rPr lang="en-GB" dirty="0" err="1"/>
              <a:t>innovationsledelse</a:t>
            </a:r>
            <a:r>
              <a:rPr lang="en-GB" dirty="0"/>
              <a:t>.</a:t>
            </a:r>
          </a:p>
          <a:p>
            <a:pPr marL="171450" indent="-171450" algn="just">
              <a:buFont typeface="Wingdings" panose="05000000000000000000" pitchFamily="2" charset="2"/>
              <a:buChar char="q"/>
            </a:pPr>
            <a:r>
              <a:rPr lang="en-GB" dirty="0" err="1"/>
              <a:t>Diskutere</a:t>
            </a:r>
            <a:r>
              <a:rPr lang="en-GB" dirty="0"/>
              <a:t> </a:t>
            </a:r>
            <a:r>
              <a:rPr lang="en-GB" dirty="0" err="1"/>
              <a:t>jeres</a:t>
            </a:r>
            <a:r>
              <a:rPr lang="en-GB" dirty="0"/>
              <a:t> </a:t>
            </a:r>
            <a:r>
              <a:rPr lang="en-GB" b="1" dirty="0" err="1"/>
              <a:t>refleksioner</a:t>
            </a:r>
            <a:r>
              <a:rPr lang="en-GB" b="1" dirty="0"/>
              <a:t> </a:t>
            </a:r>
            <a:r>
              <a:rPr lang="en-GB" dirty="0"/>
              <a:t>over </a:t>
            </a:r>
            <a:r>
              <a:rPr lang="en-GB" dirty="0" err="1"/>
              <a:t>værktøjernes</a:t>
            </a:r>
            <a:r>
              <a:rPr lang="en-GB" dirty="0"/>
              <a:t> </a:t>
            </a:r>
            <a:r>
              <a:rPr lang="en-GB" dirty="0" err="1"/>
              <a:t>brugervenlighed</a:t>
            </a:r>
            <a:r>
              <a:rPr lang="en-GB" dirty="0"/>
              <a:t> </a:t>
            </a:r>
            <a:r>
              <a:rPr lang="en-GB" dirty="0" err="1"/>
              <a:t>og</a:t>
            </a:r>
            <a:r>
              <a:rPr lang="en-GB" dirty="0"/>
              <a:t> </a:t>
            </a:r>
            <a:r>
              <a:rPr lang="en-GB" dirty="0" err="1"/>
              <a:t>effekt</a:t>
            </a:r>
            <a:r>
              <a:rPr lang="en-GB" dirty="0"/>
              <a:t>, </a:t>
            </a:r>
            <a:r>
              <a:rPr lang="en-GB" dirty="0" err="1"/>
              <a:t>især</a:t>
            </a:r>
            <a:r>
              <a:rPr lang="en-GB" dirty="0"/>
              <a:t> </a:t>
            </a:r>
            <a:r>
              <a:rPr lang="en-GB" dirty="0" err="1"/>
              <a:t>i</a:t>
            </a:r>
            <a:r>
              <a:rPr lang="en-GB" dirty="0"/>
              <a:t> forhold </a:t>
            </a:r>
            <a:r>
              <a:rPr lang="en-GB" dirty="0" err="1"/>
              <a:t>til</a:t>
            </a:r>
            <a:r>
              <a:rPr lang="en-GB" dirty="0"/>
              <a:t> </a:t>
            </a:r>
            <a:r>
              <a:rPr lang="en-GB" dirty="0" err="1"/>
              <a:t>implementering</a:t>
            </a:r>
            <a:r>
              <a:rPr lang="en-GB" dirty="0"/>
              <a:t> </a:t>
            </a:r>
            <a:r>
              <a:rPr lang="en-GB" dirty="0" err="1"/>
              <a:t>af</a:t>
            </a:r>
            <a:r>
              <a:rPr lang="en-GB" dirty="0"/>
              <a:t> </a:t>
            </a:r>
            <a:r>
              <a:rPr lang="en-GB" dirty="0" err="1"/>
              <a:t>bæredygtig</a:t>
            </a:r>
            <a:r>
              <a:rPr lang="en-GB" dirty="0"/>
              <a:t> </a:t>
            </a:r>
            <a:r>
              <a:rPr lang="en-GB" dirty="0" err="1"/>
              <a:t>logistik</a:t>
            </a:r>
            <a:r>
              <a:rPr lang="en-GB" dirty="0"/>
              <a:t>.</a:t>
            </a:r>
          </a:p>
          <a:p>
            <a:pPr algn="just"/>
            <a:endParaRPr lang="en-GB" b="1" dirty="0"/>
          </a:p>
          <a:p>
            <a:pPr algn="just"/>
            <a:r>
              <a:rPr lang="en-GB" b="1" dirty="0" err="1"/>
              <a:t>Vær</a:t>
            </a:r>
            <a:r>
              <a:rPr lang="en-GB" b="1" dirty="0"/>
              <a:t> </a:t>
            </a:r>
            <a:r>
              <a:rPr lang="en-GB" b="1" dirty="0" err="1"/>
              <a:t>forberedt</a:t>
            </a:r>
            <a:r>
              <a:rPr lang="en-GB" b="1" dirty="0"/>
              <a:t> </a:t>
            </a:r>
            <a:r>
              <a:rPr lang="en-GB" dirty="0" err="1"/>
              <a:t>på</a:t>
            </a:r>
            <a:r>
              <a:rPr lang="en-GB" dirty="0"/>
              <a:t> at </a:t>
            </a:r>
            <a:r>
              <a:rPr lang="en-GB" dirty="0" err="1"/>
              <a:t>diskutere</a:t>
            </a:r>
            <a:r>
              <a:rPr lang="en-GB" dirty="0"/>
              <a:t> </a:t>
            </a:r>
            <a:r>
              <a:rPr lang="en-GB" dirty="0" err="1"/>
              <a:t>følgende</a:t>
            </a:r>
            <a:r>
              <a:rPr lang="en-GB" dirty="0"/>
              <a:t>:</a:t>
            </a:r>
          </a:p>
          <a:p>
            <a:pPr marL="165100" indent="-165100" algn="just">
              <a:buFont typeface="Wingdings" panose="05000000000000000000" pitchFamily="2" charset="2"/>
              <a:buChar char="q"/>
            </a:pPr>
            <a:r>
              <a:rPr lang="en-GB" dirty="0" err="1"/>
              <a:t>Hvilket</a:t>
            </a:r>
            <a:r>
              <a:rPr lang="en-GB" dirty="0"/>
              <a:t> </a:t>
            </a:r>
            <a:r>
              <a:rPr lang="en-GB" dirty="0" err="1"/>
              <a:t>værktøj</a:t>
            </a:r>
            <a:r>
              <a:rPr lang="en-GB" dirty="0"/>
              <a:t> var </a:t>
            </a:r>
            <a:r>
              <a:rPr lang="en-GB" dirty="0" err="1"/>
              <a:t>mest</a:t>
            </a:r>
            <a:r>
              <a:rPr lang="en-GB" dirty="0"/>
              <a:t> </a:t>
            </a:r>
            <a:r>
              <a:rPr lang="en-GB" b="1" dirty="0" err="1"/>
              <a:t>effektivt</a:t>
            </a:r>
            <a:r>
              <a:rPr lang="en-GB" b="1" dirty="0"/>
              <a:t> </a:t>
            </a:r>
            <a:r>
              <a:rPr lang="en-GB" dirty="0" err="1"/>
              <a:t>i</a:t>
            </a:r>
            <a:r>
              <a:rPr lang="en-GB" dirty="0"/>
              <a:t> den </a:t>
            </a:r>
            <a:r>
              <a:rPr lang="en-GB" dirty="0" err="1"/>
              <a:t>innovationsfase</a:t>
            </a:r>
            <a:r>
              <a:rPr lang="en-GB" dirty="0"/>
              <a:t>, I </a:t>
            </a:r>
            <a:r>
              <a:rPr lang="en-GB" dirty="0" err="1"/>
              <a:t>blev</a:t>
            </a:r>
            <a:r>
              <a:rPr lang="en-GB" dirty="0"/>
              <a:t> </a:t>
            </a:r>
            <a:r>
              <a:rPr lang="en-GB" dirty="0" err="1"/>
              <a:t>tildelt</a:t>
            </a:r>
            <a:r>
              <a:rPr lang="en-GB" dirty="0"/>
              <a:t>? </a:t>
            </a:r>
            <a:r>
              <a:rPr lang="en-GB" dirty="0" err="1"/>
              <a:t>Hvorfor</a:t>
            </a:r>
            <a:r>
              <a:rPr lang="en-GB" dirty="0"/>
              <a:t>?</a:t>
            </a:r>
          </a:p>
          <a:p>
            <a:pPr marL="165100" indent="-165100" algn="just">
              <a:buFont typeface="Wingdings" panose="05000000000000000000" pitchFamily="2" charset="2"/>
              <a:buChar char="q"/>
            </a:pPr>
            <a:r>
              <a:rPr lang="en-GB" dirty="0"/>
              <a:t>Fandt du </a:t>
            </a:r>
            <a:r>
              <a:rPr lang="en-GB" b="1" dirty="0" err="1"/>
              <a:t>begrænsninger</a:t>
            </a:r>
            <a:r>
              <a:rPr lang="en-GB" b="1" dirty="0"/>
              <a:t> </a:t>
            </a:r>
            <a:r>
              <a:rPr lang="en-GB" dirty="0" err="1"/>
              <a:t>i</a:t>
            </a:r>
            <a:r>
              <a:rPr lang="en-GB" dirty="0"/>
              <a:t> </a:t>
            </a:r>
            <a:r>
              <a:rPr lang="en-GB" dirty="0" err="1"/>
              <a:t>værktøjerne</a:t>
            </a:r>
            <a:r>
              <a:rPr lang="en-GB" dirty="0"/>
              <a:t>, </a:t>
            </a:r>
            <a:r>
              <a:rPr lang="en-GB" dirty="0" err="1"/>
              <a:t>når</a:t>
            </a:r>
            <a:r>
              <a:rPr lang="en-GB" dirty="0"/>
              <a:t> du </a:t>
            </a:r>
            <a:r>
              <a:rPr lang="en-GB" dirty="0" err="1"/>
              <a:t>tacklede</a:t>
            </a:r>
            <a:r>
              <a:rPr lang="en-GB" dirty="0"/>
              <a:t> </a:t>
            </a:r>
            <a:r>
              <a:rPr lang="en-GB" dirty="0" err="1"/>
              <a:t>bæredygtighedsudfordringer</a:t>
            </a:r>
            <a:r>
              <a:rPr lang="en-GB" dirty="0"/>
              <a:t>?</a:t>
            </a:r>
          </a:p>
          <a:p>
            <a:pPr marL="165100" indent="-165100" algn="just">
              <a:buFont typeface="Wingdings" panose="05000000000000000000" pitchFamily="2" charset="2"/>
              <a:buChar char="q"/>
            </a:pPr>
            <a:r>
              <a:rPr lang="en-GB" dirty="0" err="1"/>
              <a:t>Hvordan</a:t>
            </a:r>
            <a:r>
              <a:rPr lang="en-GB" dirty="0"/>
              <a:t> </a:t>
            </a:r>
            <a:r>
              <a:rPr lang="en-GB" dirty="0" err="1"/>
              <a:t>kan</a:t>
            </a:r>
            <a:r>
              <a:rPr lang="en-GB" dirty="0"/>
              <a:t> </a:t>
            </a:r>
            <a:r>
              <a:rPr lang="en-GB" dirty="0" err="1"/>
              <a:t>virksomheder</a:t>
            </a:r>
            <a:r>
              <a:rPr lang="en-GB" dirty="0"/>
              <a:t> </a:t>
            </a:r>
            <a:r>
              <a:rPr lang="en-GB" dirty="0" err="1"/>
              <a:t>bedre</a:t>
            </a:r>
            <a:r>
              <a:rPr lang="en-GB" dirty="0"/>
              <a:t> </a:t>
            </a:r>
            <a:r>
              <a:rPr lang="en-GB" b="1" dirty="0" err="1"/>
              <a:t>integrere</a:t>
            </a:r>
            <a:r>
              <a:rPr lang="en-GB" b="1" dirty="0"/>
              <a:t> </a:t>
            </a:r>
            <a:r>
              <a:rPr lang="en-GB" dirty="0" err="1"/>
              <a:t>disse</a:t>
            </a:r>
            <a:r>
              <a:rPr lang="en-GB" dirty="0"/>
              <a:t> </a:t>
            </a:r>
            <a:r>
              <a:rPr lang="en-GB" dirty="0" err="1"/>
              <a:t>værktøjer</a:t>
            </a:r>
            <a:r>
              <a:rPr lang="en-GB" dirty="0"/>
              <a:t> </a:t>
            </a:r>
            <a:r>
              <a:rPr lang="en-GB" dirty="0" err="1"/>
              <a:t>i</a:t>
            </a:r>
            <a:r>
              <a:rPr lang="en-GB" dirty="0"/>
              <a:t> </a:t>
            </a:r>
            <a:r>
              <a:rPr lang="en-GB" dirty="0" err="1"/>
              <a:t>deres</a:t>
            </a:r>
            <a:r>
              <a:rPr lang="en-GB" dirty="0"/>
              <a:t> processer?</a:t>
            </a:r>
          </a:p>
          <a:p>
            <a:pPr algn="just"/>
            <a:endParaRPr lang="en-GB" dirty="0"/>
          </a:p>
          <a:p>
            <a:pPr algn="just"/>
            <a:r>
              <a:rPr lang="de-DE" sz="1600" b="1" dirty="0">
                <a:solidFill>
                  <a:srgbClr val="8652A1"/>
                </a:solidFill>
                <a:latin typeface="Calibri"/>
                <a:ea typeface="Open Sans"/>
                <a:cs typeface="Calibri"/>
              </a:rPr>
              <a:t>Trin 5: Evalueringsspørgeskema</a:t>
            </a:r>
            <a:endParaRPr lang="de-DE" b="1" dirty="0"/>
          </a:p>
          <a:p>
            <a:pPr algn="just"/>
            <a:r>
              <a:rPr lang="en-GB" dirty="0" err="1">
                <a:latin typeface="Calibri"/>
                <a:ea typeface="Open Sans"/>
                <a:cs typeface="Calibri"/>
              </a:rPr>
              <a:t>Når</a:t>
            </a:r>
            <a:r>
              <a:rPr lang="en-GB" dirty="0">
                <a:latin typeface="Calibri"/>
                <a:ea typeface="Open Sans"/>
                <a:cs typeface="Calibri"/>
              </a:rPr>
              <a:t> du </a:t>
            </a:r>
            <a:r>
              <a:rPr lang="en-GB" dirty="0" err="1">
                <a:latin typeface="Calibri"/>
                <a:ea typeface="Open Sans"/>
                <a:cs typeface="Calibri"/>
              </a:rPr>
              <a:t>har</a:t>
            </a:r>
            <a:r>
              <a:rPr lang="en-GB" dirty="0">
                <a:latin typeface="Calibri"/>
                <a:ea typeface="Open Sans"/>
                <a:cs typeface="Calibri"/>
              </a:rPr>
              <a:t> </a:t>
            </a:r>
            <a:r>
              <a:rPr lang="en-GB" dirty="0" err="1">
                <a:latin typeface="Calibri"/>
                <a:ea typeface="Open Sans"/>
                <a:cs typeface="Calibri"/>
              </a:rPr>
              <a:t>gennemført</a:t>
            </a:r>
            <a:r>
              <a:rPr lang="en-GB" dirty="0">
                <a:latin typeface="Calibri"/>
                <a:ea typeface="Open Sans"/>
                <a:cs typeface="Calibri"/>
              </a:rPr>
              <a:t> </a:t>
            </a:r>
            <a:r>
              <a:rPr lang="en-GB" dirty="0" err="1">
                <a:latin typeface="Calibri"/>
                <a:ea typeface="Open Sans"/>
                <a:cs typeface="Calibri"/>
              </a:rPr>
              <a:t>modulet</a:t>
            </a:r>
            <a:r>
              <a:rPr lang="en-GB" dirty="0">
                <a:latin typeface="Calibri"/>
                <a:ea typeface="Open Sans"/>
                <a:cs typeface="Calibri"/>
              </a:rPr>
              <a:t>, </a:t>
            </a:r>
            <a:r>
              <a:rPr lang="en-GB" dirty="0" err="1">
                <a:latin typeface="Calibri"/>
                <a:ea typeface="Open Sans"/>
                <a:cs typeface="Calibri"/>
              </a:rPr>
              <a:t>skal</a:t>
            </a:r>
            <a:r>
              <a:rPr lang="en-GB" dirty="0">
                <a:latin typeface="Calibri"/>
                <a:ea typeface="Open Sans"/>
                <a:cs typeface="Calibri"/>
              </a:rPr>
              <a:t> du </a:t>
            </a:r>
            <a:r>
              <a:rPr lang="en-GB" dirty="0" err="1">
                <a:latin typeface="Calibri"/>
                <a:ea typeface="Open Sans"/>
                <a:cs typeface="Calibri"/>
              </a:rPr>
              <a:t>besvare</a:t>
            </a:r>
            <a:r>
              <a:rPr lang="en-GB" dirty="0">
                <a:latin typeface="Calibri"/>
                <a:ea typeface="Open Sans"/>
                <a:cs typeface="Calibri"/>
              </a:rPr>
              <a:t> et </a:t>
            </a:r>
            <a:r>
              <a:rPr lang="en-US" b="1" dirty="0" err="1">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kort</a:t>
            </a:r>
            <a:r>
              <a:rPr lang="en-US" b="1" dirty="0">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 </a:t>
            </a:r>
            <a:r>
              <a:rPr lang="en-US" b="1" dirty="0" err="1">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kvantitativt</a:t>
            </a:r>
            <a:r>
              <a:rPr lang="en-US" b="1" dirty="0">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 </a:t>
            </a:r>
            <a:r>
              <a:rPr lang="en-US" dirty="0" err="1">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evalueringsspørgeskema</a:t>
            </a:r>
            <a:r>
              <a:rPr lang="en-US" dirty="0">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 for at </a:t>
            </a:r>
            <a:r>
              <a:rPr lang="en-US" dirty="0" err="1">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vurdere</a:t>
            </a:r>
            <a:r>
              <a:rPr lang="en-US" dirty="0">
                <a:solidFill>
                  <a:srgbClr val="0B1430"/>
                </a:solidFill>
                <a:effectLst/>
                <a:latin typeface="Calibri" panose="020F0502020204030204" pitchFamily="34" charset="0"/>
                <a:ea typeface="Calibri" panose="020F0502020204030204" pitchFamily="34" charset="0"/>
                <a:cs typeface="Times New Roman" panose="02020603050405020304" pitchFamily="18" charset="0"/>
              </a:rPr>
              <a:t>, </a:t>
            </a:r>
            <a:r>
              <a:rPr lang="en-GB" dirty="0" err="1">
                <a:latin typeface="Calibri"/>
                <a:ea typeface="Open Sans"/>
                <a:cs typeface="Calibri"/>
              </a:rPr>
              <a:t>hvad</a:t>
            </a:r>
            <a:r>
              <a:rPr lang="en-GB" dirty="0">
                <a:latin typeface="Calibri"/>
                <a:ea typeface="Open Sans"/>
                <a:cs typeface="Calibri"/>
              </a:rPr>
              <a:t> du </a:t>
            </a:r>
            <a:r>
              <a:rPr lang="en-GB" dirty="0" err="1">
                <a:latin typeface="Calibri"/>
                <a:ea typeface="Open Sans"/>
                <a:cs typeface="Calibri"/>
              </a:rPr>
              <a:t>har</a:t>
            </a:r>
            <a:r>
              <a:rPr lang="en-GB" dirty="0">
                <a:latin typeface="Calibri"/>
                <a:ea typeface="Open Sans"/>
                <a:cs typeface="Calibri"/>
              </a:rPr>
              <a:t> </a:t>
            </a:r>
            <a:r>
              <a:rPr lang="en-GB" b="1" dirty="0" err="1">
                <a:latin typeface="Calibri"/>
                <a:ea typeface="Open Sans"/>
                <a:cs typeface="Calibri"/>
              </a:rPr>
              <a:t>lært</a:t>
            </a:r>
            <a:r>
              <a:rPr lang="en-GB" b="1" dirty="0">
                <a:latin typeface="Calibri"/>
                <a:ea typeface="Open Sans"/>
                <a:cs typeface="Calibri"/>
              </a:rPr>
              <a:t> </a:t>
            </a:r>
            <a:r>
              <a:rPr lang="en-GB" dirty="0">
                <a:latin typeface="Calibri"/>
                <a:ea typeface="Open Sans"/>
                <a:cs typeface="Calibri"/>
              </a:rPr>
              <a:t>om </a:t>
            </a:r>
            <a:r>
              <a:rPr lang="en-GB" dirty="0" err="1">
                <a:latin typeface="Calibri"/>
                <a:ea typeface="Open Sans"/>
                <a:cs typeface="Calibri"/>
              </a:rPr>
              <a:t>digitalisering</a:t>
            </a:r>
            <a:r>
              <a:rPr lang="en-GB" dirty="0">
                <a:latin typeface="Calibri"/>
                <a:ea typeface="Open Sans"/>
                <a:cs typeface="Calibri"/>
              </a:rPr>
              <a:t> </a:t>
            </a:r>
            <a:r>
              <a:rPr lang="en-GB" dirty="0" err="1">
                <a:latin typeface="Calibri"/>
                <a:ea typeface="Open Sans"/>
                <a:cs typeface="Calibri"/>
              </a:rPr>
              <a:t>af</a:t>
            </a:r>
            <a:r>
              <a:rPr lang="en-GB" dirty="0">
                <a:latin typeface="Calibri"/>
                <a:ea typeface="Open Sans"/>
                <a:cs typeface="Calibri"/>
              </a:rPr>
              <a:t> </a:t>
            </a:r>
            <a:r>
              <a:rPr lang="en-GB" dirty="0" err="1">
                <a:latin typeface="Calibri"/>
                <a:ea typeface="Open Sans"/>
                <a:cs typeface="Calibri"/>
              </a:rPr>
              <a:t>innovationsledelse</a:t>
            </a:r>
            <a:r>
              <a:rPr lang="en-GB" dirty="0">
                <a:latin typeface="Calibri"/>
                <a:ea typeface="Open Sans"/>
                <a:cs typeface="Calibri"/>
              </a:rPr>
              <a:t> </a:t>
            </a:r>
            <a:r>
              <a:rPr lang="en-GB" dirty="0" err="1">
                <a:latin typeface="Calibri"/>
                <a:ea typeface="Open Sans"/>
                <a:cs typeface="Calibri"/>
              </a:rPr>
              <a:t>og</a:t>
            </a:r>
            <a:r>
              <a:rPr lang="en-GB" dirty="0">
                <a:latin typeface="Calibri"/>
                <a:ea typeface="Open Sans"/>
                <a:cs typeface="Calibri"/>
              </a:rPr>
              <a:t> </a:t>
            </a:r>
            <a:r>
              <a:rPr lang="en-GB" dirty="0" err="1">
                <a:latin typeface="Calibri"/>
                <a:ea typeface="Open Sans"/>
                <a:cs typeface="Calibri"/>
              </a:rPr>
              <a:t>bæredygtighed</a:t>
            </a:r>
            <a:r>
              <a:rPr lang="en-GB" dirty="0">
                <a:latin typeface="Calibri"/>
                <a:ea typeface="Open Sans"/>
                <a:cs typeface="Calibri"/>
              </a:rPr>
              <a:t>.</a:t>
            </a:r>
          </a:p>
          <a:p>
            <a:pPr marL="177800" indent="-177800" algn="just">
              <a:buFont typeface="Wingdings" pitchFamily="2" charset="2"/>
              <a:buChar char="q"/>
            </a:pPr>
            <a:r>
              <a:rPr lang="en-GB" b="1" dirty="0" err="1">
                <a:latin typeface="+mn-lt"/>
                <a:ea typeface="Open Sans"/>
                <a:cs typeface="Calibri"/>
              </a:rPr>
              <a:t>Gå</a:t>
            </a:r>
            <a:r>
              <a:rPr lang="en-GB" b="1" dirty="0">
                <a:latin typeface="+mn-lt"/>
                <a:ea typeface="Open Sans"/>
                <a:cs typeface="Calibri"/>
              </a:rPr>
              <a:t> </a:t>
            </a:r>
            <a:r>
              <a:rPr lang="en-GB" dirty="0" err="1">
                <a:latin typeface="+mn-lt"/>
                <a:ea typeface="Open Sans"/>
                <a:cs typeface="Calibri"/>
              </a:rPr>
              <a:t>til</a:t>
            </a:r>
            <a:r>
              <a:rPr lang="en-GB" dirty="0">
                <a:latin typeface="+mn-lt"/>
                <a:ea typeface="Open Sans"/>
                <a:cs typeface="Calibri"/>
              </a:rPr>
              <a:t> </a:t>
            </a:r>
            <a:r>
              <a:rPr lang="en-GB" dirty="0" err="1">
                <a:latin typeface="+mn-lt"/>
                <a:ea typeface="Open Sans"/>
                <a:cs typeface="Calibri"/>
              </a:rPr>
              <a:t>onlineformularen</a:t>
            </a:r>
            <a:r>
              <a:rPr lang="en-GB" dirty="0">
                <a:latin typeface="+mn-lt"/>
                <a:ea typeface="Open Sans"/>
                <a:cs typeface="Calibri"/>
              </a:rPr>
              <a:t> (</a:t>
            </a:r>
            <a:r>
              <a:rPr lang="en-GB" dirty="0" err="1">
                <a:latin typeface="+mn-lt"/>
                <a:ea typeface="Open Sans"/>
                <a:cs typeface="Calibri"/>
              </a:rPr>
              <a:t>linket</a:t>
            </a:r>
            <a:r>
              <a:rPr lang="en-GB" dirty="0">
                <a:latin typeface="+mn-lt"/>
                <a:ea typeface="Open Sans"/>
                <a:cs typeface="Calibri"/>
              </a:rPr>
              <a:t> </a:t>
            </a:r>
            <a:r>
              <a:rPr lang="en-GB" dirty="0" err="1">
                <a:latin typeface="+mn-lt"/>
                <a:ea typeface="Open Sans"/>
                <a:cs typeface="Calibri"/>
              </a:rPr>
              <a:t>findes</a:t>
            </a:r>
            <a:r>
              <a:rPr lang="en-GB" dirty="0">
                <a:latin typeface="+mn-lt"/>
                <a:ea typeface="Open Sans"/>
                <a:cs typeface="Calibri"/>
              </a:rPr>
              <a:t> </a:t>
            </a:r>
            <a:r>
              <a:rPr lang="en-GB" dirty="0" err="1">
                <a:latin typeface="+mn-lt"/>
                <a:ea typeface="Open Sans"/>
                <a:cs typeface="Calibri"/>
              </a:rPr>
              <a:t>hos</a:t>
            </a:r>
            <a:r>
              <a:rPr lang="en-GB" dirty="0">
                <a:latin typeface="+mn-lt"/>
                <a:ea typeface="Open Sans"/>
                <a:cs typeface="Calibri"/>
              </a:rPr>
              <a:t> din </a:t>
            </a:r>
            <a:r>
              <a:rPr lang="en-GB" dirty="0" err="1">
                <a:latin typeface="+mn-lt"/>
                <a:ea typeface="Open Sans"/>
                <a:cs typeface="Calibri"/>
              </a:rPr>
              <a:t>underviser</a:t>
            </a:r>
            <a:r>
              <a:rPr lang="en-GB" dirty="0">
                <a:latin typeface="+mn-lt"/>
                <a:ea typeface="Open Sans"/>
                <a:cs typeface="Calibri"/>
              </a:rPr>
              <a:t>).</a:t>
            </a:r>
          </a:p>
          <a:p>
            <a:pPr marL="177800" indent="-177800" algn="just">
              <a:buFont typeface="Wingdings" pitchFamily="2" charset="2"/>
              <a:buChar char="q"/>
            </a:pPr>
            <a:r>
              <a:rPr lang="en-GB" b="1" dirty="0" err="1">
                <a:latin typeface="+mn-lt"/>
                <a:ea typeface="Open Sans"/>
                <a:cs typeface="Calibri"/>
              </a:rPr>
              <a:t>Besvar</a:t>
            </a:r>
            <a:r>
              <a:rPr lang="en-GB" b="1" dirty="0">
                <a:latin typeface="+mn-lt"/>
                <a:ea typeface="Open Sans"/>
                <a:cs typeface="Calibri"/>
              </a:rPr>
              <a:t> </a:t>
            </a:r>
            <a:r>
              <a:rPr lang="en-GB" dirty="0" err="1">
                <a:latin typeface="+mn-lt"/>
                <a:ea typeface="Open Sans"/>
                <a:cs typeface="Calibri"/>
              </a:rPr>
              <a:t>spørgeskemaet</a:t>
            </a:r>
            <a:r>
              <a:rPr lang="en-GB" dirty="0">
                <a:latin typeface="+mn-lt"/>
                <a:ea typeface="Open Sans"/>
                <a:cs typeface="Calibri"/>
              </a:rPr>
              <a:t>.</a:t>
            </a:r>
          </a:p>
          <a:p>
            <a:pPr marL="177800" indent="-177800" algn="just">
              <a:buFont typeface="Wingdings" pitchFamily="2" charset="2"/>
              <a:buChar char="q"/>
            </a:pPr>
            <a:r>
              <a:rPr lang="en-GB" b="1" dirty="0" err="1">
                <a:latin typeface="+mn-lt"/>
                <a:ea typeface="Open Sans"/>
                <a:cs typeface="Calibri"/>
              </a:rPr>
              <a:t>Indsend</a:t>
            </a:r>
            <a:r>
              <a:rPr lang="en-GB" b="1" dirty="0">
                <a:latin typeface="+mn-lt"/>
                <a:ea typeface="Open Sans"/>
                <a:cs typeface="Calibri"/>
              </a:rPr>
              <a:t> </a:t>
            </a:r>
            <a:r>
              <a:rPr lang="en-GB" dirty="0">
                <a:latin typeface="+mn-lt"/>
                <a:ea typeface="Open Sans"/>
                <a:cs typeface="Calibri"/>
              </a:rPr>
              <a:t>dine </a:t>
            </a:r>
            <a:r>
              <a:rPr lang="en-GB" dirty="0" err="1">
                <a:latin typeface="+mn-lt"/>
                <a:ea typeface="Open Sans"/>
                <a:cs typeface="Calibri"/>
              </a:rPr>
              <a:t>svar</a:t>
            </a:r>
            <a:r>
              <a:rPr lang="en-GB" dirty="0">
                <a:latin typeface="+mn-lt"/>
                <a:ea typeface="Open Sans"/>
                <a:cs typeface="Calibri"/>
              </a:rPr>
              <a:t> </a:t>
            </a:r>
            <a:r>
              <a:rPr lang="en-GB" dirty="0" err="1">
                <a:latin typeface="+mn-lt"/>
                <a:ea typeface="Open Sans"/>
                <a:cs typeface="Calibri"/>
              </a:rPr>
              <a:t>inden</a:t>
            </a:r>
            <a:r>
              <a:rPr lang="en-GB" dirty="0">
                <a:latin typeface="+mn-lt"/>
                <a:ea typeface="Open Sans"/>
                <a:cs typeface="Calibri"/>
              </a:rPr>
              <a:t> den </a:t>
            </a:r>
            <a:r>
              <a:rPr lang="en-GB" dirty="0" err="1">
                <a:latin typeface="+mn-lt"/>
                <a:ea typeface="Open Sans"/>
                <a:cs typeface="Calibri"/>
              </a:rPr>
              <a:t>frist</a:t>
            </a:r>
            <a:r>
              <a:rPr lang="en-GB" dirty="0">
                <a:latin typeface="+mn-lt"/>
                <a:ea typeface="Open Sans"/>
                <a:cs typeface="Calibri"/>
              </a:rPr>
              <a:t>, der er </a:t>
            </a:r>
            <a:r>
              <a:rPr lang="en-GB" dirty="0" err="1">
                <a:latin typeface="+mn-lt"/>
                <a:ea typeface="Open Sans"/>
                <a:cs typeface="Calibri"/>
              </a:rPr>
              <a:t>fastsat</a:t>
            </a:r>
            <a:r>
              <a:rPr lang="en-GB" dirty="0">
                <a:latin typeface="+mn-lt"/>
                <a:ea typeface="Open Sans"/>
                <a:cs typeface="Calibri"/>
              </a:rPr>
              <a:t> </a:t>
            </a:r>
            <a:r>
              <a:rPr lang="en-GB" dirty="0" err="1">
                <a:latin typeface="+mn-lt"/>
                <a:ea typeface="Open Sans"/>
                <a:cs typeface="Calibri"/>
              </a:rPr>
              <a:t>af</a:t>
            </a:r>
            <a:r>
              <a:rPr lang="en-GB" dirty="0">
                <a:latin typeface="+mn-lt"/>
                <a:ea typeface="Open Sans"/>
                <a:cs typeface="Calibri"/>
              </a:rPr>
              <a:t> din </a:t>
            </a:r>
            <a:r>
              <a:rPr lang="en-GB" dirty="0" err="1">
                <a:latin typeface="+mn-lt"/>
                <a:ea typeface="Open Sans"/>
                <a:cs typeface="Calibri"/>
              </a:rPr>
              <a:t>underviser</a:t>
            </a:r>
            <a:r>
              <a:rPr lang="en-GB" dirty="0">
                <a:latin typeface="+mn-lt"/>
                <a:ea typeface="Open Sans"/>
                <a:cs typeface="Calibri"/>
              </a:rPr>
              <a:t>.</a:t>
            </a:r>
          </a:p>
          <a:p>
            <a:pPr algn="just"/>
            <a:endParaRPr lang="en-GB" dirty="0"/>
          </a:p>
        </p:txBody>
      </p:sp>
      <p:pic>
        <p:nvPicPr>
          <p:cNvPr id="3" name="Grafik 2">
            <a:extLst>
              <a:ext uri="{FF2B5EF4-FFF2-40B4-BE49-F238E27FC236}">
                <a16:creationId xmlns:a16="http://schemas.microsoft.com/office/drawing/2014/main" id="{9FD2EDA9-D8D8-D5B6-787B-F3A9234E0C99}"/>
              </a:ext>
            </a:extLst>
          </p:cNvPr>
          <p:cNvPicPr>
            <a:picLocks noChangeAspect="1"/>
          </p:cNvPicPr>
          <p:nvPr/>
        </p:nvPicPr>
        <p:blipFill>
          <a:blip r:embed="rId4"/>
          <a:stretch>
            <a:fillRect/>
          </a:stretch>
        </p:blipFill>
        <p:spPr>
          <a:xfrm>
            <a:off x="525121" y="4284282"/>
            <a:ext cx="2441662" cy="2823450"/>
          </a:xfrm>
          <a:prstGeom prst="rect">
            <a:avLst/>
          </a:prstGeom>
        </p:spPr>
      </p:pic>
      <p:pic>
        <p:nvPicPr>
          <p:cNvPr id="6" name="Grafik 5">
            <a:extLst>
              <a:ext uri="{FF2B5EF4-FFF2-40B4-BE49-F238E27FC236}">
                <a16:creationId xmlns:a16="http://schemas.microsoft.com/office/drawing/2014/main" id="{84770F8A-3818-3117-9A90-773C3A1D03BB}"/>
              </a:ext>
            </a:extLst>
          </p:cNvPr>
          <p:cNvPicPr>
            <a:picLocks noChangeAspect="1"/>
          </p:cNvPicPr>
          <p:nvPr/>
        </p:nvPicPr>
        <p:blipFill>
          <a:blip r:embed="rId5"/>
          <a:stretch>
            <a:fillRect/>
          </a:stretch>
        </p:blipFill>
        <p:spPr>
          <a:xfrm>
            <a:off x="3315191" y="4284282"/>
            <a:ext cx="1185316" cy="2823450"/>
          </a:xfrm>
          <a:prstGeom prst="rect">
            <a:avLst/>
          </a:prstGeom>
        </p:spPr>
      </p:pic>
      <p:pic>
        <p:nvPicPr>
          <p:cNvPr id="9" name="Grafik 8">
            <a:extLst>
              <a:ext uri="{FF2B5EF4-FFF2-40B4-BE49-F238E27FC236}">
                <a16:creationId xmlns:a16="http://schemas.microsoft.com/office/drawing/2014/main" id="{9B432033-5E1B-51AA-156D-6D1D81CC7BEE}"/>
              </a:ext>
            </a:extLst>
          </p:cNvPr>
          <p:cNvPicPr>
            <a:picLocks noChangeAspect="1"/>
          </p:cNvPicPr>
          <p:nvPr/>
        </p:nvPicPr>
        <p:blipFill>
          <a:blip r:embed="rId6"/>
          <a:stretch>
            <a:fillRect/>
          </a:stretch>
        </p:blipFill>
        <p:spPr>
          <a:xfrm>
            <a:off x="4831703" y="4284282"/>
            <a:ext cx="1218307" cy="2823450"/>
          </a:xfrm>
          <a:prstGeom prst="rect">
            <a:avLst/>
          </a:prstGeom>
        </p:spPr>
      </p:pic>
    </p:spTree>
    <p:extLst>
      <p:ext uri="{BB962C8B-B14F-4D97-AF65-F5344CB8AC3E}">
        <p14:creationId xmlns:p14="http://schemas.microsoft.com/office/powerpoint/2010/main" val="381897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B732263-A37B-E960-3B74-F1309890B685}"/>
              </a:ext>
            </a:extLst>
          </p:cNvPr>
          <p:cNvSpPr>
            <a:spLocks noGrp="1"/>
          </p:cNvSpPr>
          <p:nvPr>
            <p:ph type="body" sz="quarter" idx="64"/>
          </p:nvPr>
        </p:nvSpPr>
        <p:spPr>
          <a:xfrm>
            <a:off x="697281" y="1703167"/>
            <a:ext cx="6076734" cy="8683846"/>
          </a:xfrm>
        </p:spPr>
        <p:txBody>
          <a:bodyPr lIns="91440" tIns="45720" rIns="91440" bIns="45720" numCol="1" spcCol="288000" anchor="t">
            <a:noAutofit/>
          </a:bodyPr>
          <a:lstStyle/>
          <a:p>
            <a:r>
              <a:rPr lang="en-GB" sz="1600" b="1">
                <a:solidFill>
                  <a:srgbClr val="8652A1"/>
                </a:solidFill>
              </a:rPr>
              <a:t>Trin 1: Identificering af en virksomheds problemer og innovationer</a:t>
            </a:r>
          </a:p>
          <a:p>
            <a:endParaRPr lang="en-GB"/>
          </a:p>
          <a:p>
            <a:pPr algn="just"/>
            <a:r>
              <a:rPr lang="en-GB"/>
              <a:t>Inden du vælger digitale værktøjer, er det vigtigt at forstå virksomhedens udfordringer og innovationsbehov. Vælg en virksomhed, du vil analysere – for inspiration og forskellige eksempler fra forskellige lande og brancher kan du se </a:t>
            </a:r>
            <a:r>
              <a:rPr lang="en-GB" b="1">
                <a:solidFill>
                  <a:srgbClr val="29C5F4"/>
                </a:solidFill>
                <a:hlinkClick r:id="rId2">
                  <a:extLst>
                    <a:ext uri="{A12FA001-AC4F-418D-AE19-62706E023703}">
                      <ahyp:hlinkClr xmlns:ahyp="http://schemas.microsoft.com/office/drawing/2018/hyperlinkcolor" val="tx"/>
                    </a:ext>
                  </a:extLst>
                </a:hlinkClick>
              </a:rPr>
              <a:t>EARTH Good Practice Compendium</a:t>
            </a:r>
            <a:r>
              <a:rPr lang="en-GB"/>
              <a:t>.</a:t>
            </a:r>
            <a:endParaRPr lang="en-GB">
              <a:highlight>
                <a:srgbClr val="FFFF00"/>
              </a:highlight>
            </a:endParaRPr>
          </a:p>
          <a:p>
            <a:pPr algn="just"/>
            <a:endParaRPr lang="en-GB"/>
          </a:p>
          <a:p>
            <a:pPr algn="just"/>
            <a:r>
              <a:rPr lang="en-GB" b="1"/>
              <a:t>Sådan identificeres problemer og innovationsbehov</a:t>
            </a:r>
          </a:p>
          <a:p>
            <a:pPr algn="just"/>
            <a:r>
              <a:rPr lang="en-GB"/>
              <a:t>Brug følgende tjekliste til at analysere virksomhedens situation:</a:t>
            </a:r>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endParaRPr lang="en-GB"/>
          </a:p>
          <a:p>
            <a:r>
              <a:rPr lang="en-GB" b="1">
                <a:latin typeface="Calibri"/>
                <a:ea typeface="Open Sans"/>
                <a:cs typeface="Calibri"/>
              </a:rPr>
              <a:t>Eksempel: </a:t>
            </a:r>
            <a:r>
              <a:rPr lang="en-GB">
                <a:latin typeface="Calibri"/>
                <a:ea typeface="Open Sans"/>
                <a:cs typeface="Calibri"/>
              </a:rPr>
              <a:t>Et logistikfirma kæmper med leveringsforsinkelser og undersøger AI-drevet ruteoptimering. Imens </a:t>
            </a:r>
            <a:r>
              <a:rPr lang="en-GB"/>
              <a:t>kæmper en anden logistikudbyder med overfyldte lagre og overvejer et automatiseret lagerstyringssystem for at forbedre lagereffektiviteten og ordreopfyldelsen.</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DIGITALISERING I INNOVATIONSMANAGEMENT</a:t>
            </a:r>
          </a:p>
        </p:txBody>
      </p:sp>
      <p:graphicFrame>
        <p:nvGraphicFramePr>
          <p:cNvPr id="15" name="Tabelle 14">
            <a:extLst>
              <a:ext uri="{FF2B5EF4-FFF2-40B4-BE49-F238E27FC236}">
                <a16:creationId xmlns:a16="http://schemas.microsoft.com/office/drawing/2014/main" id="{27E6CFA3-CE78-73C4-39C7-D15B0A3E3544}"/>
              </a:ext>
            </a:extLst>
          </p:cNvPr>
          <p:cNvGraphicFramePr>
            <a:graphicFrameLocks noGrp="1"/>
          </p:cNvGraphicFramePr>
          <p:nvPr>
            <p:extLst>
              <p:ext uri="{D42A27DB-BD31-4B8C-83A1-F6EECF244321}">
                <p14:modId xmlns:p14="http://schemas.microsoft.com/office/powerpoint/2010/main" val="3733410780"/>
              </p:ext>
            </p:extLst>
          </p:nvPr>
        </p:nvGraphicFramePr>
        <p:xfrm>
          <a:off x="785660" y="3238342"/>
          <a:ext cx="5988356" cy="7162552"/>
        </p:xfrm>
        <a:graphic>
          <a:graphicData uri="http://schemas.openxmlformats.org/drawingml/2006/table">
            <a:tbl>
              <a:tblPr firstRow="1" bandRow="1">
                <a:tableStyleId>{1FECB4D8-DB02-4DC6-A0A2-4F2EBAE1DC90}</a:tableStyleId>
              </a:tblPr>
              <a:tblGrid>
                <a:gridCol w="878040">
                  <a:extLst>
                    <a:ext uri="{9D8B030D-6E8A-4147-A177-3AD203B41FA5}">
                      <a16:colId xmlns:a16="http://schemas.microsoft.com/office/drawing/2014/main" val="2167402619"/>
                    </a:ext>
                  </a:extLst>
                </a:gridCol>
                <a:gridCol w="1765300">
                  <a:extLst>
                    <a:ext uri="{9D8B030D-6E8A-4147-A177-3AD203B41FA5}">
                      <a16:colId xmlns:a16="http://schemas.microsoft.com/office/drawing/2014/main" val="1436939120"/>
                    </a:ext>
                  </a:extLst>
                </a:gridCol>
                <a:gridCol w="3345016">
                  <a:extLst>
                    <a:ext uri="{9D8B030D-6E8A-4147-A177-3AD203B41FA5}">
                      <a16:colId xmlns:a16="http://schemas.microsoft.com/office/drawing/2014/main" val="2490921533"/>
                    </a:ext>
                  </a:extLst>
                </a:gridCol>
              </a:tblGrid>
              <a:tr h="756681">
                <a:tc>
                  <a:txBody>
                    <a:bodyPr/>
                    <a:lstStyle/>
                    <a:p>
                      <a:r>
                        <a:rPr lang="en-GB" sz="1100" b="1"/>
                        <a:t>Aspekt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b="1"/>
                        <a:t>Vejledende spørgsmål</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a:t>Din valgte virksomhed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extLst>
                  <a:ext uri="{0D108BD9-81ED-4DB2-BD59-A6C34878D82A}">
                    <a16:rowId xmlns:a16="http://schemas.microsoft.com/office/drawing/2014/main" val="3876875392"/>
                  </a:ext>
                </a:extLst>
              </a:tr>
              <a:tr h="1212762">
                <a:tc>
                  <a:txBody>
                    <a:bodyPr/>
                    <a:lstStyle/>
                    <a:p>
                      <a:r>
                        <a:rPr lang="en-GB" sz="1100" b="1"/>
                        <a:t>Mål og formål</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Hvad er virksomhedens mission og hovedmål? </a:t>
                      </a:r>
                    </a:p>
                    <a:p>
                      <a:r>
                        <a:rPr lang="en-GB" sz="1100" i="1"/>
                        <a:t>Hvad er virksomhedens vigtigste produkter/tjenester?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593776"/>
                  </a:ext>
                </a:extLst>
              </a:tr>
              <a:tr h="1896884">
                <a:tc>
                  <a:txBody>
                    <a:bodyPr/>
                    <a:lstStyle/>
                    <a:p>
                      <a:r>
                        <a:rPr lang="en-GB" sz="1100" b="1"/>
                        <a:t>Udfordringer</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Hvad er virksomhedens største operationelle eller strategiske udfordringer? (F.eks. effektivitet, kundeengagement, bæredygtighed, omkostningsreduktion)</a:t>
                      </a:r>
                    </a:p>
                    <a:p>
                      <a:r>
                        <a:rPr lang="en-GB" sz="1100" i="1"/>
                        <a:t>Hvilke specifikke regionale udfordringer står din virksomhed over for?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29025"/>
                  </a:ext>
                </a:extLst>
              </a:tr>
              <a:tr h="1212762">
                <a:tc>
                  <a:txBody>
                    <a:bodyPr/>
                    <a:lstStyle/>
                    <a:p>
                      <a:r>
                        <a:rPr lang="en-GB" sz="1100" b="1"/>
                        <a:t>Eksisterende innovationer</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Har virksomheden indført innovative løsninger? </a:t>
                      </a:r>
                    </a:p>
                    <a:p>
                      <a:r>
                        <a:rPr lang="en-GB" sz="1100" i="1"/>
                        <a:t>Hvor succesrige har de været?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363202"/>
                  </a:ext>
                </a:extLst>
              </a:tr>
              <a:tr h="1212762">
                <a:tc>
                  <a:txBody>
                    <a:bodyPr/>
                    <a:lstStyle/>
                    <a:p>
                      <a:r>
                        <a:rPr lang="en-GB" sz="1100" b="1"/>
                        <a:t>Innovationsledelsesfaser</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Hvilken fase befinder virksomheden sig i? (f.eks. idégenerering, udvikling, implementering osv.)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42162"/>
                  </a:ext>
                </a:extLst>
              </a:tr>
              <a:tr h="870701">
                <a:tc>
                  <a:txBody>
                    <a:bodyPr/>
                    <a:lstStyle/>
                    <a:p>
                      <a:r>
                        <a:rPr lang="en-GB" sz="1100" b="1"/>
                        <a:t>Branchetendenser</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100" i="1"/>
                        <a:t>Hvilke eksterne tendenser påvirker innovation i denne branche?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330618"/>
                  </a:ext>
                </a:extLst>
              </a:tr>
            </a:tbl>
          </a:graphicData>
        </a:graphic>
      </p:graphicFrame>
    </p:spTree>
    <p:extLst>
      <p:ext uri="{BB962C8B-B14F-4D97-AF65-F5344CB8AC3E}">
        <p14:creationId xmlns:p14="http://schemas.microsoft.com/office/powerpoint/2010/main" val="133604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F968-54D0-01FE-08AE-5D856CBAECF2}"/>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096433B9-FF39-279C-D130-D4E47A20D5DE}"/>
              </a:ext>
            </a:extLst>
          </p:cNvPr>
          <p:cNvSpPr>
            <a:spLocks noGrp="1"/>
          </p:cNvSpPr>
          <p:nvPr>
            <p:ph type="body" sz="quarter" idx="64"/>
          </p:nvPr>
        </p:nvSpPr>
        <p:spPr>
          <a:xfrm>
            <a:off x="697281" y="1599143"/>
            <a:ext cx="6076734" cy="8683846"/>
          </a:xfrm>
        </p:spPr>
        <p:txBody>
          <a:bodyPr lIns="91440" tIns="45720" rIns="91440" bIns="45720" numCol="1" spcCol="288000" anchor="t">
            <a:noAutofit/>
          </a:bodyPr>
          <a:lstStyle/>
          <a:p>
            <a:pPr algn="just"/>
            <a:r>
              <a:rPr lang="en-GB" sz="1600" b="1">
                <a:solidFill>
                  <a:srgbClr val="8652A1"/>
                </a:solidFill>
                <a:latin typeface="Calibri"/>
                <a:ea typeface="Open Sans"/>
                <a:cs typeface="Calibri"/>
              </a:rPr>
              <a:t>Trin 2: Identificering og udvælgelse af relevante digitale værktøjer</a:t>
            </a:r>
          </a:p>
          <a:p>
            <a:pPr algn="just"/>
            <a:endParaRPr lang="en-GB"/>
          </a:p>
          <a:p>
            <a:pPr algn="just"/>
            <a:r>
              <a:rPr lang="en-GB"/>
              <a:t>Når virksomhedens behov er afklaret, skal du undersøge digitale værktøjer, der kan understøtte innovationsstyringsprocessen, f.eks. værktøjer til idégenerering, udvikling eller implementering.</a:t>
            </a:r>
          </a:p>
          <a:p>
            <a:pPr algn="just"/>
            <a:endParaRPr lang="en-GB"/>
          </a:p>
          <a:p>
            <a:pPr algn="just"/>
            <a:endParaRPr lang="en-GB"/>
          </a:p>
          <a:p>
            <a:pPr algn="just"/>
            <a:r>
              <a:rPr lang="en-GB" b="1">
                <a:latin typeface="Calibri"/>
                <a:ea typeface="Open Sans"/>
                <a:cs typeface="Calibri"/>
              </a:rPr>
              <a:t>Ressourcer til at finde digitale værktøjer:</a:t>
            </a:r>
          </a:p>
          <a:p>
            <a:pPr algn="just"/>
            <a:r>
              <a:rPr lang="en-GB"/>
              <a:t>For at understøtte innovationsprocessen – fra idégenerering til implementering – kan du overveje værktøjer, der hjælper med at styre, strukturere og fremskynde innovationsaktiviteter. Disse kan omfatte:</a:t>
            </a:r>
          </a:p>
          <a:p>
            <a:pPr marL="171450" indent="-171450" algn="just">
              <a:buFont typeface="Wingdings" panose="05000000000000000000" pitchFamily="2" charset="2"/>
              <a:buChar char="q"/>
            </a:pPr>
            <a:r>
              <a:rPr lang="en-GB" b="1"/>
              <a:t>Analyse- og fremtidsværktøjer </a:t>
            </a:r>
            <a:r>
              <a:rPr lang="en-GB"/>
              <a:t>(f.eks. </a:t>
            </a:r>
            <a:r>
              <a:rPr lang="en-GB" b="1"/>
              <a:t>Statista</a:t>
            </a:r>
            <a:r>
              <a:rPr lang="en-GB"/>
              <a:t>, </a:t>
            </a:r>
            <a:r>
              <a:rPr lang="en-GB" b="1"/>
              <a:t>Power BI</a:t>
            </a:r>
            <a:r>
              <a:rPr lang="en-GB"/>
              <a:t>, </a:t>
            </a:r>
            <a:r>
              <a:rPr lang="en-GB" b="1"/>
              <a:t>Crunchbase</a:t>
            </a:r>
            <a:r>
              <a:rPr lang="en-GB"/>
              <a:t>): Identificer tendenser, vurder markedspotentialet og understøt evidensbaserede beslutninger.</a:t>
            </a:r>
          </a:p>
          <a:p>
            <a:pPr marL="171450" indent="-171450" algn="just">
              <a:buFont typeface="Wingdings" panose="05000000000000000000" pitchFamily="2" charset="2"/>
              <a:buChar char="q"/>
            </a:pPr>
            <a:r>
              <a:rPr lang="en-GB" b="1"/>
              <a:t>Idéstyringsplatforme </a:t>
            </a:r>
            <a:r>
              <a:rPr lang="en-GB"/>
              <a:t>(f.eks. </a:t>
            </a:r>
            <a:r>
              <a:rPr lang="en-GB" b="1" err="1"/>
              <a:t>Brightidea</a:t>
            </a:r>
            <a:r>
              <a:rPr lang="en-GB"/>
              <a:t>, </a:t>
            </a:r>
            <a:r>
              <a:rPr lang="en-GB" b="1" err="1"/>
              <a:t>Qmarkets</a:t>
            </a:r>
            <a:r>
              <a:rPr lang="en-GB"/>
              <a:t>): Indsaml, evaluer og prioriter innovationsidéer.</a:t>
            </a:r>
          </a:p>
          <a:p>
            <a:pPr marL="171450" indent="-171450" algn="just">
              <a:buFont typeface="Wingdings" panose="05000000000000000000" pitchFamily="2" charset="2"/>
              <a:buChar char="q"/>
            </a:pPr>
            <a:r>
              <a:rPr lang="en-GB" b="1"/>
              <a:t>Samarbejdsværktøjer </a:t>
            </a:r>
            <a:r>
              <a:rPr lang="en-GB"/>
              <a:t>(f.eks. </a:t>
            </a:r>
            <a:r>
              <a:rPr lang="en-GB" b="1"/>
              <a:t>Miro</a:t>
            </a:r>
            <a:r>
              <a:rPr lang="en-GB"/>
              <a:t>, </a:t>
            </a:r>
            <a:r>
              <a:rPr lang="en-GB" b="1" err="1"/>
              <a:t>Lucidspark</a:t>
            </a:r>
            <a:r>
              <a:rPr lang="en-GB"/>
              <a:t>, </a:t>
            </a:r>
            <a:r>
              <a:rPr lang="en-GB" b="1"/>
              <a:t>Microsoft Teams</a:t>
            </a:r>
            <a:r>
              <a:rPr lang="en-GB"/>
              <a:t>): Understøtter brainstorming, visualisering og ideudvikling på tværs af teams.</a:t>
            </a:r>
          </a:p>
          <a:p>
            <a:pPr marL="171450" indent="-171450" algn="just">
              <a:buFont typeface="Wingdings" panose="05000000000000000000" pitchFamily="2" charset="2"/>
              <a:buChar char="q"/>
            </a:pPr>
            <a:r>
              <a:rPr lang="en-GB" b="1"/>
              <a:t>Prototype- og testværktøjer </a:t>
            </a:r>
            <a:r>
              <a:rPr lang="en-GB"/>
              <a:t>(f.eks. </a:t>
            </a:r>
            <a:r>
              <a:rPr lang="en-GB" b="1"/>
              <a:t>Figma</a:t>
            </a:r>
            <a:r>
              <a:rPr lang="en-GB"/>
              <a:t>, </a:t>
            </a:r>
            <a:r>
              <a:rPr lang="en-GB" b="1" err="1"/>
              <a:t>MarvelApp</a:t>
            </a:r>
            <a:r>
              <a:rPr lang="en-GB"/>
              <a:t>): Opret og test koncepter i en tidlig fase.</a:t>
            </a:r>
          </a:p>
          <a:p>
            <a:pPr marL="171450" indent="-171450" algn="just">
              <a:buFont typeface="Wingdings" panose="05000000000000000000" pitchFamily="2" charset="2"/>
              <a:buChar char="q"/>
            </a:pPr>
            <a:r>
              <a:rPr lang="en-GB" b="1"/>
              <a:t>Projekt- og innovationspipeline-styringssystemer </a:t>
            </a:r>
            <a:r>
              <a:rPr lang="en-GB"/>
              <a:t>(f.eks. </a:t>
            </a:r>
            <a:r>
              <a:rPr lang="en-GB" b="1" err="1"/>
              <a:t>Planbox</a:t>
            </a:r>
            <a:r>
              <a:rPr lang="en-GB"/>
              <a:t>, </a:t>
            </a:r>
            <a:r>
              <a:rPr lang="en-GB" b="1" err="1"/>
              <a:t>ClickUp</a:t>
            </a:r>
            <a:r>
              <a:rPr lang="en-GB"/>
              <a:t>, </a:t>
            </a:r>
            <a:r>
              <a:rPr lang="en-GB" b="1" err="1"/>
              <a:t>InnovationCloud</a:t>
            </a:r>
            <a:r>
              <a:rPr lang="en-GB"/>
              <a:t>): Spor innovationsfaser og understøt eksekvering.</a:t>
            </a:r>
          </a:p>
          <a:p>
            <a:pPr algn="just">
              <a:buClr>
                <a:schemeClr val="tx1"/>
              </a:buClr>
            </a:pPr>
            <a:endParaRPr lang="en-GB" b="1">
              <a:latin typeface="Calibri"/>
              <a:ea typeface="Open Sans"/>
              <a:cs typeface="Calibri"/>
            </a:endParaRPr>
          </a:p>
          <a:p>
            <a:pPr algn="just">
              <a:buClr>
                <a:schemeClr val="tx1"/>
              </a:buClr>
            </a:pPr>
            <a:r>
              <a:rPr lang="en-GB"/>
              <a:t>Du kan finde digitale værktøjer via, men ikke udelukkende, følgende ressourcer:</a:t>
            </a:r>
            <a:endParaRPr lang="en-GB" b="1">
              <a:latin typeface="Calibri"/>
              <a:ea typeface="Open Sans"/>
              <a:cs typeface="Calibri"/>
            </a:endParaRPr>
          </a:p>
          <a:p>
            <a:pPr marL="171450" indent="-171450" algn="just">
              <a:buClr>
                <a:schemeClr val="tx1"/>
              </a:buClr>
              <a:buFont typeface="Wingdings" panose="05000000000000000000" pitchFamily="2" charset="2"/>
              <a:buChar char="q"/>
            </a:pPr>
            <a:r>
              <a:rPr lang="en-GB"/>
              <a:t>Markedsundersøgelser og brancherapporter – Se på almindeligt anvendte innovationsværktøjer inden for lignende brancher.</a:t>
            </a:r>
          </a:p>
          <a:p>
            <a:pPr marL="171450" indent="-171450" algn="just">
              <a:buClr>
                <a:schemeClr val="tx1"/>
              </a:buClr>
              <a:buFont typeface="Wingdings" panose="05000000000000000000" pitchFamily="2" charset="2"/>
              <a:buChar char="q"/>
            </a:pPr>
            <a:r>
              <a:rPr lang="en-GB" b="1">
                <a:solidFill>
                  <a:srgbClr val="29C5F4"/>
                </a:solidFill>
                <a:hlinkClick r:id="rId2">
                  <a:extLst>
                    <a:ext uri="{A12FA001-AC4F-418D-AE19-62706E023703}">
                      <ahyp:hlinkClr xmlns:ahyp="http://schemas.microsoft.com/office/drawing/2018/hyperlinkcolor" val="tx"/>
                    </a:ext>
                  </a:extLst>
                </a:hlinkClick>
              </a:rPr>
              <a:t>EARTH Starter Kit </a:t>
            </a:r>
            <a:r>
              <a:rPr lang="en-GB"/>
              <a:t>– Se en kurateret liste over digitale værktøjer, der er tilpasset faserne i innovationsprocessen (s. 23–29), med fokus på logistik.</a:t>
            </a:r>
          </a:p>
          <a:p>
            <a:pPr algn="just">
              <a:buClr>
                <a:schemeClr val="tx1"/>
              </a:buClr>
            </a:pPr>
            <a:endParaRPr lang="en-GB"/>
          </a:p>
          <a:p>
            <a:pPr algn="just">
              <a:buClr>
                <a:schemeClr val="tx1"/>
              </a:buClr>
            </a:pPr>
            <a:endParaRPr lang="en-GB"/>
          </a:p>
          <a:p>
            <a:pPr algn="just"/>
            <a:r>
              <a:rPr lang="en-GB" b="1"/>
              <a:t>Tjekliste til evaluering af digitale værktøjer:</a:t>
            </a:r>
          </a:p>
          <a:p>
            <a:pPr marL="171450" indent="-171450" algn="just">
              <a:buFont typeface="Wingdings" panose="05000000000000000000" pitchFamily="2" charset="2"/>
              <a:buChar char="q"/>
            </a:pPr>
            <a:r>
              <a:rPr lang="en-GB" b="1"/>
              <a:t>Funktionalitet: </a:t>
            </a:r>
            <a:r>
              <a:rPr lang="en-GB"/>
              <a:t>Understøtter det en bestemt fase af innovation (f.eks. idégenerering, udvikling, test)?</a:t>
            </a:r>
          </a:p>
          <a:p>
            <a:pPr marL="171450" indent="-171450" algn="just">
              <a:buFont typeface="Wingdings" panose="05000000000000000000" pitchFamily="2" charset="2"/>
              <a:buChar char="q"/>
            </a:pPr>
            <a:r>
              <a:rPr lang="en-GB" b="1"/>
              <a:t>Nem implementering: </a:t>
            </a:r>
            <a:r>
              <a:rPr lang="en-GB"/>
              <a:t>Kan det integreres problemfrit i eksisterende systemer og arbejdsgange?</a:t>
            </a:r>
          </a:p>
          <a:p>
            <a:pPr marL="171450" indent="-171450" algn="just">
              <a:buFont typeface="Wingdings" panose="05000000000000000000" pitchFamily="2" charset="2"/>
              <a:buChar char="q"/>
            </a:pPr>
            <a:r>
              <a:rPr lang="en-GB" b="1"/>
              <a:t>Omkostninger og ROI: </a:t>
            </a:r>
            <a:r>
              <a:rPr lang="en-GB"/>
              <a:t>Er det omkostningseffektivt, og retfærdiggør fordelene investeringen?</a:t>
            </a:r>
          </a:p>
          <a:p>
            <a:pPr marL="171450" indent="-171450" algn="just">
              <a:buFont typeface="Wingdings" panose="05000000000000000000" pitchFamily="2" charset="2"/>
              <a:buChar char="q"/>
            </a:pPr>
            <a:r>
              <a:rPr lang="en-GB" b="1"/>
              <a:t>Skalerbarhed: </a:t>
            </a:r>
            <a:r>
              <a:rPr lang="en-GB"/>
              <a:t>Kan værktøjet tilpasses og vokse i takt med fremtidige innovationsbehov?</a:t>
            </a:r>
          </a:p>
          <a:p>
            <a:pPr marL="171450" indent="-171450" algn="just">
              <a:buFont typeface="Wingdings" panose="05000000000000000000" pitchFamily="2" charset="2"/>
              <a:buChar char="q"/>
            </a:pPr>
            <a:r>
              <a:rPr lang="en-GB" b="1"/>
              <a:t>Brugervenlighed: </a:t>
            </a:r>
            <a:r>
              <a:rPr lang="en-GB"/>
              <a:t>Vil medarbejderne finde det intuitivt og nemt at bruge?</a:t>
            </a:r>
          </a:p>
          <a:p>
            <a:pPr marL="171450" indent="-171450" algn="just">
              <a:buFont typeface="Wingdings" panose="05000000000000000000" pitchFamily="2" charset="2"/>
              <a:buChar char="q"/>
            </a:pPr>
            <a:endParaRPr lang="en-GB">
              <a:latin typeface="Calibri"/>
              <a:ea typeface="Open Sans"/>
              <a:cs typeface="Calibri"/>
            </a:endParaRPr>
          </a:p>
          <a:p>
            <a:pPr algn="just"/>
            <a:endParaRPr lang="en-GB">
              <a:latin typeface="Calibri"/>
              <a:ea typeface="Open Sans"/>
              <a:cs typeface="Calibri"/>
            </a:endParaRPr>
          </a:p>
          <a:p>
            <a:pPr algn="just"/>
            <a:r>
              <a:rPr lang="en-GB" b="1">
                <a:latin typeface="Calibri"/>
                <a:ea typeface="Open Sans"/>
                <a:cs typeface="Calibri"/>
              </a:rPr>
              <a:t>Endelig udvælgelse:</a:t>
            </a:r>
          </a:p>
          <a:p>
            <a:pPr algn="just"/>
            <a:r>
              <a:rPr lang="en-GB"/>
              <a:t>Efter at have evalueret forskellige muligheder skal du vælge det værktøj, der bedst passer til virksomhedens udfordringer og innovationsmål (fra trin 1).</a:t>
            </a:r>
            <a:endParaRPr lang="en-GB">
              <a:latin typeface="Calibri"/>
              <a:ea typeface="Open Sans"/>
              <a:cs typeface="Calibri"/>
            </a:endParaRPr>
          </a:p>
          <a:p>
            <a:pPr algn="just"/>
            <a:r>
              <a:rPr lang="en-GB"/>
              <a:t>Eksempel: Et logistikfirma vælger Miro, et samarbejdsbaseret online whiteboard, fordi det forbedrer brainstorming og visualisering af arbejdsgange, understøtter idéfasen (</a:t>
            </a:r>
            <a:r>
              <a:rPr lang="en-GB" i="1"/>
              <a:t>fase 2: Idéudvikling og idéhåndtering</a:t>
            </a:r>
            <a:r>
              <a:rPr lang="en-GB"/>
              <a:t>) i innovationsledelsen og forbedrer teamkoordineringen.</a:t>
            </a:r>
            <a:endParaRPr lang="en-GB">
              <a:latin typeface="Calibri"/>
              <a:ea typeface="Open Sans"/>
              <a:cs typeface="Calibri"/>
            </a:endParaRPr>
          </a:p>
        </p:txBody>
      </p:sp>
      <p:sp>
        <p:nvSpPr>
          <p:cNvPr id="4" name="Slide Number Placeholder 3">
            <a:extLst>
              <a:ext uri="{FF2B5EF4-FFF2-40B4-BE49-F238E27FC236}">
                <a16:creationId xmlns:a16="http://schemas.microsoft.com/office/drawing/2014/main" id="{06582C70-DA67-2ED3-75DA-0C7C162E1AF0}"/>
              </a:ext>
            </a:extLst>
          </p:cNvPr>
          <p:cNvSpPr>
            <a:spLocks noGrp="1"/>
          </p:cNvSpPr>
          <p:nvPr>
            <p:ph type="sldNum" sz="quarter" idx="4"/>
          </p:nvPr>
        </p:nvSpPr>
        <p:spPr/>
        <p:txBody>
          <a:bodyPr/>
          <a:lstStyle/>
          <a:p>
            <a:fld id="{9C527BFA-2C0E-4CEC-B6A5-913A56FEF4B4}" type="slidenum">
              <a:rPr lang="fr-CA" smtClean="0"/>
              <a:t>4</a:t>
            </a:fld>
            <a:endParaRPr lang="fr-CA"/>
          </a:p>
        </p:txBody>
      </p:sp>
      <p:sp>
        <p:nvSpPr>
          <p:cNvPr id="7" name="Freeform 1">
            <a:extLst>
              <a:ext uri="{FF2B5EF4-FFF2-40B4-BE49-F238E27FC236}">
                <a16:creationId xmlns:a16="http://schemas.microsoft.com/office/drawing/2014/main" id="{ABECD88F-748C-DD65-AF02-D8DA73CD435C}"/>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C2DAB-AA9A-4FB3-AAE2-54CCD7EEC4A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DIGITALISERING I INNOVATIONSMANAGEMENT</a:t>
            </a:r>
          </a:p>
        </p:txBody>
      </p:sp>
    </p:spTree>
    <p:extLst>
      <p:ext uri="{BB962C8B-B14F-4D97-AF65-F5344CB8AC3E}">
        <p14:creationId xmlns:p14="http://schemas.microsoft.com/office/powerpoint/2010/main" val="128452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667505"/>
          </a:xfrm>
        </p:spPr>
        <p:txBody>
          <a:bodyPr lIns="91440" tIns="45720" rIns="91440" bIns="45720" numCol="1" spcCol="288000" anchor="t">
            <a:noAutofit/>
          </a:bodyPr>
          <a:lstStyle/>
          <a:p>
            <a:pPr algn="just"/>
            <a:r>
              <a:rPr lang="en-US" sz="1600" b="1">
                <a:solidFill>
                  <a:srgbClr val="8652A1"/>
                </a:solidFill>
              </a:rPr>
              <a:t>FØR UNDERVISNINGEN</a:t>
            </a:r>
          </a:p>
          <a:p>
            <a:pPr algn="just"/>
            <a:endParaRPr lang="en-US"/>
          </a:p>
          <a:p>
            <a:pPr marL="171450" indent="-171450" algn="just" rtl="0" fontAlgn="base">
              <a:buFont typeface="Wingdings" pitchFamily="2" charset="2"/>
              <a:buChar char="q"/>
            </a:pPr>
            <a:r>
              <a:rPr lang="en-US" sz="1100" b="0" i="0" u="none" strike="noStrike">
                <a:solidFill>
                  <a:srgbClr val="0B1430"/>
                </a:solidFill>
                <a:effectLst/>
                <a:latin typeface="Calibri"/>
                <a:ea typeface="Open Sans"/>
                <a:cs typeface="Calibri"/>
              </a:rPr>
              <a:t>Gør dig fortrolig med begrebet bæredygtige udviklingsmål (SDG'er). Du kan læse mere om det på FN's hjemmeside </a:t>
            </a:r>
            <a:r>
              <a:rPr lang="en-US" sz="1100" b="1" i="0" u="sng" strike="noStrike">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her</a:t>
            </a:r>
            <a:r>
              <a:rPr lang="en-US" sz="1100" b="0" i="0" u="none" strike="noStrike">
                <a:solidFill>
                  <a:srgbClr val="0B1430"/>
                </a:solidFill>
                <a:effectLst/>
                <a:latin typeface="Calibri"/>
                <a:ea typeface="Open Sans"/>
                <a:cs typeface="Calibri"/>
              </a:rPr>
              <a:t>. Se også SDG'erne og deres forbindelse til logistik i </a:t>
            </a:r>
            <a:r>
              <a:rPr lang="en-US" sz="1100" b="1" i="0" u="none" strike="noStrike">
                <a:solidFill>
                  <a:srgbClr val="29C5F4"/>
                </a:solidFill>
                <a:effectLst/>
                <a:latin typeface="Calibri"/>
                <a:ea typeface="Open Sans"/>
                <a:cs typeface="Calibri"/>
                <a:hlinkClick r:id="rId4">
                  <a:extLst>
                    <a:ext uri="{A12FA001-AC4F-418D-AE19-62706E023703}">
                      <ahyp:hlinkClr xmlns:ahyp="http://schemas.microsoft.com/office/drawing/2018/hyperlinkcolor" val="tx"/>
                    </a:ext>
                  </a:extLst>
                </a:hlinkClick>
              </a:rPr>
              <a:t>EARTH Starter Kit </a:t>
            </a:r>
            <a:r>
              <a:rPr lang="en-US" sz="1100" i="0" strike="noStrike">
                <a:solidFill>
                  <a:schemeClr val="tx1"/>
                </a:solidFill>
                <a:effectLst/>
                <a:latin typeface="Calibri"/>
                <a:ea typeface="Open Sans"/>
                <a:cs typeface="Calibri"/>
              </a:rPr>
              <a:t>(s. 8-13)</a:t>
            </a:r>
            <a:r>
              <a:rPr lang="en-US" sz="1100" i="0">
                <a:solidFill>
                  <a:schemeClr val="tx1"/>
                </a:solidFill>
                <a:effectLst/>
                <a:latin typeface="Calibri"/>
                <a:ea typeface="Open Sans"/>
                <a:cs typeface="Calibri"/>
              </a:rPr>
              <a:t>.</a:t>
            </a:r>
            <a:endParaRPr lang="en-US" i="0">
              <a:solidFill>
                <a:schemeClr val="tx1"/>
              </a:solidFill>
              <a:effectLst/>
              <a:latin typeface="Calibri"/>
              <a:ea typeface="Open Sans"/>
              <a:cs typeface="Calibri"/>
            </a:endParaRPr>
          </a:p>
          <a:p>
            <a:pPr algn="just" rtl="0" fontAlgn="base"/>
            <a:r>
              <a:rPr lang="en-US" sz="1100" i="0">
                <a:solidFill>
                  <a:srgbClr val="000000"/>
                </a:solidFill>
                <a:effectLst/>
                <a:latin typeface="Calibri" panose="020F0502020204030204" pitchFamily="34" charset="0"/>
              </a:rPr>
              <a:t>​</a:t>
            </a:r>
            <a:endParaRPr lang="en-US" i="0">
              <a:solidFill>
                <a:srgbClr val="000000"/>
              </a:solidFill>
              <a:effectLst/>
              <a:latin typeface="Arial" panose="020B0604020202020204" pitchFamily="34" charset="0"/>
            </a:endParaRPr>
          </a:p>
          <a:p>
            <a:pPr algn="just"/>
            <a:r>
              <a:rPr lang="en-US" sz="1600" b="1">
                <a:solidFill>
                  <a:srgbClr val="8652A1"/>
                </a:solidFill>
              </a:rPr>
              <a:t>UNDER UNDERVISNINGEN</a:t>
            </a:r>
          </a:p>
          <a:p>
            <a:pPr algn="just"/>
            <a:endParaRPr lang="en-US"/>
          </a:p>
          <a:p>
            <a:pPr algn="just"/>
            <a:r>
              <a:rPr lang="en-GB"/>
              <a:t>I denne aktivitet skal I </a:t>
            </a:r>
            <a:r>
              <a:rPr lang="en-GB" b="1"/>
              <a:t>danne grupper </a:t>
            </a:r>
            <a:r>
              <a:rPr lang="en-GB"/>
              <a:t>og analysere en </a:t>
            </a:r>
            <a:r>
              <a:rPr lang="en-GB" b="1"/>
              <a:t>reel bæredygtighedsudfordring inden for logistik</a:t>
            </a:r>
            <a:r>
              <a:rPr lang="en-GB"/>
              <a:t>, identificere mulige løsninger og hvordan disse kan håndteres i de forskellige faser af innovationsstyringsprocessen. Jeres opgave er at </a:t>
            </a:r>
            <a:r>
              <a:rPr lang="en-GB" b="1"/>
              <a:t>anvende indsigter </a:t>
            </a:r>
            <a:r>
              <a:rPr lang="en-GB"/>
              <a:t>fra </a:t>
            </a:r>
            <a:r>
              <a:rPr lang="en-GB" b="1">
                <a:solidFill>
                  <a:srgbClr val="29C5F4"/>
                </a:solidFill>
                <a:hlinkClick r:id="rId4">
                  <a:extLst>
                    <a:ext uri="{A12FA001-AC4F-418D-AE19-62706E023703}">
                      <ahyp:hlinkClr xmlns:ahyp="http://schemas.microsoft.com/office/drawing/2018/hyperlinkcolor" val="tx"/>
                    </a:ext>
                  </a:extLst>
                </a:hlinkClick>
              </a:rPr>
              <a:t>EARTH Good Practice Compendium </a:t>
            </a:r>
            <a:r>
              <a:rPr lang="en-GB"/>
              <a:t>til at forbinde bæredygtighed og innovationsstyring.</a:t>
            </a:r>
          </a:p>
          <a:p>
            <a:pPr algn="just"/>
            <a:endParaRPr lang="en-GB" b="1"/>
          </a:p>
          <a:p>
            <a:pPr algn="just"/>
            <a:r>
              <a:rPr lang="en-GB" b="1"/>
              <a:t>Mål</a:t>
            </a:r>
          </a:p>
          <a:p>
            <a:pPr marL="171450" indent="-171450" algn="just">
              <a:buFont typeface="Wingdings" panose="05000000000000000000" pitchFamily="2" charset="2"/>
              <a:buChar char="q"/>
            </a:pPr>
            <a:r>
              <a:rPr lang="en-GB"/>
              <a:t>Forstå de vigtigste bæredygtighedsudfordringer inden for logistik.</a:t>
            </a:r>
          </a:p>
          <a:p>
            <a:pPr marL="171450" indent="-171450" algn="just">
              <a:buFont typeface="Wingdings" panose="05000000000000000000" pitchFamily="2" charset="2"/>
              <a:buChar char="q"/>
            </a:pPr>
            <a:r>
              <a:rPr lang="en-GB"/>
              <a:t>Anvende innovationsstyringsfaser på de identificerede løsninger.</a:t>
            </a:r>
          </a:p>
          <a:p>
            <a:pPr algn="just"/>
            <a:endParaRPr lang="en-US"/>
          </a:p>
          <a:p>
            <a:pPr algn="just"/>
            <a:r>
              <a:rPr lang="en-GB" sz="1600" b="1">
                <a:solidFill>
                  <a:srgbClr val="8652A1"/>
                </a:solidFill>
              </a:rPr>
              <a:t>Trin 1: Identificer en bæredygtighedsudfordring</a:t>
            </a:r>
            <a:endParaRPr lang="en-GB" b="1"/>
          </a:p>
          <a:p>
            <a:pPr algn="just"/>
            <a:r>
              <a:rPr lang="en-GB"/>
              <a:t>Vælg en casestudie fra </a:t>
            </a:r>
            <a:r>
              <a:rPr lang="en-GB" b="1">
                <a:solidFill>
                  <a:srgbClr val="29C5F4"/>
                </a:solidFill>
                <a:hlinkClick r:id="rId4">
                  <a:extLst>
                    <a:ext uri="{A12FA001-AC4F-418D-AE19-62706E023703}">
                      <ahyp:hlinkClr xmlns:ahyp="http://schemas.microsoft.com/office/drawing/2018/hyperlinkcolor" val="tx"/>
                    </a:ext>
                  </a:extLst>
                </a:hlinkClick>
              </a:rPr>
              <a:t>EARTH Good Practice Compendium </a:t>
            </a:r>
            <a:r>
              <a:rPr lang="en-GB"/>
              <a:t>(s. 7-69) og opsummer:</a:t>
            </a:r>
          </a:p>
          <a:p>
            <a:pPr marL="171450" indent="-171450" algn="just">
              <a:buFont typeface="Wingdings" panose="05000000000000000000" pitchFamily="2" charset="2"/>
              <a:buChar char="q"/>
            </a:pPr>
            <a:r>
              <a:rPr lang="en-GB" b="1"/>
              <a:t>Bæredygtighedsudfordringen</a:t>
            </a:r>
            <a:r>
              <a:rPr lang="en-GB"/>
              <a:t>.</a:t>
            </a:r>
          </a:p>
          <a:p>
            <a:pPr marL="171450" indent="-171450" algn="just">
              <a:buFont typeface="Wingdings" panose="05000000000000000000" pitchFamily="2" charset="2"/>
              <a:buChar char="q"/>
            </a:pPr>
            <a:r>
              <a:rPr lang="en-GB"/>
              <a:t>Den </a:t>
            </a:r>
            <a:r>
              <a:rPr lang="en-GB" b="1"/>
              <a:t>nuværende løsning, </a:t>
            </a:r>
            <a:r>
              <a:rPr lang="en-GB"/>
              <a:t>som virksomheden har implementeret.</a:t>
            </a:r>
          </a:p>
          <a:p>
            <a:pPr marL="171450" indent="-171450" algn="just">
              <a:buFont typeface="Wingdings" panose="05000000000000000000" pitchFamily="2" charset="2"/>
              <a:buChar char="q"/>
            </a:pPr>
            <a:endParaRPr lang="en-GB"/>
          </a:p>
          <a:p>
            <a:pPr algn="just"/>
            <a:r>
              <a:rPr lang="en-GB"/>
              <a:t>Virksomheden kan stå over for adskillige bæredygtighedsudfordringer og implementere løsninger. Identificer dem alle. Det kan være, at casen præsenterer udfordringen, men ikke løsningen, eller præsenterer løsningen, men ikke den udfordring, der adresseres. I disse tilfælde skal du tænke over det manglende aspekt og foreslå, hvad den tilsvarende udfordring eller løsning kunne være.</a:t>
            </a:r>
          </a:p>
          <a:p>
            <a:pPr algn="just"/>
            <a:endParaRPr lang="en-GB"/>
          </a:p>
          <a:p>
            <a:pPr algn="just"/>
            <a:r>
              <a:rPr lang="en-GB" b="1"/>
              <a:t>Eksempel: </a:t>
            </a:r>
          </a:p>
          <a:p>
            <a:pPr algn="just"/>
            <a:r>
              <a:rPr lang="en-GB"/>
              <a:t>GLS Italia Spa – Digitale platforme og rene køretøjer til bæredygtig levering (</a:t>
            </a:r>
            <a:r>
              <a:rPr lang="en-GB" b="1">
                <a:solidFill>
                  <a:srgbClr val="29C5F4"/>
                </a:solidFill>
                <a:hlinkClick r:id="rId4">
                  <a:extLst>
                    <a:ext uri="{A12FA001-AC4F-418D-AE19-62706E023703}">
                      <ahyp:hlinkClr xmlns:ahyp="http://schemas.microsoft.com/office/drawing/2018/hyperlinkcolor" val="tx"/>
                    </a:ext>
                  </a:extLst>
                </a:hlinkClick>
              </a:rPr>
              <a:t>EARTH Good Practice Compendium</a:t>
            </a:r>
            <a:r>
              <a:rPr lang="en-GB"/>
              <a:t>, s. 12-14)</a:t>
            </a:r>
          </a:p>
          <a:p>
            <a:pPr algn="just"/>
            <a:r>
              <a:rPr lang="en-GB"/>
              <a:t>GLS Italia Spa, en stor logistikudbyder i Italien, har som mål at reducere CO2-udledningen og samtidig opretholde pålidelige leveringstjenester. Deres tilgang omfatter:</a:t>
            </a:r>
          </a:p>
          <a:p>
            <a:pPr marL="171450" indent="-171450" algn="just">
              <a:buFont typeface="Wingdings" panose="05000000000000000000" pitchFamily="2" charset="2"/>
              <a:buChar char="q"/>
            </a:pPr>
            <a:r>
              <a:rPr lang="en-GB"/>
              <a:t>Investering i elektriske køretøjer og ladeinfrastruktur.</a:t>
            </a:r>
          </a:p>
          <a:p>
            <a:pPr marL="171450" indent="-171450" algn="just">
              <a:buFont typeface="Wingdings" panose="05000000000000000000" pitchFamily="2" charset="2"/>
              <a:buChar char="q"/>
            </a:pPr>
            <a:r>
              <a:rPr lang="en-GB"/>
              <a:t>Installation af solcelleanlæg på depoter til strømforsyning.</a:t>
            </a:r>
          </a:p>
          <a:p>
            <a:pPr marL="171450" indent="-171450" algn="just">
              <a:buFont typeface="Wingdings" panose="05000000000000000000" pitchFamily="2" charset="2"/>
              <a:buChar char="q"/>
            </a:pPr>
            <a:r>
              <a:rPr lang="en-GB"/>
              <a:t>Brug af digitale platforme (f.eks. ServiceNow) til at koordinere bæredygtighedsinitiativer.</a:t>
            </a:r>
          </a:p>
          <a:p>
            <a:pPr algn="just"/>
            <a:endParaRPr lang="en-GB"/>
          </a:p>
          <a:p>
            <a:pPr algn="just"/>
            <a:r>
              <a:rPr lang="en-GB"/>
              <a:t>Udfyld nedenstående tabel for denne aktivitet. Den første linje viser eksemplet med GLS Italia Spa.</a:t>
            </a:r>
          </a:p>
          <a:p>
            <a:pPr algn="just"/>
            <a:endParaRPr lang="en-US"/>
          </a:p>
          <a:p>
            <a:pPr algn="just"/>
            <a:endParaRPr lang="en-US">
              <a:highlight>
                <a:srgbClr val="FFFF00"/>
              </a:highlight>
            </a:endParaRPr>
          </a:p>
          <a:p>
            <a:pPr algn="just"/>
            <a:endParaRPr lang="en-GB"/>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BÆREDYGTIGHED I DIGITAL INNOVATIONSMANAGEMENT</a:t>
            </a:r>
            <a:endParaRPr lang="en-US"/>
          </a:p>
        </p:txBody>
      </p:sp>
      <p:graphicFrame>
        <p:nvGraphicFramePr>
          <p:cNvPr id="5" name="Tabelle 4">
            <a:extLst>
              <a:ext uri="{FF2B5EF4-FFF2-40B4-BE49-F238E27FC236}">
                <a16:creationId xmlns:a16="http://schemas.microsoft.com/office/drawing/2014/main" id="{BB608C4B-A73C-E2ED-E40D-CD5C82AA8FD2}"/>
              </a:ext>
            </a:extLst>
          </p:cNvPr>
          <p:cNvGraphicFramePr>
            <a:graphicFrameLocks noGrp="1"/>
          </p:cNvGraphicFramePr>
          <p:nvPr>
            <p:extLst>
              <p:ext uri="{D42A27DB-BD31-4B8C-83A1-F6EECF244321}">
                <p14:modId xmlns:p14="http://schemas.microsoft.com/office/powerpoint/2010/main" val="1912045822"/>
              </p:ext>
            </p:extLst>
          </p:nvPr>
        </p:nvGraphicFramePr>
        <p:xfrm>
          <a:off x="789904" y="8165431"/>
          <a:ext cx="6076734" cy="2427000"/>
        </p:xfrm>
        <a:graphic>
          <a:graphicData uri="http://schemas.openxmlformats.org/drawingml/2006/table">
            <a:tbl>
              <a:tblPr firstRow="1" bandRow="1">
                <a:tableStyleId>{0505E3EF-67EA-436B-97B2-0124C06EBD24}</a:tableStyleId>
              </a:tblPr>
              <a:tblGrid>
                <a:gridCol w="2025578">
                  <a:extLst>
                    <a:ext uri="{9D8B030D-6E8A-4147-A177-3AD203B41FA5}">
                      <a16:colId xmlns:a16="http://schemas.microsoft.com/office/drawing/2014/main" val="2230712578"/>
                    </a:ext>
                  </a:extLst>
                </a:gridCol>
                <a:gridCol w="2025578">
                  <a:extLst>
                    <a:ext uri="{9D8B030D-6E8A-4147-A177-3AD203B41FA5}">
                      <a16:colId xmlns:a16="http://schemas.microsoft.com/office/drawing/2014/main" val="3067635644"/>
                    </a:ext>
                  </a:extLst>
                </a:gridCol>
                <a:gridCol w="2025578">
                  <a:extLst>
                    <a:ext uri="{9D8B030D-6E8A-4147-A177-3AD203B41FA5}">
                      <a16:colId xmlns:a16="http://schemas.microsoft.com/office/drawing/2014/main" val="601866224"/>
                    </a:ext>
                  </a:extLst>
                </a:gridCol>
              </a:tblGrid>
              <a:tr h="288000">
                <a:tc>
                  <a:txBody>
                    <a:bodyPr/>
                    <a:lstStyle/>
                    <a:p>
                      <a:r>
                        <a:rPr lang="de-DE" sz="1100">
                          <a:solidFill>
                            <a:schemeClr val="bg1"/>
                          </a:solidFill>
                        </a:rPr>
                        <a:t>Casestudie</a:t>
                      </a:r>
                      <a:endParaRPr lang="en-GB" sz="1100">
                        <a:solidFill>
                          <a:schemeClr val="bg1"/>
                        </a:solidFill>
                      </a:endParaRPr>
                    </a:p>
                  </a:txBody>
                  <a:tcPr anchor="ctr">
                    <a:solidFill>
                      <a:srgbClr val="8652A1"/>
                    </a:solidFill>
                  </a:tcPr>
                </a:tc>
                <a:tc>
                  <a:txBody>
                    <a:bodyPr/>
                    <a:lstStyle/>
                    <a:p>
                      <a:r>
                        <a:rPr lang="de-DE" sz="1100">
                          <a:solidFill>
                            <a:schemeClr val="bg1"/>
                          </a:solidFill>
                        </a:rPr>
                        <a:t>Bæredygtighedsudfordring</a:t>
                      </a:r>
                      <a:endParaRPr lang="en-GB" sz="1100">
                        <a:solidFill>
                          <a:schemeClr val="bg1"/>
                        </a:solidFill>
                      </a:endParaRPr>
                    </a:p>
                  </a:txBody>
                  <a:tcPr anchor="ctr">
                    <a:solidFill>
                      <a:srgbClr val="8652A1"/>
                    </a:solidFill>
                  </a:tcPr>
                </a:tc>
                <a:tc>
                  <a:txBody>
                    <a:bodyPr/>
                    <a:lstStyle/>
                    <a:p>
                      <a:r>
                        <a:rPr lang="de-DE" sz="1100" err="1">
                          <a:solidFill>
                            <a:schemeClr val="bg1"/>
                          </a:solidFill>
                        </a:rPr>
                        <a:t>Implementeret</a:t>
                      </a:r>
                      <a:r>
                        <a:rPr lang="de-DE" sz="1100">
                          <a:solidFill>
                            <a:schemeClr val="bg1"/>
                          </a:solidFill>
                        </a:rPr>
                        <a:t> løsning</a:t>
                      </a:r>
                      <a:endParaRPr lang="en-GB" sz="1100">
                        <a:solidFill>
                          <a:schemeClr val="bg1"/>
                        </a:solidFill>
                      </a:endParaRPr>
                    </a:p>
                  </a:txBody>
                  <a:tcPr anchor="ctr">
                    <a:solidFill>
                      <a:srgbClr val="8652A1"/>
                    </a:solidFill>
                  </a:tcPr>
                </a:tc>
                <a:extLst>
                  <a:ext uri="{0D108BD9-81ED-4DB2-BD59-A6C34878D82A}">
                    <a16:rowId xmlns:a16="http://schemas.microsoft.com/office/drawing/2014/main" val="3284209566"/>
                  </a:ext>
                </a:extLst>
              </a:tr>
              <a:tr h="432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GLS Italia Spa</a:t>
                      </a:r>
                    </a:p>
                    <a:p>
                      <a:pPr algn="l"/>
                      <a:endParaRPr lang="en-GB" sz="1100" i="1"/>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Høje CO₂-udledninger i bykørsel</a:t>
                      </a:r>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Elektriske køretøjer, solenergi, digital platform til koordinering</a:t>
                      </a:r>
                    </a:p>
                  </a:txBody>
                  <a:tcPr/>
                </a:tc>
                <a:extLst>
                  <a:ext uri="{0D108BD9-81ED-4DB2-BD59-A6C34878D82A}">
                    <a16:rowId xmlns:a16="http://schemas.microsoft.com/office/drawing/2014/main" val="1571562240"/>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599155077"/>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894992419"/>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631234213"/>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366041967"/>
                  </a:ext>
                </a:extLst>
              </a:tr>
            </a:tbl>
          </a:graphicData>
        </a:graphic>
      </p:graphicFrame>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C959-D3DE-1B74-FBAB-772E0FD80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8E7CA8-5A56-3258-A732-6598DDBB0D71}"/>
              </a:ext>
            </a:extLst>
          </p:cNvPr>
          <p:cNvSpPr>
            <a:spLocks noGrp="1"/>
          </p:cNvSpPr>
          <p:nvPr>
            <p:ph type="body" sz="quarter" idx="64"/>
          </p:nvPr>
        </p:nvSpPr>
        <p:spPr>
          <a:xfrm>
            <a:off x="587986" y="1635742"/>
            <a:ext cx="6306427" cy="2565532"/>
          </a:xfrm>
        </p:spPr>
        <p:txBody>
          <a:bodyPr lIns="91440" tIns="45720" rIns="91440" bIns="45720" numCol="1" spcCol="288000" anchor="t">
            <a:noAutofit/>
          </a:bodyPr>
          <a:lstStyle/>
          <a:p>
            <a:pPr algn="just"/>
            <a:r>
              <a:rPr lang="en-GB" sz="1600" b="1">
                <a:solidFill>
                  <a:srgbClr val="8652A1"/>
                </a:solidFill>
              </a:rPr>
              <a:t>Trin 2: Anvend innovationsledelsesfaserne</a:t>
            </a:r>
          </a:p>
          <a:p>
            <a:pPr algn="just"/>
            <a:endParaRPr lang="en-GB"/>
          </a:p>
          <a:p>
            <a:pPr algn="just"/>
            <a:r>
              <a:rPr lang="en-GB">
                <a:latin typeface="Calibri"/>
                <a:ea typeface="Open Sans"/>
                <a:cs typeface="Calibri"/>
              </a:rPr>
              <a:t>Evaluer nu den </a:t>
            </a:r>
            <a:r>
              <a:rPr lang="en-GB" b="1">
                <a:latin typeface="Calibri"/>
                <a:ea typeface="Open Sans"/>
                <a:cs typeface="Calibri"/>
              </a:rPr>
              <a:t>implementerede løsning </a:t>
            </a:r>
            <a:r>
              <a:rPr lang="en-GB">
                <a:latin typeface="Calibri"/>
                <a:ea typeface="Open Sans"/>
                <a:cs typeface="Calibri"/>
              </a:rPr>
              <a:t>og </a:t>
            </a:r>
            <a:r>
              <a:rPr lang="en-GB" b="1">
                <a:latin typeface="Calibri"/>
                <a:ea typeface="Open Sans"/>
                <a:cs typeface="Calibri"/>
              </a:rPr>
              <a:t>opdel den i faserne af innovationsledelse</a:t>
            </a:r>
            <a:r>
              <a:rPr lang="en-GB">
                <a:latin typeface="Calibri"/>
                <a:ea typeface="Open Sans"/>
                <a:cs typeface="Calibri"/>
              </a:rPr>
              <a:t>. Din opgave er at udfylde tabellen for den casestudie, du valgte i trin 1. Hvis oplysningerne ikke findes i casematerialet i EARTH Good Practices Compendium, skal du brainstorme, hvad virksomheden kunne have gjort i de forskellige faser.</a:t>
            </a:r>
            <a:endParaRPr lang="en-GB">
              <a:solidFill>
                <a:schemeClr val="tx1"/>
              </a:solidFill>
              <a:latin typeface="Calibri"/>
              <a:ea typeface="Open Sans"/>
              <a:cs typeface="Calibri"/>
            </a:endParaRPr>
          </a:p>
          <a:p>
            <a:pPr algn="just"/>
            <a:endParaRPr lang="en-US">
              <a:highlight>
                <a:srgbClr val="FFFF00"/>
              </a:highlight>
            </a:endParaRPr>
          </a:p>
          <a:p>
            <a:pPr algn="just"/>
            <a:endParaRPr lang="en-GB"/>
          </a:p>
        </p:txBody>
      </p:sp>
      <p:sp>
        <p:nvSpPr>
          <p:cNvPr id="4" name="Slide Number Placeholder 3">
            <a:extLst>
              <a:ext uri="{FF2B5EF4-FFF2-40B4-BE49-F238E27FC236}">
                <a16:creationId xmlns:a16="http://schemas.microsoft.com/office/drawing/2014/main" id="{C6BBA299-15F1-3821-11B4-0F3D3254E008}"/>
              </a:ext>
            </a:extLst>
          </p:cNvPr>
          <p:cNvSpPr>
            <a:spLocks noGrp="1"/>
          </p:cNvSpPr>
          <p:nvPr>
            <p:ph type="sldNum" sz="quarter" idx="4"/>
          </p:nvPr>
        </p:nvSpPr>
        <p:spPr/>
        <p:txBody>
          <a:bodyPr/>
          <a:lstStyle/>
          <a:p>
            <a:fld id="{9C527BFA-2C0E-4CEC-B6A5-913A56FEF4B4}" type="slidenum">
              <a:rPr lang="fr-CA" smtClean="0"/>
              <a:t>7</a:t>
            </a:fld>
            <a:endParaRPr lang="fr-CA"/>
          </a:p>
        </p:txBody>
      </p:sp>
      <p:sp>
        <p:nvSpPr>
          <p:cNvPr id="7" name="Freeform 1">
            <a:extLst>
              <a:ext uri="{FF2B5EF4-FFF2-40B4-BE49-F238E27FC236}">
                <a16:creationId xmlns:a16="http://schemas.microsoft.com/office/drawing/2014/main" id="{A8C5D090-FFC3-D885-B122-39DF0E281A9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F26A81E-6A56-DC28-6378-17AFFCC34BE7}"/>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BÆREDYGTIGHED I DIGITAL INNOVATIONSMANAGEMENT</a:t>
            </a:r>
            <a:endParaRPr lang="en-US"/>
          </a:p>
        </p:txBody>
      </p:sp>
      <p:graphicFrame>
        <p:nvGraphicFramePr>
          <p:cNvPr id="5" name="Tabelle 4">
            <a:extLst>
              <a:ext uri="{FF2B5EF4-FFF2-40B4-BE49-F238E27FC236}">
                <a16:creationId xmlns:a16="http://schemas.microsoft.com/office/drawing/2014/main" id="{97AFE63D-E9B0-2F74-1532-4CF9549B49DB}"/>
              </a:ext>
            </a:extLst>
          </p:cNvPr>
          <p:cNvGraphicFramePr>
            <a:graphicFrameLocks noGrp="1"/>
          </p:cNvGraphicFramePr>
          <p:nvPr>
            <p:extLst>
              <p:ext uri="{D42A27DB-BD31-4B8C-83A1-F6EECF244321}">
                <p14:modId xmlns:p14="http://schemas.microsoft.com/office/powerpoint/2010/main" val="4144257582"/>
              </p:ext>
            </p:extLst>
          </p:nvPr>
        </p:nvGraphicFramePr>
        <p:xfrm>
          <a:off x="587986" y="2918508"/>
          <a:ext cx="6306427" cy="6791877"/>
        </p:xfrm>
        <a:graphic>
          <a:graphicData uri="http://schemas.openxmlformats.org/drawingml/2006/table">
            <a:tbl>
              <a:tblPr firstRow="1" bandRow="1">
                <a:tableStyleId>{0505E3EF-67EA-436B-97B2-0124C06EBD24}</a:tableStyleId>
              </a:tblPr>
              <a:tblGrid>
                <a:gridCol w="1309970">
                  <a:extLst>
                    <a:ext uri="{9D8B030D-6E8A-4147-A177-3AD203B41FA5}">
                      <a16:colId xmlns:a16="http://schemas.microsoft.com/office/drawing/2014/main" val="2230712578"/>
                    </a:ext>
                  </a:extLst>
                </a:gridCol>
                <a:gridCol w="1842195">
                  <a:extLst>
                    <a:ext uri="{9D8B030D-6E8A-4147-A177-3AD203B41FA5}">
                      <a16:colId xmlns:a16="http://schemas.microsoft.com/office/drawing/2014/main" val="3067635644"/>
                    </a:ext>
                  </a:extLst>
                </a:gridCol>
                <a:gridCol w="3154262">
                  <a:extLst>
                    <a:ext uri="{9D8B030D-6E8A-4147-A177-3AD203B41FA5}">
                      <a16:colId xmlns:a16="http://schemas.microsoft.com/office/drawing/2014/main" val="601866224"/>
                    </a:ext>
                  </a:extLst>
                </a:gridCol>
              </a:tblGrid>
              <a:tr h="259200">
                <a:tc>
                  <a:txBody>
                    <a:bodyPr/>
                    <a:lstStyle/>
                    <a:p>
                      <a:r>
                        <a:rPr lang="en-GB" sz="1100" b="1" i="0">
                          <a:solidFill>
                            <a:schemeClr val="bg1"/>
                          </a:solidFill>
                        </a:rPr>
                        <a:t>Fase</a:t>
                      </a:r>
                      <a:endParaRPr lang="en-GB" sz="1100" i="0">
                        <a:solidFill>
                          <a:schemeClr val="bg1"/>
                        </a:solidFill>
                      </a:endParaRPr>
                    </a:p>
                  </a:txBody>
                  <a:tcPr anchor="ctr">
                    <a:solidFill>
                      <a:srgbClr val="8652A1"/>
                    </a:solidFill>
                  </a:tcPr>
                </a:tc>
                <a:tc>
                  <a:txBody>
                    <a:bodyPr/>
                    <a:lstStyle/>
                    <a:p>
                      <a:r>
                        <a:rPr lang="en-GB" sz="1100" i="0">
                          <a:solidFill>
                            <a:schemeClr val="bg1"/>
                          </a:solidFill>
                        </a:rPr>
                        <a:t>GLS Italia Spa Casestudie</a:t>
                      </a:r>
                    </a:p>
                  </a:txBody>
                  <a:tcPr anchor="ctr">
                    <a:solidFill>
                      <a:srgbClr val="8652A1"/>
                    </a:solidFill>
                  </a:tcPr>
                </a:tc>
                <a:tc>
                  <a:txBody>
                    <a:bodyPr/>
                    <a:lstStyle/>
                    <a:p>
                      <a:r>
                        <a:rPr lang="de-DE" sz="1100">
                          <a:solidFill>
                            <a:schemeClr val="bg1"/>
                          </a:solidFill>
                        </a:rPr>
                        <a:t>(Din case)</a:t>
                      </a:r>
                      <a:endParaRPr lang="en-GB" sz="1100">
                        <a:solidFill>
                          <a:schemeClr val="bg1"/>
                        </a:solidFill>
                      </a:endParaRPr>
                    </a:p>
                  </a:txBody>
                  <a:tcPr anchor="ctr">
                    <a:solidFill>
                      <a:srgbClr val="8652A1"/>
                    </a:solidFill>
                  </a:tcPr>
                </a:tc>
                <a:extLst>
                  <a:ext uri="{0D108BD9-81ED-4DB2-BD59-A6C34878D82A}">
                    <a16:rowId xmlns:a16="http://schemas.microsoft.com/office/drawing/2014/main" val="3284209566"/>
                  </a:ext>
                </a:extLst>
              </a:tr>
              <a:tr h="1181593">
                <a:tc>
                  <a:txBody>
                    <a:bodyPr/>
                    <a:lstStyle/>
                    <a:p>
                      <a:r>
                        <a:rPr lang="en-GB" sz="1100" b="1"/>
                        <a:t>Identificering af muligheder</a:t>
                      </a:r>
                    </a:p>
                  </a:txBody>
                  <a:tcPr anchor="ctr"/>
                </a:tc>
                <a:tc>
                  <a:txBody>
                    <a:bodyPr/>
                    <a:lstStyle/>
                    <a:p>
                      <a:r>
                        <a:rPr lang="en-GB" sz="1100" i="1"/>
                        <a:t>Der blev erkendt et behov for at reducere CO₂-udledningen fra pakkelevering og energiforbrug i faciliteterne i overensstemmelse med nationale bæredygtighedsmål og kundernes forventninger.</a:t>
                      </a:r>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a:p>
                  </a:txBody>
                  <a:tcPr anchor="ctr"/>
                </a:tc>
                <a:extLst>
                  <a:ext uri="{0D108BD9-81ED-4DB2-BD59-A6C34878D82A}">
                    <a16:rowId xmlns:a16="http://schemas.microsoft.com/office/drawing/2014/main" val="1571562240"/>
                  </a:ext>
                </a:extLst>
              </a:tr>
              <a:tr h="968519">
                <a:tc>
                  <a:txBody>
                    <a:bodyPr/>
                    <a:lstStyle/>
                    <a:p>
                      <a:r>
                        <a:rPr lang="en-GB" sz="1100" b="1"/>
                        <a:t>Idégenerering</a:t>
                      </a:r>
                    </a:p>
                  </a:txBody>
                  <a:tcPr anchor="ctr"/>
                </a:tc>
                <a:tc>
                  <a:txBody>
                    <a:bodyPr/>
                    <a:lstStyle/>
                    <a:p>
                      <a:r>
                        <a:rPr lang="en-GB" sz="1100" i="1" kern="1200">
                          <a:solidFill>
                            <a:schemeClr val="dk1"/>
                          </a:solidFill>
                          <a:latin typeface="+mn-lt"/>
                          <a:ea typeface="+mn-ea"/>
                          <a:cs typeface="+mn-cs"/>
                        </a:rPr>
                        <a:t>Undersøgte brugen af elbiler, vedvarende energi (solenergi) og digitale værktøjer til at koordinere miljøinitiativer.</a:t>
                      </a:r>
                    </a:p>
                  </a:txBody>
                  <a:tcPr anchor="ctr"/>
                </a:tc>
                <a:tc>
                  <a:txBody>
                    <a:bodyPr/>
                    <a:lstStyle/>
                    <a:p>
                      <a:pPr algn="l"/>
                      <a:endParaRPr lang="en-GB" sz="1100"/>
                    </a:p>
                  </a:txBody>
                  <a:tcPr anchor="ctr"/>
                </a:tc>
                <a:extLst>
                  <a:ext uri="{0D108BD9-81ED-4DB2-BD59-A6C34878D82A}">
                    <a16:rowId xmlns:a16="http://schemas.microsoft.com/office/drawing/2014/main" val="599155077"/>
                  </a:ext>
                </a:extLst>
              </a:tr>
              <a:tr h="968519">
                <a:tc>
                  <a:txBody>
                    <a:bodyPr/>
                    <a:lstStyle/>
                    <a:p>
                      <a:r>
                        <a:rPr lang="en-GB" sz="1100" b="1"/>
                        <a:t>Konceptudvikling</a:t>
                      </a:r>
                    </a:p>
                  </a:txBody>
                  <a:tcPr anchor="ctr"/>
                </a:tc>
                <a:tc>
                  <a:txBody>
                    <a:bodyPr/>
                    <a:lstStyle/>
                    <a:p>
                      <a:r>
                        <a:rPr lang="en-GB" sz="1100" i="1"/>
                        <a:t>Indgået partnerskab med Volvo og andre leverandører om udvikling af løsninger til elbiler; kortlagt installation af solcelleanlæg på alle depoter.</a:t>
                      </a:r>
                    </a:p>
                  </a:txBody>
                  <a:tcPr anchor="ctr"/>
                </a:tc>
                <a:tc>
                  <a:txBody>
                    <a:bodyPr/>
                    <a:lstStyle/>
                    <a:p>
                      <a:pPr algn="l"/>
                      <a:endParaRPr lang="en-GB" sz="1100"/>
                    </a:p>
                  </a:txBody>
                  <a:tcPr anchor="ctr"/>
                </a:tc>
                <a:extLst>
                  <a:ext uri="{0D108BD9-81ED-4DB2-BD59-A6C34878D82A}">
                    <a16:rowId xmlns:a16="http://schemas.microsoft.com/office/drawing/2014/main" val="894992419"/>
                  </a:ext>
                </a:extLst>
              </a:tr>
              <a:tr h="968519">
                <a:tc>
                  <a:txBody>
                    <a:bodyPr/>
                    <a:lstStyle/>
                    <a:p>
                      <a:r>
                        <a:rPr lang="en-GB" sz="1100" b="1"/>
                        <a:t>Service-/produkt-/procesudvikling</a:t>
                      </a:r>
                    </a:p>
                  </a:txBody>
                  <a:tcPr anchor="ctr"/>
                </a:tc>
                <a:tc>
                  <a:txBody>
                    <a:bodyPr/>
                    <a:lstStyle/>
                    <a:p>
                      <a:r>
                        <a:rPr lang="en-GB" sz="1100" i="1"/>
                        <a:t>Installation af solcelleanlæg og ladeinfrastruktur; påbegyndt udrulning af elektriske varevogne i udvalgte regioner.</a:t>
                      </a:r>
                    </a:p>
                  </a:txBody>
                  <a:tcPr anchor="ctr"/>
                </a:tc>
                <a:tc>
                  <a:txBody>
                    <a:bodyPr/>
                    <a:lstStyle/>
                    <a:p>
                      <a:pPr algn="l"/>
                      <a:endParaRPr lang="en-GB" sz="1100"/>
                    </a:p>
                  </a:txBody>
                  <a:tcPr anchor="ctr"/>
                </a:tc>
                <a:extLst>
                  <a:ext uri="{0D108BD9-81ED-4DB2-BD59-A6C34878D82A}">
                    <a16:rowId xmlns:a16="http://schemas.microsoft.com/office/drawing/2014/main" val="4227998937"/>
                  </a:ext>
                </a:extLst>
              </a:tr>
              <a:tr h="968519">
                <a:tc>
                  <a:txBody>
                    <a:bodyPr/>
                    <a:lstStyle/>
                    <a:p>
                      <a:r>
                        <a:rPr lang="en-GB" sz="1100" b="1" err="1"/>
                        <a:t>Test </a:t>
                      </a:r>
                      <a:r>
                        <a:rPr lang="en-GB" sz="1100" b="1"/>
                        <a:t>og validering</a:t>
                      </a:r>
                    </a:p>
                  </a:txBody>
                  <a:tcPr anchor="ctr"/>
                </a:tc>
                <a:tc>
                  <a:txBody>
                    <a:bodyPr/>
                    <a:lstStyle/>
                    <a:p>
                      <a:r>
                        <a:rPr lang="en-GB" sz="1100" i="1"/>
                        <a:t>Overvåget ydeevnen af elektriske køretøjer og energisystemer på pilotsteder for at vurdere reduktionen af emissioner og pålideligheden af servicen.</a:t>
                      </a:r>
                    </a:p>
                  </a:txBody>
                  <a:tcPr anchor="ctr"/>
                </a:tc>
                <a:tc>
                  <a:txBody>
                    <a:bodyPr/>
                    <a:lstStyle/>
                    <a:p>
                      <a:pPr algn="l"/>
                      <a:endParaRPr lang="en-GB" sz="1100"/>
                    </a:p>
                  </a:txBody>
                  <a:tcPr anchor="ctr"/>
                </a:tc>
                <a:extLst>
                  <a:ext uri="{0D108BD9-81ED-4DB2-BD59-A6C34878D82A}">
                    <a16:rowId xmlns:a16="http://schemas.microsoft.com/office/drawing/2014/main" val="631234213"/>
                  </a:ext>
                </a:extLst>
              </a:tr>
              <a:tr h="968519">
                <a:tc>
                  <a:txBody>
                    <a:bodyPr/>
                    <a:lstStyle/>
                    <a:p>
                      <a:r>
                        <a:rPr lang="en-GB" sz="1100" b="1" err="1"/>
                        <a:t>Kommercialisering</a:t>
                      </a:r>
                      <a:endParaRPr lang="en-GB" sz="1100" b="1"/>
                    </a:p>
                  </a:txBody>
                  <a:tcPr anchor="ctr"/>
                </a:tc>
                <a:tc>
                  <a:txBody>
                    <a:bodyPr/>
                    <a:lstStyle/>
                    <a:p>
                      <a:r>
                        <a:rPr lang="en-GB" sz="1100" i="1"/>
                        <a:t>Udbredelse af brugen af grønne metanol-drevne skibe i den globale skibsfart og udvidelse af brugen af blockchain.</a:t>
                      </a:r>
                    </a:p>
                  </a:txBody>
                  <a:tcPr anchor="ctr"/>
                </a:tc>
                <a:tc>
                  <a:txBody>
                    <a:bodyPr/>
                    <a:lstStyle/>
                    <a:p>
                      <a:pPr algn="l"/>
                      <a:endParaRPr lang="en-GB" sz="1100" dirty="0"/>
                    </a:p>
                  </a:txBody>
                  <a:tcPr anchor="ctr"/>
                </a:tc>
                <a:extLst>
                  <a:ext uri="{0D108BD9-81ED-4DB2-BD59-A6C34878D82A}">
                    <a16:rowId xmlns:a16="http://schemas.microsoft.com/office/drawing/2014/main" val="416507715"/>
                  </a:ext>
                </a:extLst>
              </a:tr>
            </a:tbl>
          </a:graphicData>
        </a:graphic>
      </p:graphicFrame>
    </p:spTree>
    <p:extLst>
      <p:ext uri="{BB962C8B-B14F-4D97-AF65-F5344CB8AC3E}">
        <p14:creationId xmlns:p14="http://schemas.microsoft.com/office/powerpoint/2010/main" val="202333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B2CE-790D-62A8-8031-5AD0AF0ED8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119F8-C27B-3061-EF38-3D6C1B36464A}"/>
              </a:ext>
            </a:extLst>
          </p:cNvPr>
          <p:cNvSpPr>
            <a:spLocks noGrp="1"/>
          </p:cNvSpPr>
          <p:nvPr>
            <p:ph type="sldNum" sz="quarter" idx="4"/>
          </p:nvPr>
        </p:nvSpPr>
        <p:spPr/>
        <p:txBody>
          <a:bodyPr/>
          <a:lstStyle/>
          <a:p>
            <a:fld id="{9C527BFA-2C0E-4CEC-B6A5-913A56FEF4B4}" type="slidenum">
              <a:rPr lang="fr-CA" smtClean="0"/>
              <a:t>8</a:t>
            </a:fld>
            <a:endParaRPr lang="fr-CA"/>
          </a:p>
        </p:txBody>
      </p:sp>
      <p:sp>
        <p:nvSpPr>
          <p:cNvPr id="7" name="Freeform 1">
            <a:extLst>
              <a:ext uri="{FF2B5EF4-FFF2-40B4-BE49-F238E27FC236}">
                <a16:creationId xmlns:a16="http://schemas.microsoft.com/office/drawing/2014/main" id="{88F067D5-E578-F759-324E-1BCA30BB636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4F10A329-B925-EF81-9F39-3F460F2802B5}"/>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a:latin typeface="Calibri"/>
                <a:ea typeface="Open Sans"/>
                <a:cs typeface="Calibri"/>
              </a:rPr>
              <a:t>BÆREDYGTIGHED I DIGITAL INNOVATIONSMANAGEMENT</a:t>
            </a:r>
            <a:endParaRPr lang="en-US"/>
          </a:p>
        </p:txBody>
      </p:sp>
      <p:sp>
        <p:nvSpPr>
          <p:cNvPr id="2" name="Text Placeholder 5">
            <a:extLst>
              <a:ext uri="{FF2B5EF4-FFF2-40B4-BE49-F238E27FC236}">
                <a16:creationId xmlns:a16="http://schemas.microsoft.com/office/drawing/2014/main" id="{C77E91EA-B87F-B792-18CD-CA412088B409}"/>
              </a:ext>
            </a:extLst>
          </p:cNvPr>
          <p:cNvSpPr txBox="1">
            <a:spLocks/>
          </p:cNvSpPr>
          <p:nvPr/>
        </p:nvSpPr>
        <p:spPr>
          <a:xfrm>
            <a:off x="587986" y="1777159"/>
            <a:ext cx="6296629" cy="2148455"/>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a:solidFill>
                  <a:srgbClr val="8652A1"/>
                </a:solidFill>
              </a:rPr>
              <a:t>Trin 3: Foreslå yderligere innovationer</a:t>
            </a:r>
          </a:p>
          <a:p>
            <a:pPr algn="just"/>
            <a:endParaRPr lang="en-GB"/>
          </a:p>
          <a:p>
            <a:pPr algn="just"/>
            <a:r>
              <a:rPr lang="en-GB"/>
              <a:t>Foreslå </a:t>
            </a:r>
            <a:r>
              <a:rPr lang="en-GB" b="1"/>
              <a:t>to innovative ideer</a:t>
            </a:r>
            <a:r>
              <a:rPr lang="en-GB"/>
              <a:t>, der kan </a:t>
            </a:r>
            <a:r>
              <a:rPr lang="en-GB" b="1"/>
              <a:t>styres gennem innovationsfaserne</a:t>
            </a:r>
            <a:r>
              <a:rPr lang="en-GB"/>
              <a:t>, og som virksomheden kan implementere for </a:t>
            </a:r>
            <a:r>
              <a:rPr lang="en-GB" b="1"/>
              <a:t>at tilpasse sig SDG'erne </a:t>
            </a:r>
            <a:r>
              <a:rPr lang="en-GB"/>
              <a:t>yderligere og forbedre sine bæredygtighedstiltag inden for logistik. Ideerne kan være relateret til den bæredygtighedsudfordring, der blev identificeret i trin 1, eller ikke. Vær kreativ!</a:t>
            </a:r>
          </a:p>
          <a:p>
            <a:pPr algn="just"/>
            <a:endParaRPr lang="en-GB"/>
          </a:p>
          <a:p>
            <a:pPr algn="just"/>
            <a:r>
              <a:rPr lang="en-GB" b="1"/>
              <a:t>Eksempel GLS Italia Spa:</a:t>
            </a:r>
            <a:endParaRPr lang="en-GB"/>
          </a:p>
          <a:p>
            <a:pPr marL="171450" indent="-171450" algn="just">
              <a:buFont typeface="Wingdings" panose="05000000000000000000" pitchFamily="2" charset="2"/>
              <a:buChar char="q"/>
            </a:pPr>
            <a:r>
              <a:rPr lang="en-GB"/>
              <a:t>AI-baseret optimering af leveringsruter for at forbedre energieffektiviteten og reducere emissionerne.</a:t>
            </a:r>
          </a:p>
          <a:p>
            <a:pPr marL="171450" indent="-171450" algn="just">
              <a:buFont typeface="Wingdings" panose="05000000000000000000" pitchFamily="2" charset="2"/>
              <a:buChar char="q"/>
            </a:pPr>
            <a:r>
              <a:rPr lang="en-GB"/>
              <a:t>Udvikling af urbane mikrohubs drevet af vedvarende energi for at muliggøre lavemissionslevering på sidste strækning.</a:t>
            </a:r>
          </a:p>
          <a:p>
            <a:pPr algn="just"/>
            <a:endParaRPr lang="en-GB" b="1"/>
          </a:p>
          <a:p>
            <a:pPr algn="just">
              <a:spcAft>
                <a:spcPts val="800"/>
              </a:spcAft>
            </a:pPr>
            <a:r>
              <a:rPr lang="en-GB"/>
              <a:t>Skriv dine to yderligere innovationsideer her:</a:t>
            </a:r>
          </a:p>
          <a:p>
            <a:pPr algn="just">
              <a:lnSpc>
                <a:spcPct val="150000"/>
              </a:lnSpc>
              <a:spcAft>
                <a:spcPts val="800"/>
              </a:spcAft>
            </a:pPr>
            <a:r>
              <a:rPr lang="en-GB"/>
              <a:t>1.____________________________________________________________________________________________________________________________________________________________________________________________________________________________________________________________________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ct val="150000"/>
              </a:lnSpc>
            </a:pPr>
            <a:r>
              <a:rPr lang="en-GB"/>
              <a:t>2._____________________________________________________________________________________________________________________________________________________________________________</a:t>
            </a:r>
          </a:p>
          <a:p>
            <a:pPr algn="just">
              <a:lnSpc>
                <a:spcPct val="150000"/>
              </a:lnSpc>
            </a:pPr>
            <a:r>
              <a:rPr lang="en-GB"/>
              <a:t>_______________________________________________________________________________________</a:t>
            </a:r>
          </a:p>
          <a:p>
            <a:pPr algn="just"/>
            <a:endParaRPr lang="en-GB"/>
          </a:p>
          <a:p>
            <a:pPr algn="just"/>
            <a:endParaRPr lang="en-GB" sz="1600" b="1">
              <a:solidFill>
                <a:srgbClr val="8652A1"/>
              </a:solidFill>
            </a:endParaRPr>
          </a:p>
          <a:p>
            <a:pPr algn="just"/>
            <a:r>
              <a:rPr lang="en-GB" sz="1600" b="1">
                <a:solidFill>
                  <a:srgbClr val="8652A1"/>
                </a:solidFill>
              </a:rPr>
              <a:t>Trin 4: Diskuter de vigtigste pointer</a:t>
            </a:r>
          </a:p>
          <a:p>
            <a:pPr algn="just"/>
            <a:endParaRPr lang="en-GB" b="1"/>
          </a:p>
          <a:p>
            <a:pPr algn="just"/>
            <a:r>
              <a:rPr lang="en-GB" b="1"/>
              <a:t>Diskuter dine resultater </a:t>
            </a:r>
            <a:r>
              <a:rPr lang="en-GB"/>
              <a:t>i klassen med din lærer og andre grupper. Vær forberedt på at dele følgende (tag eventuelt noter):</a:t>
            </a:r>
          </a:p>
          <a:p>
            <a:pPr algn="just"/>
            <a:endParaRPr lang="en-GB"/>
          </a:p>
          <a:p>
            <a:pPr marL="171450" indent="-171450" algn="just">
              <a:buFont typeface="Wingdings" panose="05000000000000000000" pitchFamily="2" charset="2"/>
              <a:buChar char="q"/>
            </a:pPr>
            <a:r>
              <a:rPr lang="en-GB"/>
              <a:t>Hvilken </a:t>
            </a:r>
            <a:r>
              <a:rPr lang="en-GB" b="1"/>
              <a:t>bæredygtighedsudfordring </a:t>
            </a:r>
            <a:r>
              <a:rPr lang="en-GB"/>
              <a:t>har virksomheden taget fat på, og hvordan hænger den sammen med verdensmålene?</a:t>
            </a:r>
          </a:p>
          <a:p>
            <a:pPr marL="171450" indent="-171450" algn="just">
              <a:buFont typeface="Wingdings" panose="05000000000000000000" pitchFamily="2" charset="2"/>
              <a:buChar char="q"/>
            </a:pPr>
            <a:r>
              <a:rPr lang="en-GB"/>
              <a:t>Hvordan kunne virksomheden have struktureret sin </a:t>
            </a:r>
            <a:r>
              <a:rPr lang="en-GB" b="1"/>
              <a:t>innovationsstyringsproces </a:t>
            </a:r>
            <a:r>
              <a:rPr lang="en-GB"/>
              <a:t>for at udvikle og implementere en løsning?</a:t>
            </a:r>
          </a:p>
          <a:p>
            <a:pPr marL="171450" indent="-171450" algn="just">
              <a:buFont typeface="Wingdings" panose="05000000000000000000" pitchFamily="2" charset="2"/>
              <a:buChar char="q"/>
            </a:pPr>
            <a:r>
              <a:rPr lang="en-GB"/>
              <a:t>Hvilke </a:t>
            </a:r>
            <a:r>
              <a:rPr lang="en-GB" b="1"/>
              <a:t>digitale værktøjer </a:t>
            </a:r>
            <a:r>
              <a:rPr lang="en-GB"/>
              <a:t>til innovationsstyringsprocessen understøttede eller kunne understøtte denne innovation?</a:t>
            </a:r>
          </a:p>
          <a:p>
            <a:pPr marL="171450" indent="-171450" algn="just">
              <a:buFont typeface="Wingdings" panose="05000000000000000000" pitchFamily="2" charset="2"/>
              <a:buChar char="q"/>
            </a:pPr>
            <a:r>
              <a:rPr lang="en-GB"/>
              <a:t>Hvilke </a:t>
            </a:r>
            <a:r>
              <a:rPr lang="en-GB" b="1"/>
              <a:t>yderligere bæredygtige logistikløsninger </a:t>
            </a:r>
            <a:r>
              <a:rPr lang="en-GB"/>
              <a:t>kunne forbedre virksomhedens tilgang?</a:t>
            </a:r>
          </a:p>
        </p:txBody>
      </p:sp>
    </p:spTree>
    <p:extLst>
      <p:ext uri="{BB962C8B-B14F-4D97-AF65-F5344CB8AC3E}">
        <p14:creationId xmlns:p14="http://schemas.microsoft.com/office/powerpoint/2010/main" val="14257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a:t>UGE 6</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t>9</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3" ma:contentTypeDescription="Create a new document." ma:contentTypeScope="" ma:versionID="eb0c9a51bb5283095ec0cf4e86c917b0">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908c1c5a21fa1629f3b3c245fccad5a0"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Props1.xml><?xml version="1.0" encoding="utf-8"?>
<ds:datastoreItem xmlns:ds="http://schemas.openxmlformats.org/officeDocument/2006/customXml" ds:itemID="{1F7357B2-4F1B-4C32-8E2E-D26828E6326E}">
  <ds:schemaRefs>
    <ds:schemaRef ds:uri="http://schemas.microsoft.com/sharepoint/v3/contenttype/forms"/>
  </ds:schemaRefs>
</ds:datastoreItem>
</file>

<file path=customXml/itemProps2.xml><?xml version="1.0" encoding="utf-8"?>
<ds:datastoreItem xmlns:ds="http://schemas.openxmlformats.org/officeDocument/2006/customXml" ds:itemID="{20E43897-C632-44E8-81C4-1525984A09DC}">
  <ds:schemaRefs>
    <ds:schemaRef ds:uri="01af9fa0-a641-4ce8-babf-d6d527220dcd"/>
    <ds:schemaRef ds:uri="4ebf2230-6fdc-4eb0-8f23-9af151be2b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33B5DB9-22BD-41AE-8F4C-7A11BC004AA4}">
  <ds:schemaRefs>
    <ds:schemaRef ds:uri="01af9fa0-a641-4ce8-babf-d6d527220dcd"/>
    <ds:schemaRef ds:uri="4ebf2230-6fdc-4eb0-8f23-9af151be2bf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TotalTime>
  <Words>1938</Words>
  <Application>Microsoft Office PowerPoint</Application>
  <PresentationFormat>Custom</PresentationFormat>
  <Paragraphs>254</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keywords>, docId:889718CD7BD52BD030CA4A27296CB3F8</cp:keywords>
  <cp:lastModifiedBy>Kathryn O'Brien</cp:lastModifiedBy>
  <cp:revision>4</cp:revision>
  <dcterms:created xsi:type="dcterms:W3CDTF">2018-08-04T19:06:08Z</dcterms:created>
  <dcterms:modified xsi:type="dcterms:W3CDTF">2025-08-20T10:42:01Z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