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9"/>
  </p:notesMasterIdLst>
  <p:handoutMasterIdLst>
    <p:handoutMasterId r:id="rId40"/>
  </p:handoutMasterIdLst>
  <p:sldIdLst>
    <p:sldId id="4353" r:id="rId5"/>
    <p:sldId id="4347" r:id="rId6"/>
    <p:sldId id="4562" r:id="rId7"/>
    <p:sldId id="4352" r:id="rId8"/>
    <p:sldId id="4350" r:id="rId9"/>
    <p:sldId id="4358" r:id="rId10"/>
    <p:sldId id="4564" r:id="rId11"/>
    <p:sldId id="4565" r:id="rId12"/>
    <p:sldId id="4361" r:id="rId13"/>
    <p:sldId id="4364" r:id="rId14"/>
    <p:sldId id="4367" r:id="rId15"/>
    <p:sldId id="4372" r:id="rId16"/>
    <p:sldId id="4471" r:id="rId17"/>
    <p:sldId id="4475" r:id="rId18"/>
    <p:sldId id="4472" r:id="rId19"/>
    <p:sldId id="4474" r:id="rId20"/>
    <p:sldId id="4566" r:id="rId21"/>
    <p:sldId id="4410" r:id="rId22"/>
    <p:sldId id="4409" r:id="rId23"/>
    <p:sldId id="4373" r:id="rId24"/>
    <p:sldId id="4546" r:id="rId25"/>
    <p:sldId id="4547" r:id="rId26"/>
    <p:sldId id="4549" r:id="rId27"/>
    <p:sldId id="4550" r:id="rId28"/>
    <p:sldId id="4412" r:id="rId29"/>
    <p:sldId id="4411" r:id="rId30"/>
    <p:sldId id="4374" r:id="rId31"/>
    <p:sldId id="4552" r:id="rId32"/>
    <p:sldId id="4414" r:id="rId33"/>
    <p:sldId id="4419" r:id="rId34"/>
    <p:sldId id="4413" r:id="rId35"/>
    <p:sldId id="4420" r:id="rId36"/>
    <p:sldId id="4563" r:id="rId37"/>
    <p:sldId id="444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238F0FCD-D612-099E-20F5-1E0464518DD0}" name="Paula Schüppenhauer" initials="PS" userId="S::ps286478@fh-muenster.de::53231c67-f842-40ae-9d40-eec1b0ea5f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2A1"/>
    <a:srgbClr val="173965"/>
    <a:srgbClr val="29C5F4"/>
    <a:srgbClr val="000000"/>
    <a:srgbClr val="0B3A5B"/>
    <a:srgbClr val="3CBEB3"/>
    <a:srgbClr val="F26650"/>
    <a:srgbClr val="88D1DA"/>
    <a:srgbClr val="1D4C6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12676-7D95-43C0-882C-697A67246E1D}" v="1" dt="2025-07-23T10:05:59.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4"/>
    <p:restoredTop sz="93179" autoAdjust="0"/>
  </p:normalViewPr>
  <p:slideViewPr>
    <p:cSldViewPr snapToGrid="0">
      <p:cViewPr varScale="1">
        <p:scale>
          <a:sx n="99" d="100"/>
          <a:sy n="99" d="100"/>
        </p:scale>
        <p:origin x="1734" y="432"/>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F0A8FB-E7BB-3731-916C-3BCF2DF28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FAFDAED-0556-6552-3755-9B18D8A6A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9024E-A5A7-4C1A-8609-A59D48D08E05}" type="datetimeFigureOut">
              <a:rPr lang="en-GB" smtClean="0"/>
              <a:t>20/08/2025</a:t>
            </a:fld>
            <a:endParaRPr lang="en-GB"/>
          </a:p>
        </p:txBody>
      </p:sp>
      <p:sp>
        <p:nvSpPr>
          <p:cNvPr id="4" name="Footer Placeholder 3">
            <a:extLst>
              <a:ext uri="{FF2B5EF4-FFF2-40B4-BE49-F238E27FC236}">
                <a16:creationId xmlns:a16="http://schemas.microsoft.com/office/drawing/2014/main" id="{20BC0974-186A-D652-D56E-BC279D4A83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D536A8D-FA66-D2C3-ACE2-97CAF866DC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63E9ED-628D-4329-BD91-6969FD65376B}" type="slidenum">
              <a:rPr lang="en-GB" smtClean="0"/>
              <a:t>‹#›</a:t>
            </a:fld>
            <a:endParaRPr lang="en-GB"/>
          </a:p>
        </p:txBody>
      </p:sp>
    </p:spTree>
    <p:extLst>
      <p:ext uri="{BB962C8B-B14F-4D97-AF65-F5344CB8AC3E}">
        <p14:creationId xmlns:p14="http://schemas.microsoft.com/office/powerpoint/2010/main" val="4281555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for at redigere mastertekstformater</a:t>
            </a:r>
          </a:p>
          <a:p>
            <a:pPr lvl="1"/>
            <a:r>
              <a:rPr lang="en-GB"/>
              <a:t>Andet niveau</a:t>
            </a:r>
          </a:p>
          <a:p>
            <a:pPr lvl="2"/>
            <a:r>
              <a:rPr lang="en-GB"/>
              <a:t>Tredje niveau</a:t>
            </a:r>
          </a:p>
          <a:p>
            <a:pPr lvl="3"/>
            <a:r>
              <a:rPr lang="en-GB"/>
              <a:t>Fjerde niveau</a:t>
            </a:r>
          </a:p>
          <a:p>
            <a:pPr lvl="4"/>
            <a:r>
              <a:rPr lang="en-GB"/>
              <a:t>Femte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82658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268555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6650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419951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14263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CE083-FF04-961F-29C9-E19269EAC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83320-0211-0E7C-072F-DBB2BA47A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FCDBE-48C1-59BA-8FA6-9BEF75EA60F4}"/>
              </a:ext>
            </a:extLst>
          </p:cNvPr>
          <p:cNvSpPr>
            <a:spLocks noGrp="1"/>
          </p:cNvSpPr>
          <p:nvPr>
            <p:ph type="body" idx="1"/>
          </p:nvPr>
        </p:nvSpPr>
        <p:spPr/>
        <p:txBody>
          <a:bodyPr/>
          <a:lstStyle/>
          <a:p>
            <a:r>
              <a:rPr lang="en-GB"/>
              <a:t>21</a:t>
            </a:r>
          </a:p>
        </p:txBody>
      </p:sp>
      <p:sp>
        <p:nvSpPr>
          <p:cNvPr id="4" name="Slide Number Placeholder 3">
            <a:extLst>
              <a:ext uri="{FF2B5EF4-FFF2-40B4-BE49-F238E27FC236}">
                <a16:creationId xmlns:a16="http://schemas.microsoft.com/office/drawing/2014/main" id="{3B5C14ED-A262-A2C6-A77B-6930DAA8090D}"/>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4144700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6357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EARTH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E3EB4386-1FE4-3E46-30FB-5F10E6881C85}"/>
              </a:ext>
            </a:extLst>
          </p:cNvPr>
          <p:cNvGrpSpPr>
            <a:grpSpLocks noChangeAspect="1"/>
          </p:cNvGrpSpPr>
          <p:nvPr userDrawn="1"/>
        </p:nvGrpSpPr>
        <p:grpSpPr>
          <a:xfrm rot="16200000">
            <a:off x="10140828" y="4703902"/>
            <a:ext cx="3303216" cy="288000"/>
            <a:chOff x="3684958" y="6608690"/>
            <a:chExt cx="2059860" cy="179595"/>
          </a:xfrm>
        </p:grpSpPr>
        <p:pic>
          <p:nvPicPr>
            <p:cNvPr id="3" name="Picture 2">
              <a:extLst>
                <a:ext uri="{FF2B5EF4-FFF2-40B4-BE49-F238E27FC236}">
                  <a16:creationId xmlns:a16="http://schemas.microsoft.com/office/drawing/2014/main" id="{75A2D335-B836-8F10-9708-BA891429684A}"/>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l="23671" t="58569" r="16067" b="33319"/>
            <a:stretch/>
          </p:blipFill>
          <p:spPr>
            <a:xfrm>
              <a:off x="3849757" y="6632227"/>
              <a:ext cx="1895061" cy="132522"/>
            </a:xfrm>
            <a:prstGeom prst="rect">
              <a:avLst/>
            </a:prstGeom>
          </p:spPr>
        </p:pic>
        <p:pic>
          <p:nvPicPr>
            <p:cNvPr id="4" name="Picture 3">
              <a:extLst>
                <a:ext uri="{FF2B5EF4-FFF2-40B4-BE49-F238E27FC236}">
                  <a16:creationId xmlns:a16="http://schemas.microsoft.com/office/drawing/2014/main" id="{FACB7C73-B76A-59E7-A9F7-839B27B9A0B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0983" t="7869" r="7850" b="69418"/>
            <a:stretch/>
          </p:blipFill>
          <p:spPr>
            <a:xfrm rot="7811057">
              <a:off x="3690040" y="6603608"/>
              <a:ext cx="179595" cy="189760"/>
            </a:xfrm>
            <a:prstGeom prst="rect">
              <a:avLst/>
            </a:prstGeom>
          </p:spPr>
        </p:pic>
      </p:grpSp>
      <p:sp>
        <p:nvSpPr>
          <p:cNvPr id="5" name="Text Placeholder 23">
            <a:extLst>
              <a:ext uri="{FF2B5EF4-FFF2-40B4-BE49-F238E27FC236}">
                <a16:creationId xmlns:a16="http://schemas.microsoft.com/office/drawing/2014/main" id="{B696F233-6A6C-1DB1-136F-205CFEE9631C}"/>
              </a:ext>
            </a:extLst>
          </p:cNvPr>
          <p:cNvSpPr>
            <a:spLocks noGrp="1"/>
          </p:cNvSpPr>
          <p:nvPr>
            <p:ph type="body" sz="quarter" idx="16" hasCustomPrompt="1"/>
          </p:nvPr>
        </p:nvSpPr>
        <p:spPr>
          <a:xfrm>
            <a:off x="1" y="780079"/>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1D4C6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B5888E2A-E793-CCF6-0247-D10FA4B84251}"/>
              </a:ext>
            </a:extLst>
          </p:cNvPr>
          <p:cNvGrpSpPr>
            <a:grpSpLocks noChangeAspect="1"/>
          </p:cNvGrpSpPr>
          <p:nvPr userDrawn="1"/>
        </p:nvGrpSpPr>
        <p:grpSpPr>
          <a:xfrm rot="16200000">
            <a:off x="10140828" y="4703902"/>
            <a:ext cx="3303216" cy="288000"/>
            <a:chOff x="3684958" y="6608690"/>
            <a:chExt cx="2059860" cy="179595"/>
          </a:xfrm>
        </p:grpSpPr>
        <p:pic>
          <p:nvPicPr>
            <p:cNvPr id="3" name="Picture 2">
              <a:extLst>
                <a:ext uri="{FF2B5EF4-FFF2-40B4-BE49-F238E27FC236}">
                  <a16:creationId xmlns:a16="http://schemas.microsoft.com/office/drawing/2014/main" id="{C38B4411-A9D5-4967-5C61-2B6D9AD7EC3F}"/>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l="23671" t="58569" r="16067" b="33319"/>
            <a:stretch/>
          </p:blipFill>
          <p:spPr>
            <a:xfrm>
              <a:off x="3849757" y="6632227"/>
              <a:ext cx="1895061" cy="132522"/>
            </a:xfrm>
            <a:prstGeom prst="rect">
              <a:avLst/>
            </a:prstGeom>
          </p:spPr>
        </p:pic>
        <p:pic>
          <p:nvPicPr>
            <p:cNvPr id="4" name="Picture 3">
              <a:extLst>
                <a:ext uri="{FF2B5EF4-FFF2-40B4-BE49-F238E27FC236}">
                  <a16:creationId xmlns:a16="http://schemas.microsoft.com/office/drawing/2014/main" id="{63A7920B-D714-1F65-9C40-7C3FB88D35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0983" t="7869" r="7850" b="69418"/>
            <a:stretch/>
          </p:blipFill>
          <p:spPr>
            <a:xfrm rot="7811057">
              <a:off x="3690040" y="6603608"/>
              <a:ext cx="179595" cy="189760"/>
            </a:xfrm>
            <a:prstGeom prst="rect">
              <a:avLst/>
            </a:prstGeom>
          </p:spPr>
        </p:pic>
      </p:grpSp>
      <p:sp>
        <p:nvSpPr>
          <p:cNvPr id="5" name="Text Placeholder 23">
            <a:extLst>
              <a:ext uri="{FF2B5EF4-FFF2-40B4-BE49-F238E27FC236}">
                <a16:creationId xmlns:a16="http://schemas.microsoft.com/office/drawing/2014/main" id="{6CE87934-957D-780A-47F4-21E1733CBABE}"/>
              </a:ext>
            </a:extLst>
          </p:cNvPr>
          <p:cNvSpPr>
            <a:spLocks noGrp="1"/>
          </p:cNvSpPr>
          <p:nvPr>
            <p:ph type="body" sz="quarter" idx="16" hasCustomPrompt="1"/>
          </p:nvPr>
        </p:nvSpPr>
        <p:spPr>
          <a:xfrm>
            <a:off x="1" y="587575"/>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a:srcRect l="-18315" t="15976" r="29196" b="11083"/>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7" name="Group 6">
            <a:extLst>
              <a:ext uri="{FF2B5EF4-FFF2-40B4-BE49-F238E27FC236}">
                <a16:creationId xmlns:a16="http://schemas.microsoft.com/office/drawing/2014/main" id="{17C4BA80-F39E-57D7-0949-0C82F002CE5E}"/>
              </a:ext>
            </a:extLst>
          </p:cNvPr>
          <p:cNvGrpSpPr>
            <a:grpSpLocks noChangeAspect="1"/>
          </p:cNvGrpSpPr>
          <p:nvPr userDrawn="1"/>
        </p:nvGrpSpPr>
        <p:grpSpPr>
          <a:xfrm rot="16200000">
            <a:off x="-1344052" y="4703902"/>
            <a:ext cx="3303216" cy="288000"/>
            <a:chOff x="3684958" y="6608690"/>
            <a:chExt cx="2059860" cy="179595"/>
          </a:xfrm>
        </p:grpSpPr>
        <p:pic>
          <p:nvPicPr>
            <p:cNvPr id="8" name="Picture 7">
              <a:extLst>
                <a:ext uri="{FF2B5EF4-FFF2-40B4-BE49-F238E27FC236}">
                  <a16:creationId xmlns:a16="http://schemas.microsoft.com/office/drawing/2014/main" id="{2088B079-BBB9-5069-FF3F-07E6E895144A}"/>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23671" t="58569" r="16067" b="33319"/>
            <a:stretch/>
          </p:blipFill>
          <p:spPr>
            <a:xfrm>
              <a:off x="3849757" y="6632227"/>
              <a:ext cx="1895061" cy="132522"/>
            </a:xfrm>
            <a:prstGeom prst="rect">
              <a:avLst/>
            </a:prstGeom>
          </p:spPr>
        </p:pic>
        <p:pic>
          <p:nvPicPr>
            <p:cNvPr id="10" name="Picture 9">
              <a:extLst>
                <a:ext uri="{FF2B5EF4-FFF2-40B4-BE49-F238E27FC236}">
                  <a16:creationId xmlns:a16="http://schemas.microsoft.com/office/drawing/2014/main" id="{6B0EA73E-82B0-FC54-C949-E6DD7E8299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0983" t="7869" r="7850" b="69418"/>
            <a:stretch/>
          </p:blipFill>
          <p:spPr>
            <a:xfrm rot="7811057">
              <a:off x="3690040" y="6603608"/>
              <a:ext cx="179595" cy="189760"/>
            </a:xfrm>
            <a:prstGeom prst="rect">
              <a:avLst/>
            </a:prstGeom>
          </p:spPr>
        </p:pic>
      </p:grpSp>
      <p:sp>
        <p:nvSpPr>
          <p:cNvPr id="11" name="Text Placeholder 23">
            <a:extLst>
              <a:ext uri="{FF2B5EF4-FFF2-40B4-BE49-F238E27FC236}">
                <a16:creationId xmlns:a16="http://schemas.microsoft.com/office/drawing/2014/main" id="{53D0257E-A7C6-1A72-A7A9-C9C676FF12F7}"/>
              </a:ext>
            </a:extLst>
          </p:cNvPr>
          <p:cNvSpPr>
            <a:spLocks noGrp="1"/>
          </p:cNvSpPr>
          <p:nvPr>
            <p:ph type="body" sz="quarter" idx="20" hasCustomPrompt="1"/>
          </p:nvPr>
        </p:nvSpPr>
        <p:spPr>
          <a:xfrm>
            <a:off x="1" y="587575"/>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1" y="587575"/>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332565" y="0"/>
            <a:ext cx="853286" cy="6858002"/>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E919B062-8B1A-C56F-D4BF-1AED26299F60}"/>
              </a:ext>
            </a:extLst>
          </p:cNvPr>
          <p:cNvGrpSpPr>
            <a:grpSpLocks noChangeAspect="1"/>
          </p:cNvGrpSpPr>
          <p:nvPr userDrawn="1"/>
        </p:nvGrpSpPr>
        <p:grpSpPr>
          <a:xfrm rot="16200000">
            <a:off x="10121373" y="4703902"/>
            <a:ext cx="3303216" cy="288000"/>
            <a:chOff x="3684958" y="6608690"/>
            <a:chExt cx="2059860" cy="179595"/>
          </a:xfrm>
        </p:grpSpPr>
        <p:pic>
          <p:nvPicPr>
            <p:cNvPr id="5" name="Picture 4">
              <a:extLst>
                <a:ext uri="{FF2B5EF4-FFF2-40B4-BE49-F238E27FC236}">
                  <a16:creationId xmlns:a16="http://schemas.microsoft.com/office/drawing/2014/main" id="{8DA6CF01-D086-14C8-9FBB-1C032B49B0C3}"/>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D5C85503-E83E-A5C6-ED74-82ED0767D1E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8B95630A-922C-E1F5-608E-86FDE7EFC01E}"/>
              </a:ext>
            </a:extLst>
          </p:cNvPr>
          <p:cNvSpPr>
            <a:spLocks noGrp="1"/>
          </p:cNvSpPr>
          <p:nvPr>
            <p:ph type="pic" sz="quarter" idx="11"/>
          </p:nvPr>
        </p:nvSpPr>
        <p:spPr>
          <a:xfrm>
            <a:off x="0" y="2355802"/>
            <a:ext cx="12192000" cy="3265057"/>
          </a:xfrm>
          <a:custGeom>
            <a:avLst/>
            <a:gdLst>
              <a:gd name="connsiteX0" fmla="*/ 0 w 12192000"/>
              <a:gd name="connsiteY0" fmla="*/ 0 h 3265057"/>
              <a:gd name="connsiteX1" fmla="*/ 12192000 w 12192000"/>
              <a:gd name="connsiteY1" fmla="*/ 0 h 3265057"/>
              <a:gd name="connsiteX2" fmla="*/ 12192000 w 12192000"/>
              <a:gd name="connsiteY2" fmla="*/ 2162507 h 3265057"/>
              <a:gd name="connsiteX3" fmla="*/ 12192000 w 12192000"/>
              <a:gd name="connsiteY3" fmla="*/ 3105601 h 3265057"/>
              <a:gd name="connsiteX4" fmla="*/ 12192000 w 12192000"/>
              <a:gd name="connsiteY4" fmla="*/ 3265057 h 3265057"/>
              <a:gd name="connsiteX5" fmla="*/ 12191999 w 12192000"/>
              <a:gd name="connsiteY5" fmla="*/ 3265057 h 3265057"/>
              <a:gd name="connsiteX6" fmla="*/ 12191999 w 12192000"/>
              <a:gd name="connsiteY6" fmla="*/ 3075838 h 3265057"/>
              <a:gd name="connsiteX7" fmla="*/ 7396842 w 12192000"/>
              <a:gd name="connsiteY7" fmla="*/ 3075838 h 3265057"/>
              <a:gd name="connsiteX8" fmla="*/ 7396842 w 12192000"/>
              <a:gd name="connsiteY8" fmla="*/ 3265057 h 3265057"/>
              <a:gd name="connsiteX9" fmla="*/ 1 w 12192000"/>
              <a:gd name="connsiteY9" fmla="*/ 3265057 h 3265057"/>
              <a:gd name="connsiteX10" fmla="*/ 1 w 12192000"/>
              <a:gd name="connsiteY10" fmla="*/ 1187807 h 3265057"/>
              <a:gd name="connsiteX11" fmla="*/ 0 w 12192000"/>
              <a:gd name="connsiteY11" fmla="*/ 1187807 h 3265057"/>
              <a:gd name="connsiteX12" fmla="*/ 0 w 12192000"/>
              <a:gd name="connsiteY12" fmla="*/ 244713 h 326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65057">
                <a:moveTo>
                  <a:pt x="0" y="0"/>
                </a:moveTo>
                <a:lnTo>
                  <a:pt x="12192000" y="0"/>
                </a:lnTo>
                <a:lnTo>
                  <a:pt x="12192000" y="2162507"/>
                </a:lnTo>
                <a:lnTo>
                  <a:pt x="12192000" y="3105601"/>
                </a:lnTo>
                <a:lnTo>
                  <a:pt x="12192000" y="3265057"/>
                </a:lnTo>
                <a:lnTo>
                  <a:pt x="12191999" y="3265057"/>
                </a:lnTo>
                <a:lnTo>
                  <a:pt x="12191999" y="3075838"/>
                </a:lnTo>
                <a:lnTo>
                  <a:pt x="7396842" y="3075838"/>
                </a:lnTo>
                <a:lnTo>
                  <a:pt x="7396842" y="3265057"/>
                </a:lnTo>
                <a:lnTo>
                  <a:pt x="1" y="3265057"/>
                </a:lnTo>
                <a:lnTo>
                  <a:pt x="1" y="1187807"/>
                </a:lnTo>
                <a:lnTo>
                  <a:pt x="0" y="1187807"/>
                </a:lnTo>
                <a:lnTo>
                  <a:pt x="0" y="244713"/>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3" name="Picture 2">
            <a:extLst>
              <a:ext uri="{FF2B5EF4-FFF2-40B4-BE49-F238E27FC236}">
                <a16:creationId xmlns:a16="http://schemas.microsoft.com/office/drawing/2014/main" id="{37633D73-07E7-F6C2-ECE2-B1424780DB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849" y="280389"/>
            <a:ext cx="3617368" cy="1879152"/>
          </a:xfrm>
          <a:prstGeom prst="rect">
            <a:avLst/>
          </a:prstGeom>
        </p:spPr>
      </p:pic>
      <p:sp>
        <p:nvSpPr>
          <p:cNvPr id="2" name="TextBox 1">
            <a:extLst>
              <a:ext uri="{FF2B5EF4-FFF2-40B4-BE49-F238E27FC236}">
                <a16:creationId xmlns:a16="http://schemas.microsoft.com/office/drawing/2014/main" id="{4DD4879D-97B9-2A55-5163-DFD89F4A7050}"/>
              </a:ext>
            </a:extLst>
          </p:cNvPr>
          <p:cNvSpPr txBox="1"/>
          <p:nvPr userDrawn="1"/>
        </p:nvSpPr>
        <p:spPr>
          <a:xfrm>
            <a:off x="3665981" y="6347193"/>
            <a:ext cx="8267700" cy="415498"/>
          </a:xfrm>
          <a:prstGeom prst="rect">
            <a:avLst/>
          </a:prstGeom>
          <a:noFill/>
        </p:spPr>
        <p:txBody>
          <a:bodyPr wrap="square">
            <a:spAutoFit/>
          </a:bodyPr>
          <a:lstStyle/>
          <a:p>
            <a:pPr algn="r"/>
            <a:r>
              <a:rPr lang="da-DK" sz="1050" b="0" i="0" dirty="0">
                <a:solidFill>
                  <a:srgbClr val="0B3A5B"/>
                </a:solidFill>
                <a:effectLst/>
              </a:rPr>
              <a:t>Slide Deck © 2025 af Project EARTH er licenseret under CC BY 4.0. For at se en kopi af denne licens, besøg https://creativecommons.org/licenses/by/4.0/</a:t>
            </a:r>
            <a:endParaRPr lang="en-GB" sz="1050" dirty="0">
              <a:solidFill>
                <a:srgbClr val="0B3A5B"/>
              </a:solidFill>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703066"/>
            <a:ext cx="4883406" cy="2856914"/>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2" name="Picture 1">
            <a:extLst>
              <a:ext uri="{FF2B5EF4-FFF2-40B4-BE49-F238E27FC236}">
                <a16:creationId xmlns:a16="http://schemas.microsoft.com/office/drawing/2014/main" id="{65E3BAAE-FA76-F16F-DC86-33478BE569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5594" y="5995033"/>
            <a:ext cx="2054262" cy="457426"/>
          </a:xfrm>
          <a:prstGeom prst="rect">
            <a:avLst/>
          </a:prstGeom>
        </p:spPr>
      </p:pic>
      <p:sp>
        <p:nvSpPr>
          <p:cNvPr id="8" name="Picture Placeholder 7">
            <a:extLst>
              <a:ext uri="{FF2B5EF4-FFF2-40B4-BE49-F238E27FC236}">
                <a16:creationId xmlns:a16="http://schemas.microsoft.com/office/drawing/2014/main" id="{43ADBFFF-FE3E-D52E-3A33-E8943C13DC86}"/>
              </a:ext>
            </a:extLst>
          </p:cNvPr>
          <p:cNvSpPr>
            <a:spLocks noGrp="1"/>
          </p:cNvSpPr>
          <p:nvPr>
            <p:ph type="pic" sz="quarter" idx="11"/>
          </p:nvPr>
        </p:nvSpPr>
        <p:spPr>
          <a:xfrm>
            <a:off x="0" y="2291425"/>
            <a:ext cx="12192000" cy="3329435"/>
          </a:xfrm>
          <a:custGeom>
            <a:avLst/>
            <a:gdLst>
              <a:gd name="connsiteX0" fmla="*/ 0 w 12192000"/>
              <a:gd name="connsiteY0" fmla="*/ 0 h 3329435"/>
              <a:gd name="connsiteX1" fmla="*/ 12192000 w 12192000"/>
              <a:gd name="connsiteY1" fmla="*/ 0 h 3329435"/>
              <a:gd name="connsiteX2" fmla="*/ 12192000 w 12192000"/>
              <a:gd name="connsiteY2" fmla="*/ 2386341 h 3329435"/>
              <a:gd name="connsiteX3" fmla="*/ 12192000 w 12192000"/>
              <a:gd name="connsiteY3" fmla="*/ 3329435 h 3329435"/>
              <a:gd name="connsiteX4" fmla="*/ 4883406 w 12192000"/>
              <a:gd name="connsiteY4" fmla="*/ 3329435 h 3329435"/>
              <a:gd name="connsiteX5" fmla="*/ 4883406 w 12192000"/>
              <a:gd name="connsiteY5" fmla="*/ 2386341 h 3329435"/>
              <a:gd name="connsiteX6" fmla="*/ 4883406 w 12192000"/>
              <a:gd name="connsiteY6" fmla="*/ 1411641 h 3329435"/>
              <a:gd name="connsiteX7" fmla="*/ 0 w 12192000"/>
              <a:gd name="connsiteY7" fmla="*/ 1411641 h 3329435"/>
              <a:gd name="connsiteX8" fmla="*/ 0 w 12192000"/>
              <a:gd name="connsiteY8" fmla="*/ 468547 h 332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329435">
                <a:moveTo>
                  <a:pt x="0" y="0"/>
                </a:moveTo>
                <a:lnTo>
                  <a:pt x="12192000" y="0"/>
                </a:lnTo>
                <a:lnTo>
                  <a:pt x="12192000" y="2386341"/>
                </a:lnTo>
                <a:lnTo>
                  <a:pt x="12192000" y="3329435"/>
                </a:lnTo>
                <a:lnTo>
                  <a:pt x="4883406" y="3329435"/>
                </a:lnTo>
                <a:lnTo>
                  <a:pt x="4883406" y="2386341"/>
                </a:lnTo>
                <a:lnTo>
                  <a:pt x="4883406" y="1411641"/>
                </a:lnTo>
                <a:lnTo>
                  <a:pt x="0" y="1411641"/>
                </a:lnTo>
                <a:lnTo>
                  <a:pt x="0" y="468547"/>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6" name="Picture 5">
            <a:extLst>
              <a:ext uri="{FF2B5EF4-FFF2-40B4-BE49-F238E27FC236}">
                <a16:creationId xmlns:a16="http://schemas.microsoft.com/office/drawing/2014/main" id="{A5225465-BF7A-301A-7CB8-9AD41E3F56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849" y="280389"/>
            <a:ext cx="3617368" cy="1879152"/>
          </a:xfrm>
          <a:prstGeom prst="rect">
            <a:avLst/>
          </a:prstGeom>
        </p:spPr>
      </p:pic>
      <p:sp>
        <p:nvSpPr>
          <p:cNvPr id="7" name="TextBox 6">
            <a:extLst>
              <a:ext uri="{FF2B5EF4-FFF2-40B4-BE49-F238E27FC236}">
                <a16:creationId xmlns:a16="http://schemas.microsoft.com/office/drawing/2014/main" id="{B6C721FE-A0AC-C626-CEC8-D258E75C96F8}"/>
              </a:ext>
            </a:extLst>
          </p:cNvPr>
          <p:cNvSpPr txBox="1"/>
          <p:nvPr userDrawn="1"/>
        </p:nvSpPr>
        <p:spPr>
          <a:xfrm>
            <a:off x="5098050" y="6563922"/>
            <a:ext cx="7093950" cy="230832"/>
          </a:xfrm>
          <a:prstGeom prst="rect">
            <a:avLst/>
          </a:prstGeom>
          <a:noFill/>
        </p:spPr>
        <p:txBody>
          <a:bodyPr wrap="square">
            <a:spAutoFit/>
          </a:bodyPr>
          <a:lstStyle/>
          <a:p>
            <a:r>
              <a:rPr lang="en-US" sz="900" b="0" i="0" dirty="0">
                <a:solidFill>
                  <a:srgbClr val="0B3A5B"/>
                </a:solidFill>
                <a:effectLst/>
              </a:rPr>
              <a:t>Slide Deck © 2025 by Project EARTH is licensed under CC BY 4.0. To view a copy of this license, visit https://creativecommons.org/licenses/by/4.0/</a:t>
            </a:r>
            <a:endParaRPr lang="en-GB" sz="900" dirty="0">
              <a:solidFill>
                <a:srgbClr val="0B3A5B"/>
              </a:solidFill>
            </a:endParaRPr>
          </a:p>
        </p:txBody>
      </p:sp>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159541"/>
            <a:ext cx="12192000" cy="3655594"/>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3" name="Picture 2">
            <a:extLst>
              <a:ext uri="{FF2B5EF4-FFF2-40B4-BE49-F238E27FC236}">
                <a16:creationId xmlns:a16="http://schemas.microsoft.com/office/drawing/2014/main" id="{53C11D06-92A8-B4DA-CC8D-711BCD42E6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849" y="280389"/>
            <a:ext cx="3617368" cy="1879152"/>
          </a:xfrm>
          <a:prstGeom prst="rect">
            <a:avLst/>
          </a:prstGeom>
        </p:spPr>
      </p:pic>
      <p:sp>
        <p:nvSpPr>
          <p:cNvPr id="4" name="TextBox 3">
            <a:extLst>
              <a:ext uri="{FF2B5EF4-FFF2-40B4-BE49-F238E27FC236}">
                <a16:creationId xmlns:a16="http://schemas.microsoft.com/office/drawing/2014/main" id="{7862C40F-5DFE-0876-5327-300D3498009B}"/>
              </a:ext>
            </a:extLst>
          </p:cNvPr>
          <p:cNvSpPr txBox="1"/>
          <p:nvPr userDrawn="1"/>
        </p:nvSpPr>
        <p:spPr>
          <a:xfrm>
            <a:off x="2801302" y="6030484"/>
            <a:ext cx="8890592" cy="553998"/>
          </a:xfrm>
          <a:prstGeom prst="rect">
            <a:avLst/>
          </a:prstGeom>
          <a:noFill/>
        </p:spPr>
        <p:txBody>
          <a:bodyPr wrap="square">
            <a:spAutoFit/>
          </a:bodyPr>
          <a:lstStyle/>
          <a:p>
            <a:pPr algn="just"/>
            <a:r>
              <a:rPr lang="da-DK" sz="1000" b="0" i="0" u="none" strike="noStrike" dirty="0">
                <a:solidFill>
                  <a:srgbClr val="0B3A5B"/>
                </a:solidFill>
                <a:effectLst/>
                <a:latin typeface="Calibri" panose="020F050202020403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US" sz="1000" b="0" i="0" u="none" strike="noStrike" dirty="0">
              <a:solidFill>
                <a:srgbClr val="0B3A5B"/>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C08CD1E-C3E2-BA25-B99C-3FD914920116}"/>
              </a:ext>
            </a:extLst>
          </p:cNvPr>
          <p:cNvSpPr txBox="1"/>
          <p:nvPr userDrawn="1"/>
        </p:nvSpPr>
        <p:spPr>
          <a:xfrm>
            <a:off x="2801302" y="6553610"/>
            <a:ext cx="8476745" cy="246221"/>
          </a:xfrm>
          <a:prstGeom prst="rect">
            <a:avLst/>
          </a:prstGeom>
          <a:noFill/>
        </p:spPr>
        <p:txBody>
          <a:bodyPr wrap="square">
            <a:spAutoFit/>
          </a:bodyPr>
          <a:lstStyle/>
          <a:p>
            <a:r>
              <a:rPr lang="da-DK" sz="1000" b="0" i="0" dirty="0">
                <a:solidFill>
                  <a:srgbClr val="0B3A5B"/>
                </a:solidFill>
                <a:effectLst/>
              </a:rPr>
              <a:t>Slide Deck © 2025 af Project EARTH er licenseret under CC BY 4.0. For at se en kopi af denne licens, besøg https://creativecommons.org/licenses/by/4.0/</a:t>
            </a:r>
            <a:endParaRPr lang="en-GB" sz="1000" dirty="0">
              <a:solidFill>
                <a:srgbClr val="0B3A5B"/>
              </a:solidFill>
            </a:endParaRPr>
          </a:p>
        </p:txBody>
      </p:sp>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48868C2-82BE-6F30-8194-1B3510DFCE61}"/>
              </a:ext>
            </a:extLst>
          </p:cNvPr>
          <p:cNvSpPr/>
          <p:nvPr userDrawn="1"/>
        </p:nvSpPr>
        <p:spPr>
          <a:xfrm>
            <a:off x="4388307" y="5855031"/>
            <a:ext cx="6907221" cy="577081"/>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da-DK" sz="1050" b="0" i="0" dirty="0">
                <a:solidFill>
                  <a:srgbClr val="0B3A5B"/>
                </a:solidFill>
                <a:latin typeface="Calibri" panose="020F0502020204030204" pitchFamily="34" charset="0"/>
                <a:ea typeface="Open Sans" panose="020B060603050402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US" sz="1050" b="0" i="0" dirty="0">
              <a:solidFill>
                <a:srgbClr val="0B3A5B"/>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93B0DE3E-03D1-9A83-A385-35608BC44E35}"/>
              </a:ext>
            </a:extLst>
          </p:cNvPr>
          <p:cNvGrpSpPr>
            <a:grpSpLocks noChangeAspect="1"/>
          </p:cNvGrpSpPr>
          <p:nvPr userDrawn="1"/>
        </p:nvGrpSpPr>
        <p:grpSpPr>
          <a:xfrm rot="16200000">
            <a:off x="10140828" y="4703902"/>
            <a:ext cx="3303216" cy="288000"/>
            <a:chOff x="3684958" y="6608690"/>
            <a:chExt cx="2059860" cy="179595"/>
          </a:xfrm>
        </p:grpSpPr>
        <p:pic>
          <p:nvPicPr>
            <p:cNvPr id="5" name="Picture 4">
              <a:extLst>
                <a:ext uri="{FF2B5EF4-FFF2-40B4-BE49-F238E27FC236}">
                  <a16:creationId xmlns:a16="http://schemas.microsoft.com/office/drawing/2014/main" id="{16454C85-3CC3-50F0-2A78-55C74BA44334}"/>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C54006EF-FCB0-A205-4ABB-4ED1BAB10BD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gradFill>
            <a:gsLst>
              <a:gs pos="0">
                <a:srgbClr val="8551A1"/>
              </a:gs>
              <a:gs pos="35350">
                <a:srgbClr val="6363AC"/>
              </a:gs>
              <a:gs pos="100000">
                <a:srgbClr val="26C4F4"/>
              </a:gs>
            </a:gsLst>
            <a:lin ang="0" scaled="0"/>
          </a:gra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gradFill>
            <a:gsLst>
              <a:gs pos="0">
                <a:srgbClr val="8551A1"/>
              </a:gs>
              <a:gs pos="35350">
                <a:srgbClr val="6363AC"/>
              </a:gs>
              <a:gs pos="100000">
                <a:srgbClr val="26C4F4"/>
              </a:gs>
            </a:gsLst>
            <a:lin ang="0" scaled="0"/>
          </a:gra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173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29C5F4"/>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173965"/>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29C5F4"/>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173965"/>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29C5F4"/>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173965"/>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4B1C33-F974-20C4-511D-AE6182F906AD}"/>
              </a:ext>
            </a:extLst>
          </p:cNvPr>
          <p:cNvGrpSpPr>
            <a:grpSpLocks noChangeAspect="1"/>
          </p:cNvGrpSpPr>
          <p:nvPr userDrawn="1"/>
        </p:nvGrpSpPr>
        <p:grpSpPr>
          <a:xfrm rot="16200000">
            <a:off x="10577953" y="5328809"/>
            <a:ext cx="2477412" cy="216000"/>
            <a:chOff x="3684958" y="6608690"/>
            <a:chExt cx="2059860" cy="179595"/>
          </a:xfrm>
        </p:grpSpPr>
        <p:pic>
          <p:nvPicPr>
            <p:cNvPr id="8" name="Picture 7">
              <a:extLst>
                <a:ext uri="{FF2B5EF4-FFF2-40B4-BE49-F238E27FC236}">
                  <a16:creationId xmlns:a16="http://schemas.microsoft.com/office/drawing/2014/main" id="{63DEEDA8-2327-E89F-D2D7-1D12020B69DA}"/>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l="23671" t="58569" r="16067" b="33319"/>
            <a:stretch/>
          </p:blipFill>
          <p:spPr>
            <a:xfrm>
              <a:off x="3849757" y="6632227"/>
              <a:ext cx="1895061" cy="132522"/>
            </a:xfrm>
            <a:prstGeom prst="rect">
              <a:avLst/>
            </a:prstGeom>
          </p:spPr>
        </p:pic>
        <p:pic>
          <p:nvPicPr>
            <p:cNvPr id="9" name="Picture 8">
              <a:extLst>
                <a:ext uri="{FF2B5EF4-FFF2-40B4-BE49-F238E27FC236}">
                  <a16:creationId xmlns:a16="http://schemas.microsoft.com/office/drawing/2014/main" id="{DEFF0995-F91A-8B34-AE13-1187C7F15492}"/>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hyperlink" Target="https://www.innovatingdigitally.eu/audit/"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75808DC6-BFF6-DCAA-42AF-0822E184EE0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174" t="34384" r="-174" b="20646"/>
          <a:stretch>
            <a:fillRect/>
          </a:stretch>
        </p:blipFill>
        <p:spPr>
          <a:xfrm>
            <a:off x="0" y="2159541"/>
            <a:ext cx="12192000" cy="3655594"/>
          </a:xfrm>
        </p:spPr>
      </p:pic>
      <p:sp>
        <p:nvSpPr>
          <p:cNvPr id="11" name="Rectangle 10">
            <a:extLst>
              <a:ext uri="{FF2B5EF4-FFF2-40B4-BE49-F238E27FC236}">
                <a16:creationId xmlns:a16="http://schemas.microsoft.com/office/drawing/2014/main" id="{E862DA92-75B3-EDFF-451D-922101B52A31}"/>
              </a:ext>
            </a:extLst>
          </p:cNvPr>
          <p:cNvSpPr/>
          <p:nvPr/>
        </p:nvSpPr>
        <p:spPr>
          <a:xfrm>
            <a:off x="0" y="4536638"/>
            <a:ext cx="3345134" cy="67404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2" name="TextBox 11">
            <a:extLst>
              <a:ext uri="{FF2B5EF4-FFF2-40B4-BE49-F238E27FC236}">
                <a16:creationId xmlns:a16="http://schemas.microsoft.com/office/drawing/2014/main" id="{CFDAC885-5122-2B70-DF6B-97876FD446B2}"/>
              </a:ext>
            </a:extLst>
          </p:cNvPr>
          <p:cNvSpPr txBox="1"/>
          <p:nvPr/>
        </p:nvSpPr>
        <p:spPr>
          <a:xfrm>
            <a:off x="470187" y="4564356"/>
            <a:ext cx="2584938" cy="646331"/>
          </a:xfrm>
          <a:prstGeom prst="rect">
            <a:avLst/>
          </a:prstGeom>
          <a:noFill/>
        </p:spPr>
        <p:txBody>
          <a:bodyPr wrap="none" lIns="91440" tIns="45720" rIns="91440" bIns="45720" rtlCol="0" anchor="t">
            <a:spAutoFit/>
          </a:bodyPr>
          <a:lstStyle/>
          <a:p>
            <a:r>
              <a:rPr lang="en-US" sz="3600" b="1" spc="324">
                <a:solidFill>
                  <a:schemeClr val="bg1"/>
                </a:solidFill>
                <a:latin typeface="Calibri"/>
                <a:ea typeface="Calibri"/>
                <a:cs typeface="Calibri"/>
              </a:rPr>
              <a:t>MODUL 2</a:t>
            </a:r>
            <a:endParaRPr lang="en-US" sz="3600" b="1" spc="324">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955757E0-6307-8B57-DC11-A519D076BBAB}"/>
              </a:ext>
            </a:extLst>
          </p:cNvPr>
          <p:cNvSpPr/>
          <p:nvPr/>
        </p:nvSpPr>
        <p:spPr>
          <a:xfrm>
            <a:off x="0" y="3624943"/>
            <a:ext cx="5678905" cy="69862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E31D9CB-74F2-0A15-79D3-9598920466C3}"/>
              </a:ext>
            </a:extLst>
          </p:cNvPr>
          <p:cNvSpPr txBox="1"/>
          <p:nvPr/>
        </p:nvSpPr>
        <p:spPr>
          <a:xfrm>
            <a:off x="470187" y="3677241"/>
            <a:ext cx="2763898"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SLIDE-PRÆSENTATION</a:t>
            </a:r>
          </a:p>
        </p:txBody>
      </p:sp>
      <p:sp>
        <p:nvSpPr>
          <p:cNvPr id="16" name="Text Placeholder 2">
            <a:extLst>
              <a:ext uri="{FF2B5EF4-FFF2-40B4-BE49-F238E27FC236}">
                <a16:creationId xmlns:a16="http://schemas.microsoft.com/office/drawing/2014/main" id="{64DC978F-DB3A-B405-611C-CF3B1D2F083B}"/>
              </a:ext>
            </a:extLst>
          </p:cNvPr>
          <p:cNvSpPr txBox="1">
            <a:spLocks/>
          </p:cNvSpPr>
          <p:nvPr/>
        </p:nvSpPr>
        <p:spPr>
          <a:xfrm>
            <a:off x="8071272" y="5210687"/>
            <a:ext cx="4120728" cy="669473"/>
          </a:xfrm>
          <a:prstGeom prst="rect">
            <a:avLst/>
          </a:prstGeom>
          <a:gradFill>
            <a:gsLst>
              <a:gs pos="0">
                <a:srgbClr val="8551A1"/>
              </a:gs>
              <a:gs pos="35350">
                <a:srgbClr val="6363AC"/>
              </a:gs>
              <a:gs pos="100000">
                <a:srgbClr val="26C4F4"/>
              </a:gs>
            </a:gsLst>
            <a:lin ang="0" scaled="0"/>
          </a:gra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www.</a:t>
            </a:r>
            <a:r>
              <a:rPr lang="en-US" sz="2400" b="1" dirty="0">
                <a:solidFill>
                  <a:schemeClr val="bg1"/>
                </a:solidFill>
              </a:rPr>
              <a:t>innovating4earth</a:t>
            </a:r>
            <a:r>
              <a:rPr lang="en-US" sz="2400" dirty="0">
                <a:solidFill>
                  <a:schemeClr val="bg1"/>
                </a:solidFill>
              </a:rPr>
              <a:t>.eu</a:t>
            </a:r>
          </a:p>
        </p:txBody>
      </p:sp>
      <p:sp>
        <p:nvSpPr>
          <p:cNvPr id="5" name="Freeform 4">
            <a:extLst>
              <a:ext uri="{FF2B5EF4-FFF2-40B4-BE49-F238E27FC236}">
                <a16:creationId xmlns:a16="http://schemas.microsoft.com/office/drawing/2014/main" id="{D3052147-F22A-7732-5088-762854425C5D}"/>
              </a:ext>
            </a:extLst>
          </p:cNvPr>
          <p:cNvSpPr/>
          <p:nvPr/>
        </p:nvSpPr>
        <p:spPr>
          <a:xfrm rot="11124034">
            <a:off x="-3124707" y="-1996831"/>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01AA59-D168-10DF-3329-CB57EA0993AC}"/>
              </a:ext>
            </a:extLst>
          </p:cNvPr>
          <p:cNvSpPr/>
          <p:nvPr/>
        </p:nvSpPr>
        <p:spPr>
          <a:xfrm>
            <a:off x="5903487" y="496621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Tree>
    <p:extLst>
      <p:ext uri="{BB962C8B-B14F-4D97-AF65-F5344CB8AC3E}">
        <p14:creationId xmlns:p14="http://schemas.microsoft.com/office/powerpoint/2010/main" val="216706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prstGeom prst="rect">
            <a:avLst/>
          </a:prstGeom>
        </p:spPr>
        <p:txBody>
          <a:bodyPr/>
          <a:lstStyle/>
          <a:p>
            <a:pPr marL="9525" indent="-9525" algn="just"/>
            <a:r>
              <a:rPr lang="en-US" sz="2000" b="1"/>
              <a:t>Varighed:</a:t>
            </a:r>
            <a:r>
              <a:rPr lang="en-US" sz="2000"/>
              <a:t> 3 uger – hver gang to timers undervisning + læsning + opgaveløsning.</a:t>
            </a:r>
          </a:p>
          <a:p>
            <a:pPr marL="9525" indent="-9525" algn="just"/>
            <a:endParaRPr lang="en-US" sz="2000"/>
          </a:p>
          <a:p>
            <a:pPr marL="9525" indent="-9525" algn="just"/>
            <a:r>
              <a:rPr lang="en-US" sz="2000" b="1"/>
              <a:t>Mål: </a:t>
            </a:r>
            <a:r>
              <a:rPr lang="en-US" sz="2000"/>
              <a:t>At forstå sammenhængen mellem innovationsledelse, </a:t>
            </a:r>
            <a:r>
              <a:rPr lang="en-US" sz="2000" err="1"/>
              <a:t>digitalisering </a:t>
            </a:r>
            <a:r>
              <a:rPr lang="en-US" sz="2000"/>
              <a:t>og bæredygtighed inden for logistik. </a:t>
            </a:r>
          </a:p>
          <a:p>
            <a:pPr marL="9525" indent="-9525" algn="just"/>
            <a:endParaRPr lang="en-US" sz="2000"/>
          </a:p>
          <a:p>
            <a:pPr marL="9525" indent="-9525" algn="just"/>
            <a:r>
              <a:rPr lang="en-US" sz="2000" b="1"/>
              <a:t>Beskrivelse: </a:t>
            </a:r>
            <a:r>
              <a:rPr lang="en-US" sz="2000"/>
              <a:t>De studerende får konsortiets forståelse af </a:t>
            </a:r>
            <a:r>
              <a:rPr lang="en-US" sz="2000" err="1"/>
              <a:t>digitalisering</a:t>
            </a:r>
            <a:r>
              <a:rPr lang="en-US" sz="2000"/>
              <a:t> af innovationsledelse og en liste over innovationsledelsesværktøjer, der kan hjælpe med at implementere bæredygtige logistikpraksisser. De studerende får til opgave at undersøge værktøjerne på baggrund af de givne instruktioner. </a:t>
            </a:r>
          </a:p>
          <a:p>
            <a:pPr marL="9525" indent="-9525" algn="just"/>
            <a:endParaRPr lang="en-US" sz="2000"/>
          </a:p>
          <a:p>
            <a:pPr marL="9525" indent="-9525" algn="just"/>
            <a:r>
              <a:rPr lang="en-US" sz="2000" b="1"/>
              <a:t>Evaluering: </a:t>
            </a:r>
            <a:r>
              <a:rPr lang="en-US" sz="2000"/>
              <a:t>Studerendes deltagelse i moduldiskussioner og kort kvantitativ evaluering for at vurdere modulets læringsmål (via online spørgeskema).</a:t>
            </a:r>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587575"/>
            <a:ext cx="4358639" cy="647667"/>
          </a:xfrm>
          <a:prstGeom prst="rect">
            <a:avLst/>
          </a:prstGeom>
        </p:spPr>
        <p:txBody>
          <a:bodyPr/>
          <a:lstStyle/>
          <a:p>
            <a:r>
              <a:rPr lang="en-US"/>
              <a:t>Hvad kan du forvente</a:t>
            </a:r>
          </a:p>
        </p:txBody>
      </p:sp>
      <p:sp>
        <p:nvSpPr>
          <p:cNvPr id="2" name="Freeform 1">
            <a:extLst>
              <a:ext uri="{FF2B5EF4-FFF2-40B4-BE49-F238E27FC236}">
                <a16:creationId xmlns:a16="http://schemas.microsoft.com/office/drawing/2014/main" id="{AC3D4745-9DF0-9E7C-E9BE-C759A2C6E2E1}"/>
              </a:ext>
            </a:extLst>
          </p:cNvPr>
          <p:cNvSpPr/>
          <p:nvPr/>
        </p:nvSpPr>
        <p:spPr>
          <a:xfrm rot="9239258">
            <a:off x="-3429451" y="2063944"/>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EA7E2AE-9B5D-DA28-2B18-85EECA3324C9}"/>
              </a:ext>
            </a:extLst>
          </p:cNvPr>
          <p:cNvSpPr/>
          <p:nvPr/>
        </p:nvSpPr>
        <p:spPr>
          <a:xfrm>
            <a:off x="11167673" y="1252797"/>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6" name="Rechteck 5">
            <a:extLst>
              <a:ext uri="{FF2B5EF4-FFF2-40B4-BE49-F238E27FC236}">
                <a16:creationId xmlns:a16="http://schemas.microsoft.com/office/drawing/2014/main" id="{CE69CD0B-611E-010B-494E-07863C928835}"/>
              </a:ext>
            </a:extLst>
          </p:cNvPr>
          <p:cNvSpPr/>
          <p:nvPr/>
        </p:nvSpPr>
        <p:spPr>
          <a:xfrm>
            <a:off x="0" y="1589350"/>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feld 7">
            <a:extLst>
              <a:ext uri="{FF2B5EF4-FFF2-40B4-BE49-F238E27FC236}">
                <a16:creationId xmlns:a16="http://schemas.microsoft.com/office/drawing/2014/main" id="{F6A869C0-C2A6-7E5D-14ED-77DF2418707F}"/>
              </a:ext>
            </a:extLst>
          </p:cNvPr>
          <p:cNvSpPr txBox="1"/>
          <p:nvPr/>
        </p:nvSpPr>
        <p:spPr>
          <a:xfrm>
            <a:off x="168728" y="1835142"/>
            <a:ext cx="4158343" cy="830997"/>
          </a:xfrm>
          <a:prstGeom prst="rect">
            <a:avLst/>
          </a:prstGeom>
          <a:noFill/>
        </p:spPr>
        <p:txBody>
          <a:bodyPr wrap="square" rtlCol="0">
            <a:spAutoFit/>
          </a:bodyPr>
          <a:lstStyle/>
          <a:p>
            <a:pPr algn="ctr"/>
            <a:r>
              <a:rPr lang="en-GB" sz="2400" b="1" dirty="0">
                <a:solidFill>
                  <a:srgbClr val="FF0000"/>
                </a:solidFill>
              </a:rPr>
              <a:t>Lærerinstruktioner – </a:t>
            </a:r>
          </a:p>
          <a:p>
            <a:pPr algn="ctr"/>
            <a:r>
              <a:rPr lang="en-GB" sz="2400" b="1" dirty="0">
                <a:solidFill>
                  <a:srgbClr val="FF0000"/>
                </a:solidFill>
              </a:rPr>
              <a:t>Tilpas/fjern inden brug</a:t>
            </a:r>
          </a:p>
        </p:txBody>
      </p:sp>
    </p:spTree>
    <p:extLst>
      <p:ext uri="{BB962C8B-B14F-4D97-AF65-F5344CB8AC3E}">
        <p14:creationId xmlns:p14="http://schemas.microsoft.com/office/powerpoint/2010/main" val="284099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FF14C2-0E70-BEDF-07B3-38D9D6A0180D}"/>
              </a:ext>
            </a:extLst>
          </p:cNvPr>
          <p:cNvSpPr>
            <a:spLocks noGrp="1"/>
          </p:cNvSpPr>
          <p:nvPr>
            <p:ph type="body" sz="quarter" idx="16"/>
          </p:nvPr>
        </p:nvSpPr>
        <p:spPr/>
        <p:txBody>
          <a:bodyPr/>
          <a:lstStyle/>
          <a:p>
            <a:r>
              <a:rPr lang="en-GB"/>
              <a:t>INTRODUKTION MODUL 2</a:t>
            </a:r>
          </a:p>
        </p:txBody>
      </p:sp>
      <p:sp>
        <p:nvSpPr>
          <p:cNvPr id="4" name="Freeform 3">
            <a:extLst>
              <a:ext uri="{FF2B5EF4-FFF2-40B4-BE49-F238E27FC236}">
                <a16:creationId xmlns:a16="http://schemas.microsoft.com/office/drawing/2014/main" id="{2B1D112A-CCA0-EF6F-21D9-E06429BC97EF}"/>
              </a:ext>
            </a:extLst>
          </p:cNvPr>
          <p:cNvSpPr/>
          <p:nvPr/>
        </p:nvSpPr>
        <p:spPr>
          <a:xfrm rot="18158388">
            <a:off x="9828571" y="-2204385"/>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graphicFrame>
        <p:nvGraphicFramePr>
          <p:cNvPr id="5" name="Table 4">
            <a:extLst>
              <a:ext uri="{FF2B5EF4-FFF2-40B4-BE49-F238E27FC236}">
                <a16:creationId xmlns:a16="http://schemas.microsoft.com/office/drawing/2014/main" id="{FF41ED0B-BDBF-557A-3F16-7BDCD1439261}"/>
              </a:ext>
            </a:extLst>
          </p:cNvPr>
          <p:cNvGraphicFramePr>
            <a:graphicFrameLocks noGrp="1"/>
          </p:cNvGraphicFramePr>
          <p:nvPr>
            <p:extLst>
              <p:ext uri="{D42A27DB-BD31-4B8C-83A1-F6EECF244321}">
                <p14:modId xmlns:p14="http://schemas.microsoft.com/office/powerpoint/2010/main" val="115031186"/>
              </p:ext>
            </p:extLst>
          </p:nvPr>
        </p:nvGraphicFramePr>
        <p:xfrm>
          <a:off x="363943" y="2459753"/>
          <a:ext cx="10638425" cy="4023360"/>
        </p:xfrm>
        <a:graphic>
          <a:graphicData uri="http://schemas.openxmlformats.org/drawingml/2006/table">
            <a:tbl>
              <a:tblPr firstRow="1" bandRow="1">
                <a:tableStyleId>{2D5ABB26-0587-4C30-8999-92F81FD0307C}</a:tableStyleId>
              </a:tblPr>
              <a:tblGrid>
                <a:gridCol w="499282">
                  <a:extLst>
                    <a:ext uri="{9D8B030D-6E8A-4147-A177-3AD203B41FA5}">
                      <a16:colId xmlns:a16="http://schemas.microsoft.com/office/drawing/2014/main" val="2837649412"/>
                    </a:ext>
                  </a:extLst>
                </a:gridCol>
                <a:gridCol w="2772000">
                  <a:extLst>
                    <a:ext uri="{9D8B030D-6E8A-4147-A177-3AD203B41FA5}">
                      <a16:colId xmlns:a16="http://schemas.microsoft.com/office/drawing/2014/main" val="498806747"/>
                    </a:ext>
                  </a:extLst>
                </a:gridCol>
                <a:gridCol w="7367143">
                  <a:extLst>
                    <a:ext uri="{9D8B030D-6E8A-4147-A177-3AD203B41FA5}">
                      <a16:colId xmlns:a16="http://schemas.microsoft.com/office/drawing/2014/main" val="1859676247"/>
                    </a:ext>
                  </a:extLst>
                </a:gridCol>
              </a:tblGrid>
              <a:tr h="370840">
                <a:tc>
                  <a:txBody>
                    <a:bodyPr/>
                    <a:lstStyle/>
                    <a:p>
                      <a:pPr algn="ctr"/>
                      <a:r>
                        <a:rPr lang="en-GB" sz="2000" b="1" dirty="0">
                          <a:solidFill>
                            <a:srgbClr val="173965"/>
                          </a:solidFill>
                        </a:rPr>
                        <a:t>#</a:t>
                      </a:r>
                    </a:p>
                  </a:txBody>
                  <a:tcPr anchor="ctr">
                    <a:lnR w="12700" cap="flat" cmpd="sng" algn="ctr">
                      <a:solidFill>
                        <a:srgbClr val="29C5F4"/>
                      </a:solidFill>
                      <a:prstDash val="solid"/>
                      <a:round/>
                      <a:headEnd type="none" w="med" len="med"/>
                      <a:tailEnd type="none" w="med" len="med"/>
                    </a:lnR>
                    <a:lnB w="12700" cap="flat" cmpd="sng" algn="ctr">
                      <a:solidFill>
                        <a:srgbClr val="29C5F4"/>
                      </a:solidFill>
                      <a:prstDash val="solid"/>
                      <a:round/>
                      <a:headEnd type="none" w="med" len="med"/>
                      <a:tailEnd type="none" w="med" len="med"/>
                    </a:lnB>
                  </a:tcPr>
                </a:tc>
                <a:tc>
                  <a:txBody>
                    <a:bodyPr/>
                    <a:lstStyle/>
                    <a:p>
                      <a:pPr algn="ctr"/>
                      <a:r>
                        <a:rPr lang="en-GB" sz="2000" b="1">
                          <a:solidFill>
                            <a:srgbClr val="173965"/>
                          </a:solidFill>
                        </a:rPr>
                        <a:t>UGENS EMNE</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B w="12700" cap="flat" cmpd="sng" algn="ctr">
                      <a:solidFill>
                        <a:srgbClr val="29C5F4"/>
                      </a:solidFill>
                      <a:prstDash val="solid"/>
                      <a:round/>
                      <a:headEnd type="none" w="med" len="med"/>
                      <a:tailEnd type="none" w="med" len="med"/>
                    </a:lnB>
                  </a:tcPr>
                </a:tc>
                <a:tc>
                  <a:txBody>
                    <a:bodyPr/>
                    <a:lstStyle/>
                    <a:p>
                      <a:pPr algn="ctr"/>
                      <a:r>
                        <a:rPr lang="en-GB" sz="2000" b="1">
                          <a:solidFill>
                            <a:srgbClr val="173965"/>
                          </a:solidFill>
                        </a:rPr>
                        <a:t>LÆRINGSMÅL</a:t>
                      </a:r>
                    </a:p>
                  </a:txBody>
                  <a:tcPr anchor="ctr">
                    <a:lnL w="12700" cap="flat" cmpd="sng" algn="ctr">
                      <a:solidFill>
                        <a:srgbClr val="29C5F4"/>
                      </a:solidFill>
                      <a:prstDash val="solid"/>
                      <a:round/>
                      <a:headEnd type="none" w="med" len="med"/>
                      <a:tailEnd type="none" w="med" len="med"/>
                    </a:lnL>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2151612233"/>
                  </a:ext>
                </a:extLst>
              </a:tr>
              <a:tr h="370840">
                <a:tc>
                  <a:txBody>
                    <a:bodyPr/>
                    <a:lstStyle/>
                    <a:p>
                      <a:pPr algn="ctr"/>
                      <a:r>
                        <a:rPr lang="en-GB" sz="2000" b="1">
                          <a:solidFill>
                            <a:srgbClr val="173965"/>
                          </a:solidFill>
                        </a:rPr>
                        <a:t>4</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en-GB" sz="2000">
                          <a:solidFill>
                            <a:srgbClr val="173965"/>
                          </a:solidFill>
                        </a:rPr>
                        <a:t>Digitalisering i innovationsledelse</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pPr marL="342900" indent="-342900">
                        <a:buFont typeface="Arial" panose="020B0604020202020204" pitchFamily="34" charset="0"/>
                        <a:buChar char="•"/>
                      </a:pPr>
                      <a:r>
                        <a:rPr lang="en-GB" sz="2000" dirty="0">
                          <a:solidFill>
                            <a:srgbClr val="173965"/>
                          </a:solidFill>
                        </a:rPr>
                        <a:t>Studerende skal kunne genkende digitale værktøjer til innovationsledelse.</a:t>
                      </a: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2902156136"/>
                  </a:ext>
                </a:extLst>
              </a:tr>
              <a:tr h="370840">
                <a:tc>
                  <a:txBody>
                    <a:bodyPr/>
                    <a:lstStyle/>
                    <a:p>
                      <a:pPr algn="ctr"/>
                      <a:r>
                        <a:rPr lang="en-GB" sz="2000" b="1">
                          <a:solidFill>
                            <a:srgbClr val="173965"/>
                          </a:solidFill>
                        </a:rPr>
                        <a:t>5</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en-GB" sz="2000">
                          <a:solidFill>
                            <a:srgbClr val="173965"/>
                          </a:solidFill>
                        </a:rPr>
                        <a:t>Bæredygtighed i digital innovationsledelse </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pPr marL="342900" indent="-342900">
                        <a:buFont typeface="Arial" panose="020B0604020202020204" pitchFamily="34" charset="0"/>
                        <a:buChar char="•"/>
                      </a:pPr>
                      <a:r>
                        <a:rPr lang="en-GB" sz="2000">
                          <a:solidFill>
                            <a:srgbClr val="173965"/>
                          </a:solidFill>
                        </a:rPr>
                        <a:t>Studerende skal forstå sammenhængen mellem logistik og bæredygtighed.</a:t>
                      </a:r>
                    </a:p>
                    <a:p>
                      <a:pPr marL="342900" indent="-342900">
                        <a:buFont typeface="Arial" panose="020B0604020202020204" pitchFamily="34" charset="0"/>
                        <a:buChar char="•"/>
                      </a:pPr>
                      <a:r>
                        <a:rPr lang="en-GB" sz="2000">
                          <a:solidFill>
                            <a:srgbClr val="173965"/>
                          </a:solidFill>
                        </a:rPr>
                        <a:t>Studerende skal forstå SDG'erne og de logistiske aktiviteter, som virksomheder iværksætter for at opfylde SDG'erne.</a:t>
                      </a: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3536510382"/>
                  </a:ext>
                </a:extLst>
              </a:tr>
              <a:tr h="370840">
                <a:tc>
                  <a:txBody>
                    <a:bodyPr/>
                    <a:lstStyle/>
                    <a:p>
                      <a:pPr algn="ctr"/>
                      <a:r>
                        <a:rPr lang="en-GB" sz="2000" b="1">
                          <a:solidFill>
                            <a:srgbClr val="173965"/>
                          </a:solidFill>
                        </a:rPr>
                        <a:t>6</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tcPr>
                </a:tc>
                <a:tc>
                  <a:txBody>
                    <a:bodyPr/>
                    <a:lstStyle/>
                    <a:p>
                      <a:r>
                        <a:rPr lang="en-GB" sz="2000" dirty="0">
                          <a:solidFill>
                            <a:srgbClr val="173965"/>
                          </a:solidFill>
                        </a:rPr>
                        <a:t>Digitale værktøjer til bæredygtig innovation</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173965"/>
                          </a:solidFill>
                        </a:rPr>
                        <a:t>Studerende skal kunne anerkende, hvordan digitalisering understøtter implementeringen af innovative bæredygtige praksisser inden for logistik.</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173965"/>
                          </a:solidFill>
                        </a:rPr>
                        <a:t>Studerende skal forstå og forbinde digitale værktøjer med innovationsstyringsprocessen for bæredygtig logistik. </a:t>
                      </a: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tcPr>
                </a:tc>
                <a:extLst>
                  <a:ext uri="{0D108BD9-81ED-4DB2-BD59-A6C34878D82A}">
                    <a16:rowId xmlns:a16="http://schemas.microsoft.com/office/drawing/2014/main" val="3556199825"/>
                  </a:ext>
                </a:extLst>
              </a:tr>
            </a:tbl>
          </a:graphicData>
        </a:graphic>
      </p:graphicFrame>
      <p:sp>
        <p:nvSpPr>
          <p:cNvPr id="3" name="Rechteck 2">
            <a:extLst>
              <a:ext uri="{FF2B5EF4-FFF2-40B4-BE49-F238E27FC236}">
                <a16:creationId xmlns:a16="http://schemas.microsoft.com/office/drawing/2014/main" id="{FD49508E-E3DF-8682-90F3-717E875A9F5E}"/>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a:extLst>
              <a:ext uri="{FF2B5EF4-FFF2-40B4-BE49-F238E27FC236}">
                <a16:creationId xmlns:a16="http://schemas.microsoft.com/office/drawing/2014/main" id="{01EBC142-7EEC-0763-A4AD-B9FBE4440146}"/>
              </a:ext>
            </a:extLst>
          </p:cNvPr>
          <p:cNvSpPr txBox="1"/>
          <p:nvPr/>
        </p:nvSpPr>
        <p:spPr>
          <a:xfrm>
            <a:off x="7864927" y="471685"/>
            <a:ext cx="4158343" cy="830997"/>
          </a:xfrm>
          <a:prstGeom prst="rect">
            <a:avLst/>
          </a:prstGeom>
          <a:noFill/>
        </p:spPr>
        <p:txBody>
          <a:bodyPr wrap="square" rtlCol="0">
            <a:spAutoFit/>
          </a:bodyPr>
          <a:lstStyle/>
          <a:p>
            <a:pPr algn="ctr"/>
            <a:r>
              <a:rPr lang="en-GB" sz="2400" b="1" dirty="0">
                <a:solidFill>
                  <a:srgbClr val="FF0000"/>
                </a:solidFill>
              </a:rPr>
              <a:t>Vejledning til underviseren – </a:t>
            </a:r>
          </a:p>
          <a:p>
            <a:pPr algn="ctr"/>
            <a:r>
              <a:rPr lang="en-GB" sz="2400" b="1" dirty="0">
                <a:solidFill>
                  <a:srgbClr val="FF0000"/>
                </a:solidFill>
              </a:rPr>
              <a:t>Tilpas/fjern inden brug</a:t>
            </a:r>
          </a:p>
        </p:txBody>
      </p:sp>
    </p:spTree>
    <p:extLst>
      <p:ext uri="{BB962C8B-B14F-4D97-AF65-F5344CB8AC3E}">
        <p14:creationId xmlns:p14="http://schemas.microsoft.com/office/powerpoint/2010/main" val="194053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12604" b="12604"/>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en-US" sz="4000" b="1"/>
              <a:t>UGE 4</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en-GB" sz="4800" b="1"/>
              <a:t>DIGITALISERING I INNOVATIONSMANAGEMENT</a:t>
            </a:r>
          </a:p>
        </p:txBody>
      </p:sp>
    </p:spTree>
    <p:extLst>
      <p:ext uri="{BB962C8B-B14F-4D97-AF65-F5344CB8AC3E}">
        <p14:creationId xmlns:p14="http://schemas.microsoft.com/office/powerpoint/2010/main" val="312264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224E-650F-4323-3511-36BA32CDBDA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CD00-7453-8D25-7E00-08EED650F0FE}"/>
              </a:ext>
            </a:extLst>
          </p:cNvPr>
          <p:cNvSpPr>
            <a:spLocks noGrp="1"/>
          </p:cNvSpPr>
          <p:nvPr>
            <p:ph type="body" sz="quarter" idx="16"/>
          </p:nvPr>
        </p:nvSpPr>
        <p:spPr/>
        <p:txBody>
          <a:bodyPr/>
          <a:lstStyle/>
          <a:p>
            <a:r>
              <a:rPr lang="en-US"/>
              <a:t>SEKS FASER I INNOVATIONSMANAGEMENT</a:t>
            </a:r>
          </a:p>
        </p:txBody>
      </p:sp>
      <p:sp>
        <p:nvSpPr>
          <p:cNvPr id="4" name="Text Placeholder 3">
            <a:extLst>
              <a:ext uri="{FF2B5EF4-FFF2-40B4-BE49-F238E27FC236}">
                <a16:creationId xmlns:a16="http://schemas.microsoft.com/office/drawing/2014/main" id="{B2ADC9D1-B19F-3357-309D-E6BE2D1F861E}"/>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9DDFBD86-6FBC-C6E2-EF34-9B7532592E10}"/>
              </a:ext>
            </a:extLst>
          </p:cNvPr>
          <p:cNvPicPr>
            <a:picLocks noChangeAspect="1"/>
          </p:cNvPicPr>
          <p:nvPr/>
        </p:nvPicPr>
        <p:blipFill rotWithShape="1">
          <a:blip r:embed="rId3"/>
          <a:srcRect l="12699" t="23776" r="7669" b="51407"/>
          <a:stretch/>
        </p:blipFill>
        <p:spPr>
          <a:xfrm>
            <a:off x="904843" y="2214931"/>
            <a:ext cx="8274025" cy="3647389"/>
          </a:xfrm>
          <a:prstGeom prst="rect">
            <a:avLst/>
          </a:prstGeom>
        </p:spPr>
      </p:pic>
      <p:sp>
        <p:nvSpPr>
          <p:cNvPr id="6" name="TextBox 5">
            <a:extLst>
              <a:ext uri="{FF2B5EF4-FFF2-40B4-BE49-F238E27FC236}">
                <a16:creationId xmlns:a16="http://schemas.microsoft.com/office/drawing/2014/main" id="{CA202D45-705D-F999-1711-23A3C0243B5E}"/>
              </a:ext>
            </a:extLst>
          </p:cNvPr>
          <p:cNvSpPr txBox="1"/>
          <p:nvPr/>
        </p:nvSpPr>
        <p:spPr>
          <a:xfrm>
            <a:off x="9388443" y="5123656"/>
            <a:ext cx="1635157" cy="738664"/>
          </a:xfrm>
          <a:prstGeom prst="rect">
            <a:avLst/>
          </a:prstGeom>
          <a:noFill/>
        </p:spPr>
        <p:txBody>
          <a:bodyPr wrap="square" rtlCol="0">
            <a:spAutoFit/>
          </a:bodyPr>
          <a:lstStyle/>
          <a:p>
            <a:r>
              <a:rPr lang="en-GB" sz="1050" i="1" dirty="0">
                <a:solidFill>
                  <a:srgbClr val="173965"/>
                </a:solidFill>
              </a:rPr>
              <a:t>1</a:t>
            </a:r>
            <a:r>
              <a:rPr lang="en-GB" sz="1050" i="1" baseline="30000" dirty="0">
                <a:solidFill>
                  <a:srgbClr val="173965"/>
                </a:solidFill>
              </a:rPr>
              <a:t>st</a:t>
            </a:r>
            <a:r>
              <a:rPr lang="en-GB" sz="1050" i="1" dirty="0">
                <a:solidFill>
                  <a:srgbClr val="173965"/>
                </a:solidFill>
              </a:rPr>
              <a:t> e faser i innovationsstyringsprocessen (Helmer et al., 2021, s. 5)</a:t>
            </a:r>
          </a:p>
        </p:txBody>
      </p:sp>
      <p:sp>
        <p:nvSpPr>
          <p:cNvPr id="7" name="TextBox 6">
            <a:extLst>
              <a:ext uri="{FF2B5EF4-FFF2-40B4-BE49-F238E27FC236}">
                <a16:creationId xmlns:a16="http://schemas.microsoft.com/office/drawing/2014/main" id="{68351AEE-FCC9-9BBF-0478-D937FDB01458}"/>
              </a:ext>
            </a:extLst>
          </p:cNvPr>
          <p:cNvSpPr txBox="1"/>
          <p:nvPr/>
        </p:nvSpPr>
        <p:spPr>
          <a:xfrm>
            <a:off x="904843" y="6104442"/>
            <a:ext cx="10230517" cy="584775"/>
          </a:xfrm>
          <a:prstGeom prst="rect">
            <a:avLst/>
          </a:prstGeom>
          <a:noFill/>
        </p:spPr>
        <p:txBody>
          <a:bodyPr wrap="square" rtlCol="0">
            <a:spAutoFit/>
          </a:bodyPr>
          <a:lstStyle/>
          <a:p>
            <a:r>
              <a:rPr lang="en-GB" sz="1600" dirty="0">
                <a:solidFill>
                  <a:srgbClr val="173965"/>
                </a:solidFill>
              </a:rPr>
              <a:t>Innovationsprocessen </a:t>
            </a:r>
            <a:r>
              <a:rPr lang="en-GB" sz="1600" i="1" dirty="0">
                <a:solidFill>
                  <a:srgbClr val="173965"/>
                </a:solidFill>
              </a:rPr>
              <a:t>"skal </a:t>
            </a:r>
            <a:r>
              <a:rPr lang="en-GB" sz="1600" b="1" i="1" dirty="0">
                <a:solidFill>
                  <a:srgbClr val="173965"/>
                </a:solidFill>
              </a:rPr>
              <a:t>ikke </a:t>
            </a:r>
            <a:r>
              <a:rPr lang="en-GB" sz="1600" i="1" dirty="0">
                <a:solidFill>
                  <a:srgbClr val="173965"/>
                </a:solidFill>
              </a:rPr>
              <a:t>forstås som en </a:t>
            </a:r>
            <a:r>
              <a:rPr lang="en-GB" sz="1600" b="1" i="1" dirty="0">
                <a:solidFill>
                  <a:srgbClr val="173965"/>
                </a:solidFill>
              </a:rPr>
              <a:t>fast sekventiel model</a:t>
            </a:r>
            <a:r>
              <a:rPr lang="en-GB" sz="1600" i="1" dirty="0">
                <a:solidFill>
                  <a:srgbClr val="173965"/>
                </a:solidFill>
              </a:rPr>
              <a:t>, men giver mulighed for, at nogle faser kan springes over, og at andre kan foregå parallelt" </a:t>
            </a:r>
            <a:r>
              <a:rPr lang="en-GB" sz="1600" dirty="0">
                <a:solidFill>
                  <a:srgbClr val="173965"/>
                </a:solidFill>
              </a:rPr>
              <a:t>(Helmer et al., 2021, s. 7)</a:t>
            </a:r>
            <a:r>
              <a:rPr lang="en-GB" sz="1600" i="1" dirty="0">
                <a:solidFill>
                  <a:srgbClr val="173965"/>
                </a:solidFill>
              </a:rPr>
              <a:t>.</a:t>
            </a:r>
          </a:p>
        </p:txBody>
      </p:sp>
    </p:spTree>
    <p:extLst>
      <p:ext uri="{BB962C8B-B14F-4D97-AF65-F5344CB8AC3E}">
        <p14:creationId xmlns:p14="http://schemas.microsoft.com/office/powerpoint/2010/main" val="426179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A02BF-A710-421A-8000-AF62B4095F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DD1D88-C129-EFDB-451C-CBA2A219B555}"/>
              </a:ext>
            </a:extLst>
          </p:cNvPr>
          <p:cNvSpPr>
            <a:spLocks noGrp="1"/>
          </p:cNvSpPr>
          <p:nvPr>
            <p:ph type="body" sz="quarter" idx="16"/>
          </p:nvPr>
        </p:nvSpPr>
        <p:spPr/>
        <p:txBody>
          <a:bodyPr/>
          <a:lstStyle/>
          <a:p>
            <a:r>
              <a:rPr lang="en-US" dirty="0"/>
              <a:t>DIGITALE VÆRKTØJER TIL INNOVATIONSMANAGEMENT</a:t>
            </a:r>
          </a:p>
        </p:txBody>
      </p:sp>
      <p:sp>
        <p:nvSpPr>
          <p:cNvPr id="3" name="Text Placeholder 2">
            <a:extLst>
              <a:ext uri="{FF2B5EF4-FFF2-40B4-BE49-F238E27FC236}">
                <a16:creationId xmlns:a16="http://schemas.microsoft.com/office/drawing/2014/main" id="{C5F8CDE3-FFED-0465-A4E0-8633ADD177B1}"/>
              </a:ext>
            </a:extLst>
          </p:cNvPr>
          <p:cNvSpPr>
            <a:spLocks noGrp="1"/>
          </p:cNvSpPr>
          <p:nvPr>
            <p:ph type="body" sz="quarter" idx="19"/>
          </p:nvPr>
        </p:nvSpPr>
        <p:spPr>
          <a:xfrm>
            <a:off x="904856" y="2457445"/>
            <a:ext cx="7074373" cy="3781929"/>
          </a:xfrm>
        </p:spPr>
        <p:txBody>
          <a:bodyPr lIns="91440" tIns="45720" rIns="91440" bIns="45720" anchor="t"/>
          <a:lstStyle/>
          <a:p>
            <a:pPr>
              <a:lnSpc>
                <a:spcPct val="100000"/>
              </a:lnSpc>
            </a:pPr>
            <a:r>
              <a:rPr lang="en-GB" sz="1600" b="1" dirty="0">
                <a:solidFill>
                  <a:srgbClr val="8652A1"/>
                </a:solidFill>
              </a:rPr>
              <a:t>Hvordan digitale værktøjer fremmer innovation</a:t>
            </a:r>
          </a:p>
          <a:p>
            <a:pPr>
              <a:lnSpc>
                <a:spcPct val="100000"/>
              </a:lnSpc>
            </a:pPr>
            <a:endParaRPr lang="en-GB" sz="1600" dirty="0">
              <a:solidFill>
                <a:srgbClr val="000000"/>
              </a:solidFill>
            </a:endParaRPr>
          </a:p>
          <a:p>
            <a:pPr marL="342900" indent="-342900">
              <a:lnSpc>
                <a:spcPct val="100000"/>
              </a:lnSpc>
              <a:buFont typeface="+mj-lt"/>
              <a:buAutoNum type="arabicPeriod"/>
            </a:pPr>
            <a:r>
              <a:rPr lang="en-GB" sz="1600" b="1" dirty="0"/>
              <a:t>Identificering af muligheder:</a:t>
            </a:r>
            <a:br>
              <a:rPr lang="en-GB" sz="1600" dirty="0"/>
            </a:br>
            <a:r>
              <a:rPr lang="en-GB" sz="1600" dirty="0"/>
              <a:t>Indsamling af innovationsindsigt og identifikation af muligheder gennem forskning og kundeinterviews, undersøgelse af nye tendenser og teknologier samt observation af kunder og målgrupper.</a:t>
            </a:r>
          </a:p>
          <a:p>
            <a:pPr marL="342900" indent="-342900">
              <a:lnSpc>
                <a:spcPct val="100000"/>
              </a:lnSpc>
              <a:buFont typeface="+mj-lt"/>
              <a:buAutoNum type="arabicPeriod"/>
            </a:pPr>
            <a:endParaRPr lang="en-GB" sz="1600" dirty="0"/>
          </a:p>
          <a:p>
            <a:pPr marL="342900" indent="-342900">
              <a:lnSpc>
                <a:spcPct val="100000"/>
              </a:lnSpc>
              <a:buFont typeface="+mj-lt"/>
              <a:buAutoNum type="arabicPeriod"/>
            </a:pPr>
            <a:r>
              <a:rPr lang="en-GB" sz="1600" b="1" dirty="0"/>
              <a:t>Idéudvikling og idéhåndtering:</a:t>
            </a:r>
            <a:br>
              <a:rPr lang="en-GB" sz="1600" dirty="0"/>
            </a:br>
            <a:r>
              <a:rPr lang="en-GB" sz="1600" dirty="0"/>
              <a:t>Hele beslutningsprocessen i forbindelse med udvælgelse og organisering af ideer, herunder ideudvikling, afgrænsning, vurdering og prioritering.</a:t>
            </a:r>
          </a:p>
          <a:p>
            <a:pPr marL="342900" indent="-342900">
              <a:lnSpc>
                <a:spcPct val="100000"/>
              </a:lnSpc>
              <a:buFont typeface="+mj-lt"/>
              <a:buAutoNum type="arabicPeriod"/>
            </a:pPr>
            <a:endParaRPr lang="en-GB" sz="1600" dirty="0"/>
          </a:p>
          <a:p>
            <a:pPr marL="342900" indent="-342900">
              <a:lnSpc>
                <a:spcPct val="100000"/>
              </a:lnSpc>
              <a:buFont typeface="+mj-lt"/>
              <a:buAutoNum type="arabicPeriod"/>
            </a:pPr>
            <a:r>
              <a:rPr lang="en-GB" sz="1600" b="1" dirty="0"/>
              <a:t>Konceptudvikling:</a:t>
            </a:r>
            <a:br>
              <a:rPr lang="en-GB" sz="1600" dirty="0"/>
            </a:br>
            <a:r>
              <a:rPr lang="en-GB" sz="1600" dirty="0"/>
              <a:t>Omfatter konceptgenerering, beskrivelse, udvælgelse og afprøvning. Denne fase fokuserer på at udvikle ideer til handlingsrettede og afprøvbare koncepter.</a:t>
            </a:r>
          </a:p>
        </p:txBody>
      </p:sp>
      <p:graphicFrame>
        <p:nvGraphicFramePr>
          <p:cNvPr id="5" name="Tabela 1">
            <a:extLst>
              <a:ext uri="{FF2B5EF4-FFF2-40B4-BE49-F238E27FC236}">
                <a16:creationId xmlns:a16="http://schemas.microsoft.com/office/drawing/2014/main" id="{5A6D0F2E-2F8E-26EC-227A-66B6B8860003}"/>
              </a:ext>
            </a:extLst>
          </p:cNvPr>
          <p:cNvGraphicFramePr>
            <a:graphicFrameLocks noGrp="1"/>
          </p:cNvGraphicFramePr>
          <p:nvPr>
            <p:extLst>
              <p:ext uri="{D42A27DB-BD31-4B8C-83A1-F6EECF244321}">
                <p14:modId xmlns:p14="http://schemas.microsoft.com/office/powerpoint/2010/main" val="2713159828"/>
              </p:ext>
            </p:extLst>
          </p:nvPr>
        </p:nvGraphicFramePr>
        <p:xfrm>
          <a:off x="8072205" y="2099063"/>
          <a:ext cx="3478606" cy="4498691"/>
        </p:xfrm>
        <a:graphic>
          <a:graphicData uri="http://schemas.openxmlformats.org/drawingml/2006/table">
            <a:tbl>
              <a:tblPr firstRow="1" firstCol="1" bandRow="1">
                <a:tableStyleId>{5940675A-B579-460E-94D1-54222C63F5DA}</a:tableStyleId>
              </a:tblPr>
              <a:tblGrid>
                <a:gridCol w="1484079">
                  <a:extLst>
                    <a:ext uri="{9D8B030D-6E8A-4147-A177-3AD203B41FA5}">
                      <a16:colId xmlns:a16="http://schemas.microsoft.com/office/drawing/2014/main" val="20000"/>
                    </a:ext>
                  </a:extLst>
                </a:gridCol>
                <a:gridCol w="1994527">
                  <a:extLst>
                    <a:ext uri="{9D8B030D-6E8A-4147-A177-3AD203B41FA5}">
                      <a16:colId xmlns:a16="http://schemas.microsoft.com/office/drawing/2014/main" val="20001"/>
                    </a:ext>
                  </a:extLst>
                </a:gridCol>
              </a:tblGrid>
              <a:tr h="342751">
                <a:tc>
                  <a:txBody>
                    <a:bodyPr/>
                    <a:lstStyle/>
                    <a:p>
                      <a:pPr algn="l">
                        <a:lnSpc>
                          <a:spcPct val="107000"/>
                        </a:lnSpc>
                        <a:spcAft>
                          <a:spcPts val="0"/>
                        </a:spcAft>
                      </a:pPr>
                      <a:r>
                        <a:rPr lang="pl-PL" sz="1000" b="1" dirty="0">
                          <a:solidFill>
                            <a:schemeClr val="bg1"/>
                          </a:solidFill>
                          <a:effectLst/>
                          <a:latin typeface="+mn-lt"/>
                        </a:rPr>
                        <a:t>Innovationsprocesfaser</a:t>
                      </a:r>
                      <a:endParaRPr lang="pl-PL" sz="1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6AE"/>
                    </a:solidFill>
                  </a:tcPr>
                </a:tc>
                <a:tc>
                  <a:txBody>
                    <a:bodyPr/>
                    <a:lstStyle/>
                    <a:p>
                      <a:pPr algn="l">
                        <a:lnSpc>
                          <a:spcPct val="107000"/>
                        </a:lnSpc>
                        <a:spcAft>
                          <a:spcPts val="0"/>
                        </a:spcAft>
                      </a:pPr>
                      <a:r>
                        <a:rPr lang="pl-PL" sz="1000" b="1">
                          <a:solidFill>
                            <a:schemeClr val="bg1"/>
                          </a:solidFill>
                          <a:effectLst/>
                          <a:latin typeface="+mn-lt"/>
                        </a:rPr>
                        <a:t>Værktøjer</a:t>
                      </a:r>
                      <a:endParaRPr lang="pl-PL" sz="10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6AE"/>
                    </a:solidFill>
                  </a:tcPr>
                </a:tc>
                <a:extLst>
                  <a:ext uri="{0D108BD9-81ED-4DB2-BD59-A6C34878D82A}">
                    <a16:rowId xmlns:a16="http://schemas.microsoft.com/office/drawing/2014/main" val="10000"/>
                  </a:ext>
                </a:extLst>
              </a:tr>
              <a:tr h="693303">
                <a:tc>
                  <a:txBody>
                    <a:bodyPr/>
                    <a:lstStyle/>
                    <a:p>
                      <a:pPr algn="l">
                        <a:lnSpc>
                          <a:spcPct val="107000"/>
                        </a:lnSpc>
                        <a:spcAft>
                          <a:spcPts val="0"/>
                        </a:spcAft>
                      </a:pPr>
                      <a:r>
                        <a:rPr lang="en-GB" sz="1000" b="1">
                          <a:solidFill>
                            <a:srgbClr val="0B1430"/>
                          </a:solidFill>
                        </a:rPr>
                        <a:t>Identificering af innovationsmuligheder</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tc>
                  <a:txBody>
                    <a:bodyPr/>
                    <a:lstStyle/>
                    <a:p>
                      <a:pPr algn="l">
                        <a:lnSpc>
                          <a:spcPct val="107000"/>
                        </a:lnSpc>
                        <a:spcAft>
                          <a:spcPts val="0"/>
                        </a:spcAft>
                      </a:pPr>
                      <a:r>
                        <a:rPr lang="en-GB" sz="1000" err="1">
                          <a:solidFill>
                            <a:srgbClr val="0B1430"/>
                          </a:solidFill>
                          <a:effectLst/>
                          <a:latin typeface="+mn-lt"/>
                        </a:rPr>
                        <a:t>Innolitics</a:t>
                      </a:r>
                      <a:r>
                        <a:rPr lang="en-GB" sz="1000">
                          <a:solidFill>
                            <a:srgbClr val="0B1430"/>
                          </a:solidFill>
                          <a:effectLst/>
                          <a:latin typeface="+mn-lt"/>
                        </a:rPr>
                        <a:t>, Tableau, Power BI, Statista, </a:t>
                      </a:r>
                      <a:r>
                        <a:rPr lang="en-GB" sz="1000" err="1">
                          <a:solidFill>
                            <a:srgbClr val="0B1430"/>
                          </a:solidFill>
                          <a:effectLst/>
                          <a:latin typeface="+mn-lt"/>
                        </a:rPr>
                        <a:t>Qmarkets</a:t>
                      </a:r>
                      <a:r>
                        <a:rPr lang="en-GB" sz="1000">
                          <a:solidFill>
                            <a:srgbClr val="0B1430"/>
                          </a:solidFill>
                          <a:effectLst/>
                          <a:latin typeface="+mn-lt"/>
                        </a:rPr>
                        <a:t>, </a:t>
                      </a:r>
                      <a:r>
                        <a:rPr lang="en-GB" sz="1000" err="1">
                          <a:solidFill>
                            <a:srgbClr val="0B1430"/>
                          </a:solidFill>
                          <a:effectLst/>
                          <a:latin typeface="+mn-lt"/>
                        </a:rPr>
                        <a:t>Brightidea</a:t>
                      </a:r>
                      <a:r>
                        <a:rPr lang="en-GB" sz="1000">
                          <a:solidFill>
                            <a:srgbClr val="0B1430"/>
                          </a:solidFill>
                          <a:effectLst/>
                          <a:latin typeface="+mn-lt"/>
                        </a:rPr>
                        <a:t>, Innovation Cast, </a:t>
                      </a:r>
                      <a:r>
                        <a:rPr lang="en-GB" sz="1000" err="1">
                          <a:solidFill>
                            <a:srgbClr val="0B1430"/>
                          </a:solidFill>
                          <a:effectLst/>
                          <a:latin typeface="+mn-lt"/>
                        </a:rPr>
                        <a:t>Bluescape</a:t>
                      </a:r>
                      <a:r>
                        <a:rPr lang="en-GB" sz="1000">
                          <a:solidFill>
                            <a:srgbClr val="0B1430"/>
                          </a:solidFill>
                          <a:effectLst/>
                          <a:latin typeface="+mn-lt"/>
                        </a:rPr>
                        <a:t>, Coda, Mindjet</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extLst>
                  <a:ext uri="{0D108BD9-81ED-4DB2-BD59-A6C34878D82A}">
                    <a16:rowId xmlns:a16="http://schemas.microsoft.com/office/drawing/2014/main" val="10001"/>
                  </a:ext>
                </a:extLst>
              </a:tr>
              <a:tr h="739849">
                <a:tc>
                  <a:txBody>
                    <a:bodyPr/>
                    <a:lstStyle/>
                    <a:p>
                      <a:pPr algn="l">
                        <a:lnSpc>
                          <a:spcPct val="107000"/>
                        </a:lnSpc>
                        <a:spcAft>
                          <a:spcPts val="0"/>
                        </a:spcAft>
                      </a:pPr>
                      <a:r>
                        <a:rPr lang="en-GB" sz="1000" b="1">
                          <a:solidFill>
                            <a:srgbClr val="0B1430"/>
                          </a:solidFill>
                        </a:rPr>
                        <a:t>Idéudvikling og idéhåndtering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000" err="1">
                          <a:solidFill>
                            <a:srgbClr val="0B1430"/>
                          </a:solidFill>
                          <a:effectLst/>
                          <a:latin typeface="+mn-lt"/>
                        </a:rPr>
                        <a:t>Brightidea</a:t>
                      </a:r>
                      <a:r>
                        <a:rPr lang="en-GB" sz="1000">
                          <a:solidFill>
                            <a:srgbClr val="0B1430"/>
                          </a:solidFill>
                          <a:effectLst/>
                          <a:latin typeface="+mn-lt"/>
                        </a:rPr>
                        <a:t>, </a:t>
                      </a:r>
                      <a:r>
                        <a:rPr lang="en-GB" sz="1000" err="1">
                          <a:solidFill>
                            <a:srgbClr val="0B1430"/>
                          </a:solidFill>
                          <a:effectLst/>
                          <a:latin typeface="+mn-lt"/>
                        </a:rPr>
                        <a:t>Braineet</a:t>
                      </a:r>
                      <a:r>
                        <a:rPr lang="en-GB" sz="1000">
                          <a:solidFill>
                            <a:srgbClr val="0B1430"/>
                          </a:solidFill>
                          <a:effectLst/>
                          <a:latin typeface="+mn-lt"/>
                        </a:rPr>
                        <a:t>, </a:t>
                      </a:r>
                      <a:r>
                        <a:rPr lang="en-GB" sz="1000" err="1">
                          <a:solidFill>
                            <a:srgbClr val="0B1430"/>
                          </a:solidFill>
                          <a:effectLst/>
                          <a:latin typeface="+mn-lt"/>
                        </a:rPr>
                        <a:t>Ideawake</a:t>
                      </a:r>
                      <a:r>
                        <a:rPr lang="en-GB" sz="1000">
                          <a:solidFill>
                            <a:srgbClr val="0B1430"/>
                          </a:solidFill>
                          <a:effectLst/>
                          <a:latin typeface="+mn-lt"/>
                        </a:rPr>
                        <a:t>, </a:t>
                      </a:r>
                      <a:r>
                        <a:rPr lang="en-GB" sz="1000" err="1">
                          <a:solidFill>
                            <a:srgbClr val="0B1430"/>
                          </a:solidFill>
                          <a:effectLst/>
                          <a:latin typeface="+mn-lt"/>
                        </a:rPr>
                        <a:t>Ideanote</a:t>
                      </a:r>
                      <a:r>
                        <a:rPr lang="en-GB" sz="1000">
                          <a:solidFill>
                            <a:srgbClr val="0B1430"/>
                          </a:solidFill>
                          <a:effectLst/>
                          <a:latin typeface="+mn-lt"/>
                        </a:rPr>
                        <a:t>, Idea Drop, </a:t>
                      </a:r>
                      <a:r>
                        <a:rPr lang="en-GB" sz="1000" err="1">
                          <a:solidFill>
                            <a:srgbClr val="0B1430"/>
                          </a:solidFill>
                          <a:effectLst/>
                          <a:latin typeface="+mn-lt"/>
                        </a:rPr>
                        <a:t>Codigital</a:t>
                      </a:r>
                      <a:r>
                        <a:rPr lang="en-GB" sz="1000">
                          <a:solidFill>
                            <a:srgbClr val="0B1430"/>
                          </a:solidFill>
                          <a:effectLst/>
                          <a:latin typeface="+mn-lt"/>
                        </a:rPr>
                        <a:t>, </a:t>
                      </a:r>
                      <a:r>
                        <a:rPr lang="en-GB" sz="1000" err="1">
                          <a:solidFill>
                            <a:srgbClr val="0B1430"/>
                          </a:solidFill>
                          <a:effectLst/>
                          <a:latin typeface="+mn-lt"/>
                        </a:rPr>
                        <a:t>Qmarkets</a:t>
                      </a:r>
                      <a:r>
                        <a:rPr lang="en-GB" sz="1000">
                          <a:solidFill>
                            <a:srgbClr val="0B1430"/>
                          </a:solidFill>
                          <a:effectLst/>
                          <a:latin typeface="+mn-lt"/>
                        </a:rPr>
                        <a:t>, </a:t>
                      </a:r>
                      <a:r>
                        <a:rPr lang="en-GB" sz="1000" err="1">
                          <a:solidFill>
                            <a:srgbClr val="0B1430"/>
                          </a:solidFill>
                          <a:effectLst/>
                          <a:latin typeface="+mn-lt"/>
                        </a:rPr>
                        <a:t>MindMeister</a:t>
                      </a:r>
                      <a:r>
                        <a:rPr lang="en-GB" sz="1000">
                          <a:solidFill>
                            <a:srgbClr val="0B1430"/>
                          </a:solidFill>
                          <a:effectLst/>
                          <a:latin typeface="+mn-lt"/>
                        </a:rPr>
                        <a:t>, </a:t>
                      </a:r>
                      <a:r>
                        <a:rPr lang="en-GB" sz="1000" err="1">
                          <a:solidFill>
                            <a:srgbClr val="0B1430"/>
                          </a:solidFill>
                          <a:effectLst/>
                          <a:latin typeface="+mn-lt"/>
                        </a:rPr>
                        <a:t>Lucidspark</a:t>
                      </a:r>
                      <a:r>
                        <a:rPr lang="en-GB" sz="1000">
                          <a:solidFill>
                            <a:srgbClr val="0B1430"/>
                          </a:solidFill>
                          <a:effectLst/>
                          <a:latin typeface="+mn-lt"/>
                        </a:rPr>
                        <a:t>, </a:t>
                      </a:r>
                      <a:r>
                        <a:rPr lang="en-GB" sz="1000" err="1">
                          <a:solidFill>
                            <a:srgbClr val="0B1430"/>
                          </a:solidFill>
                          <a:effectLst/>
                          <a:latin typeface="+mn-lt"/>
                        </a:rPr>
                        <a:t>InnovationCloud</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93303">
                <a:tc>
                  <a:txBody>
                    <a:bodyPr/>
                    <a:lstStyle/>
                    <a:p>
                      <a:pPr algn="l">
                        <a:lnSpc>
                          <a:spcPct val="107000"/>
                        </a:lnSpc>
                        <a:spcAft>
                          <a:spcPts val="0"/>
                        </a:spcAft>
                      </a:pPr>
                      <a:r>
                        <a:rPr lang="pl-PL" sz="1000" b="1">
                          <a:solidFill>
                            <a:srgbClr val="0B1430"/>
                          </a:solidFill>
                          <a:effectLst/>
                          <a:latin typeface="+mn-lt"/>
                        </a:rPr>
                        <a:t>Konceptudvikling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tc>
                  <a:txBody>
                    <a:bodyPr/>
                    <a:lstStyle/>
                    <a:p>
                      <a:pPr algn="l">
                        <a:lnSpc>
                          <a:spcPct val="107000"/>
                        </a:lnSpc>
                        <a:spcAft>
                          <a:spcPts val="0"/>
                        </a:spcAft>
                      </a:pPr>
                      <a:r>
                        <a:rPr lang="pl-PL" sz="1000" dirty="0">
                          <a:solidFill>
                            <a:srgbClr val="0B1430"/>
                          </a:solidFill>
                          <a:effectLst/>
                          <a:latin typeface="+mn-lt"/>
                        </a:rPr>
                        <a:t>MarvelApp, Canva, Figma, Adobe XD, Sketch, Lucidspark, ClickUp, Monday.com, Asana, InnovationCloud</a:t>
                      </a:r>
                      <a:endParaRPr lang="pl-PL" sz="1000" dirty="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extLst>
                  <a:ext uri="{0D108BD9-81ED-4DB2-BD59-A6C34878D82A}">
                    <a16:rowId xmlns:a16="http://schemas.microsoft.com/office/drawing/2014/main" val="10003"/>
                  </a:ext>
                </a:extLst>
              </a:tr>
              <a:tr h="693303">
                <a:tc>
                  <a:txBody>
                    <a:bodyPr/>
                    <a:lstStyle/>
                    <a:p>
                      <a:pPr algn="l">
                        <a:lnSpc>
                          <a:spcPct val="107000"/>
                        </a:lnSpc>
                        <a:spcAft>
                          <a:spcPts val="0"/>
                        </a:spcAft>
                      </a:pPr>
                      <a:r>
                        <a:rPr lang="en-US" sz="1000" b="1">
                          <a:solidFill>
                            <a:srgbClr val="0B1430"/>
                          </a:solidFill>
                        </a:rPr>
                        <a:t>Produkt-/service-/procesudvikling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000" err="1">
                          <a:solidFill>
                            <a:srgbClr val="0B1430"/>
                          </a:solidFill>
                          <a:effectLst/>
                          <a:latin typeface="+mn-lt"/>
                        </a:rPr>
                        <a:t>MarvelApp</a:t>
                      </a:r>
                      <a:r>
                        <a:rPr lang="en-GB" sz="1000">
                          <a:solidFill>
                            <a:srgbClr val="0B1430"/>
                          </a:solidFill>
                          <a:effectLst/>
                          <a:latin typeface="+mn-lt"/>
                        </a:rPr>
                        <a:t>, Adobe XD, </a:t>
                      </a:r>
                      <a:r>
                        <a:rPr lang="en-GB" sz="1000" err="1">
                          <a:solidFill>
                            <a:srgbClr val="0B1430"/>
                          </a:solidFill>
                          <a:effectLst/>
                          <a:latin typeface="+mn-lt"/>
                        </a:rPr>
                        <a:t>Figma</a:t>
                      </a:r>
                      <a:r>
                        <a:rPr lang="en-GB" sz="1000">
                          <a:solidFill>
                            <a:srgbClr val="0B1430"/>
                          </a:solidFill>
                          <a:effectLst/>
                          <a:latin typeface="+mn-lt"/>
                        </a:rPr>
                        <a:t>, Sketch, </a:t>
                      </a:r>
                      <a:r>
                        <a:rPr lang="en-GB" sz="1000" err="1">
                          <a:solidFill>
                            <a:srgbClr val="0B1430"/>
                          </a:solidFill>
                          <a:effectLst/>
                          <a:latin typeface="+mn-lt"/>
                        </a:rPr>
                        <a:t>Brightidea</a:t>
                      </a:r>
                      <a:r>
                        <a:rPr lang="en-GB" sz="1000">
                          <a:solidFill>
                            <a:srgbClr val="0B1430"/>
                          </a:solidFill>
                          <a:effectLst/>
                          <a:latin typeface="+mn-lt"/>
                        </a:rPr>
                        <a:t>, </a:t>
                      </a:r>
                      <a:r>
                        <a:rPr lang="en-GB" sz="1000" err="1">
                          <a:solidFill>
                            <a:srgbClr val="0B1430"/>
                          </a:solidFill>
                          <a:effectLst/>
                          <a:latin typeface="+mn-lt"/>
                        </a:rPr>
                        <a:t>Braineet</a:t>
                      </a:r>
                      <a:r>
                        <a:rPr lang="en-GB" sz="1000">
                          <a:solidFill>
                            <a:srgbClr val="0B1430"/>
                          </a:solidFill>
                          <a:effectLst/>
                          <a:latin typeface="+mn-lt"/>
                        </a:rPr>
                        <a:t>, Canny, </a:t>
                      </a:r>
                      <a:r>
                        <a:rPr lang="en-GB" sz="1000" err="1">
                          <a:solidFill>
                            <a:srgbClr val="0B1430"/>
                          </a:solidFill>
                          <a:effectLst/>
                          <a:latin typeface="+mn-lt"/>
                        </a:rPr>
                        <a:t>InnovationCloud</a:t>
                      </a:r>
                      <a:r>
                        <a:rPr lang="en-GB" sz="1000">
                          <a:solidFill>
                            <a:srgbClr val="0B1430"/>
                          </a:solidFill>
                          <a:effectLst/>
                          <a:latin typeface="+mn-lt"/>
                        </a:rPr>
                        <a:t>, Coda, Notion</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96333">
                <a:tc>
                  <a:txBody>
                    <a:bodyPr/>
                    <a:lstStyle/>
                    <a:p>
                      <a:pPr algn="l">
                        <a:lnSpc>
                          <a:spcPct val="107000"/>
                        </a:lnSpc>
                        <a:spcAft>
                          <a:spcPts val="0"/>
                        </a:spcAft>
                      </a:pPr>
                      <a:r>
                        <a:rPr lang="pl-PL" sz="1000" b="1">
                          <a:solidFill>
                            <a:srgbClr val="0B1430"/>
                          </a:solidFill>
                          <a:effectLst/>
                          <a:latin typeface="+mn-lt"/>
                        </a:rPr>
                        <a:t>Test og validering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tc>
                  <a:txBody>
                    <a:bodyPr/>
                    <a:lstStyle/>
                    <a:p>
                      <a:pPr algn="l">
                        <a:lnSpc>
                          <a:spcPct val="107000"/>
                        </a:lnSpc>
                        <a:spcAft>
                          <a:spcPts val="0"/>
                        </a:spcAft>
                      </a:pPr>
                      <a:r>
                        <a:rPr lang="en-GB" sz="1000" err="1">
                          <a:solidFill>
                            <a:srgbClr val="0B1430"/>
                          </a:solidFill>
                          <a:effectLst/>
                          <a:latin typeface="+mn-lt"/>
                        </a:rPr>
                        <a:t>Ideanote</a:t>
                      </a:r>
                      <a:r>
                        <a:rPr lang="en-GB" sz="1000">
                          <a:solidFill>
                            <a:srgbClr val="0B1430"/>
                          </a:solidFill>
                          <a:effectLst/>
                          <a:latin typeface="+mn-lt"/>
                        </a:rPr>
                        <a:t>, Idea Drop, </a:t>
                      </a:r>
                      <a:r>
                        <a:rPr lang="en-GB" sz="1000" err="1">
                          <a:solidFill>
                            <a:srgbClr val="0B1430"/>
                          </a:solidFill>
                          <a:effectLst/>
                          <a:latin typeface="+mn-lt"/>
                        </a:rPr>
                        <a:t>Braineet</a:t>
                      </a:r>
                      <a:r>
                        <a:rPr lang="en-GB" sz="1000">
                          <a:solidFill>
                            <a:srgbClr val="0B1430"/>
                          </a:solidFill>
                          <a:effectLst/>
                          <a:latin typeface="+mn-lt"/>
                        </a:rPr>
                        <a:t>, </a:t>
                      </a:r>
                      <a:r>
                        <a:rPr lang="en-GB" sz="1000" err="1">
                          <a:solidFill>
                            <a:srgbClr val="0B1430"/>
                          </a:solidFill>
                          <a:effectLst/>
                          <a:latin typeface="+mn-lt"/>
                        </a:rPr>
                        <a:t>Productboard</a:t>
                      </a:r>
                      <a:r>
                        <a:rPr lang="en-GB" sz="1000">
                          <a:solidFill>
                            <a:srgbClr val="0B1430"/>
                          </a:solidFill>
                          <a:effectLst/>
                          <a:latin typeface="+mn-lt"/>
                        </a:rPr>
                        <a:t>, Tableau, Power BI, </a:t>
                      </a:r>
                      <a:r>
                        <a:rPr lang="en-GB" sz="1000" err="1">
                          <a:solidFill>
                            <a:srgbClr val="0B1430"/>
                          </a:solidFill>
                          <a:effectLst/>
                          <a:latin typeface="+mn-lt"/>
                        </a:rPr>
                        <a:t>Brightidea</a:t>
                      </a:r>
                      <a:r>
                        <a:rPr lang="en-GB" sz="1000">
                          <a:solidFill>
                            <a:srgbClr val="0B1430"/>
                          </a:solidFill>
                          <a:effectLst/>
                          <a:latin typeface="+mn-lt"/>
                        </a:rPr>
                        <a:t>, </a:t>
                      </a:r>
                      <a:r>
                        <a:rPr lang="en-GB" sz="1000" err="1">
                          <a:solidFill>
                            <a:srgbClr val="0B1430"/>
                          </a:solidFill>
                          <a:effectLst/>
                          <a:latin typeface="+mn-lt"/>
                        </a:rPr>
                        <a:t>Lucidspark</a:t>
                      </a:r>
                      <a:r>
                        <a:rPr lang="en-GB" sz="1000">
                          <a:solidFill>
                            <a:srgbClr val="0B1430"/>
                          </a:solidFill>
                          <a:effectLst/>
                          <a:latin typeface="+mn-lt"/>
                        </a:rPr>
                        <a:t>, </a:t>
                      </a:r>
                      <a:r>
                        <a:rPr lang="en-GB" sz="1000" err="1">
                          <a:solidFill>
                            <a:srgbClr val="0B1430"/>
                          </a:solidFill>
                          <a:effectLst/>
                          <a:latin typeface="+mn-lt"/>
                        </a:rPr>
                        <a:t>Planbox</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extLst>
                  <a:ext uri="{0D108BD9-81ED-4DB2-BD59-A6C34878D82A}">
                    <a16:rowId xmlns:a16="http://schemas.microsoft.com/office/drawing/2014/main" val="10005"/>
                  </a:ext>
                </a:extLst>
              </a:tr>
              <a:tr h="739849">
                <a:tc>
                  <a:txBody>
                    <a:bodyPr/>
                    <a:lstStyle/>
                    <a:p>
                      <a:pPr algn="l">
                        <a:lnSpc>
                          <a:spcPct val="107000"/>
                        </a:lnSpc>
                        <a:spcAft>
                          <a:spcPts val="0"/>
                        </a:spcAft>
                      </a:pPr>
                      <a:r>
                        <a:rPr lang="pl-PL" sz="1000" b="1">
                          <a:solidFill>
                            <a:srgbClr val="0B1430"/>
                          </a:solidFill>
                          <a:effectLst/>
                          <a:latin typeface="+mn-lt"/>
                        </a:rPr>
                        <a:t>Kommercialisering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000">
                          <a:solidFill>
                            <a:srgbClr val="0B1430"/>
                          </a:solidFill>
                          <a:effectLst/>
                          <a:latin typeface="+mn-lt"/>
                        </a:rPr>
                        <a:t>edison365, </a:t>
                      </a:r>
                      <a:r>
                        <a:rPr lang="en-GB" sz="1000" err="1">
                          <a:solidFill>
                            <a:srgbClr val="0B1430"/>
                          </a:solidFill>
                          <a:effectLst/>
                          <a:latin typeface="+mn-lt"/>
                        </a:rPr>
                        <a:t>Planbox</a:t>
                      </a:r>
                      <a:r>
                        <a:rPr lang="en-GB" sz="1000">
                          <a:solidFill>
                            <a:srgbClr val="0B1430"/>
                          </a:solidFill>
                          <a:effectLst/>
                          <a:latin typeface="+mn-lt"/>
                        </a:rPr>
                        <a:t>, </a:t>
                      </a:r>
                      <a:r>
                        <a:rPr lang="en-GB" sz="1000" err="1">
                          <a:solidFill>
                            <a:srgbClr val="0B1430"/>
                          </a:solidFill>
                          <a:effectLst/>
                          <a:latin typeface="+mn-lt"/>
                        </a:rPr>
                        <a:t>ClickUp</a:t>
                      </a:r>
                      <a:r>
                        <a:rPr lang="en-GB" sz="1000">
                          <a:solidFill>
                            <a:srgbClr val="0B1430"/>
                          </a:solidFill>
                          <a:effectLst/>
                          <a:latin typeface="+mn-lt"/>
                        </a:rPr>
                        <a:t>, Monday.com, Asana, </a:t>
                      </a:r>
                      <a:r>
                        <a:rPr lang="en-GB" sz="1000" err="1">
                          <a:solidFill>
                            <a:srgbClr val="0B1430"/>
                          </a:solidFill>
                          <a:effectLst/>
                          <a:latin typeface="+mn-lt"/>
                        </a:rPr>
                        <a:t>Brightidea</a:t>
                      </a:r>
                      <a:r>
                        <a:rPr lang="en-GB" sz="1000">
                          <a:solidFill>
                            <a:srgbClr val="0B1430"/>
                          </a:solidFill>
                          <a:effectLst/>
                          <a:latin typeface="+mn-lt"/>
                        </a:rPr>
                        <a:t>, Planview </a:t>
                      </a:r>
                      <a:r>
                        <a:rPr lang="en-GB" sz="1000" err="1">
                          <a:solidFill>
                            <a:srgbClr val="0B1430"/>
                          </a:solidFill>
                          <a:effectLst/>
                          <a:latin typeface="+mn-lt"/>
                        </a:rPr>
                        <a:t>Spigit</a:t>
                      </a:r>
                      <a:r>
                        <a:rPr lang="en-GB" sz="1000">
                          <a:solidFill>
                            <a:srgbClr val="0B1430"/>
                          </a:solidFill>
                          <a:effectLst/>
                          <a:latin typeface="+mn-lt"/>
                        </a:rPr>
                        <a:t>, Confluence, Notion, Coda</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5196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DD2A8-7405-8E63-C585-8CDE7CACAA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F1A3B8-3736-20AF-C8F3-94CF45B652F0}"/>
              </a:ext>
            </a:extLst>
          </p:cNvPr>
          <p:cNvSpPr>
            <a:spLocks noGrp="1"/>
          </p:cNvSpPr>
          <p:nvPr>
            <p:ph type="body" sz="quarter" idx="16"/>
          </p:nvPr>
        </p:nvSpPr>
        <p:spPr/>
        <p:txBody>
          <a:bodyPr/>
          <a:lstStyle/>
          <a:p>
            <a:r>
              <a:rPr lang="en-US"/>
              <a:t>DIGITALE VÆRKTØJER TIL INNOVATIONSMANAGEMENT</a:t>
            </a:r>
          </a:p>
        </p:txBody>
      </p:sp>
      <p:sp>
        <p:nvSpPr>
          <p:cNvPr id="3" name="Text Placeholder 2">
            <a:extLst>
              <a:ext uri="{FF2B5EF4-FFF2-40B4-BE49-F238E27FC236}">
                <a16:creationId xmlns:a16="http://schemas.microsoft.com/office/drawing/2014/main" id="{F8F71508-D3CA-A2A9-A93A-88529EFDA1DE}"/>
              </a:ext>
            </a:extLst>
          </p:cNvPr>
          <p:cNvSpPr>
            <a:spLocks noGrp="1"/>
          </p:cNvSpPr>
          <p:nvPr>
            <p:ph type="body" sz="quarter" idx="19"/>
          </p:nvPr>
        </p:nvSpPr>
        <p:spPr>
          <a:xfrm>
            <a:off x="904856" y="2457445"/>
            <a:ext cx="7074373" cy="3781929"/>
          </a:xfrm>
        </p:spPr>
        <p:txBody>
          <a:bodyPr lIns="91440" tIns="45720" rIns="91440" bIns="45720" anchor="t"/>
          <a:lstStyle/>
          <a:p>
            <a:pPr>
              <a:lnSpc>
                <a:spcPct val="100000"/>
              </a:lnSpc>
            </a:pPr>
            <a:r>
              <a:rPr lang="en-GB" sz="1600" b="1">
                <a:solidFill>
                  <a:srgbClr val="8652A1"/>
                </a:solidFill>
              </a:rPr>
              <a:t>Hvordan digitale værktøjer fremmer innovation</a:t>
            </a:r>
          </a:p>
          <a:p>
            <a:pPr>
              <a:lnSpc>
                <a:spcPct val="100000"/>
              </a:lnSpc>
            </a:pPr>
            <a:endParaRPr lang="en-GB" sz="1600">
              <a:solidFill>
                <a:srgbClr val="000000"/>
              </a:solidFill>
            </a:endParaRPr>
          </a:p>
          <a:p>
            <a:pPr marL="342900" indent="-342900">
              <a:lnSpc>
                <a:spcPct val="100000"/>
              </a:lnSpc>
              <a:buFont typeface="+mj-lt"/>
              <a:buAutoNum type="arabicPeriod" startAt="4"/>
            </a:pPr>
            <a:r>
              <a:rPr lang="en-GB" sz="1600" b="1"/>
              <a:t>Serviceudvikling:</a:t>
            </a:r>
            <a:br>
              <a:rPr lang="en-GB" sz="1600"/>
            </a:br>
            <a:r>
              <a:rPr lang="en-GB" sz="1600"/>
              <a:t>Forbedring af den kommercielle værdi af innovative ideer med henblik på videreudvikling. Dette omfatter implementering af ændringer efter test af konceptet, eksperimentering og prototyping.</a:t>
            </a:r>
          </a:p>
          <a:p>
            <a:pPr marL="342900" indent="-342900">
              <a:lnSpc>
                <a:spcPct val="100000"/>
              </a:lnSpc>
              <a:buFont typeface="+mj-lt"/>
              <a:buAutoNum type="arabicPeriod" startAt="4"/>
            </a:pPr>
            <a:endParaRPr lang="en-GB" sz="1600"/>
          </a:p>
          <a:p>
            <a:pPr marL="342900" indent="-342900">
              <a:lnSpc>
                <a:spcPct val="100000"/>
              </a:lnSpc>
              <a:buFont typeface="+mj-lt"/>
              <a:buAutoNum type="arabicPeriod" startAt="4"/>
            </a:pPr>
            <a:r>
              <a:rPr lang="en-GB" sz="1600" b="1"/>
              <a:t>Test og validering:</a:t>
            </a:r>
            <a:br>
              <a:rPr lang="en-GB" sz="1600"/>
            </a:br>
            <a:r>
              <a:rPr lang="en-GB" sz="1600"/>
              <a:t>Test af innovationers brugervenlighed, herunder pilotforsøg og kundefeedback. Målet er at validere konceptet gennem forsøg i den virkelige verden.</a:t>
            </a:r>
          </a:p>
          <a:p>
            <a:pPr marL="342900" indent="-342900">
              <a:lnSpc>
                <a:spcPct val="100000"/>
              </a:lnSpc>
              <a:buFont typeface="+mj-lt"/>
              <a:buAutoNum type="arabicPeriod" startAt="4"/>
            </a:pPr>
            <a:endParaRPr lang="en-GB" sz="1600"/>
          </a:p>
          <a:p>
            <a:pPr marL="342900" indent="-342900">
              <a:lnSpc>
                <a:spcPct val="100000"/>
              </a:lnSpc>
              <a:buFont typeface="+mj-lt"/>
              <a:buAutoNum type="arabicPeriod" startAt="4"/>
            </a:pPr>
            <a:r>
              <a:rPr lang="en-GB" sz="1600" b="1"/>
              <a:t>Lancering:</a:t>
            </a:r>
            <a:br>
              <a:rPr lang="en-GB" sz="1600"/>
            </a:br>
            <a:r>
              <a:rPr lang="en-GB" sz="1600"/>
              <a:t>Fokus på kommercialisering af den nye løsning. Dette omfatter implementering af en markedslanceringsplan, generering af de første salg og løbende verifikation af løsningens effektivitet.</a:t>
            </a:r>
            <a:endParaRPr lang="en-US" sz="1600">
              <a:solidFill>
                <a:srgbClr val="0B1430"/>
              </a:solidFill>
              <a:ea typeface="Calibri"/>
              <a:cs typeface="Calibri"/>
            </a:endParaRPr>
          </a:p>
          <a:p>
            <a:pPr>
              <a:lnSpc>
                <a:spcPct val="100000"/>
              </a:lnSpc>
            </a:pPr>
            <a:endParaRPr lang="en-US" sz="16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p:txBody>
      </p:sp>
      <p:graphicFrame>
        <p:nvGraphicFramePr>
          <p:cNvPr id="5" name="Tabela 1">
            <a:extLst>
              <a:ext uri="{FF2B5EF4-FFF2-40B4-BE49-F238E27FC236}">
                <a16:creationId xmlns:a16="http://schemas.microsoft.com/office/drawing/2014/main" id="{1715EA5E-B915-90FF-702B-644D43C8971B}"/>
              </a:ext>
            </a:extLst>
          </p:cNvPr>
          <p:cNvGraphicFramePr>
            <a:graphicFrameLocks noGrp="1"/>
          </p:cNvGraphicFramePr>
          <p:nvPr>
            <p:extLst>
              <p:ext uri="{D42A27DB-BD31-4B8C-83A1-F6EECF244321}">
                <p14:modId xmlns:p14="http://schemas.microsoft.com/office/powerpoint/2010/main" val="2900639686"/>
              </p:ext>
            </p:extLst>
          </p:nvPr>
        </p:nvGraphicFramePr>
        <p:xfrm>
          <a:off x="8072205" y="2099063"/>
          <a:ext cx="3478606" cy="4498691"/>
        </p:xfrm>
        <a:graphic>
          <a:graphicData uri="http://schemas.openxmlformats.org/drawingml/2006/table">
            <a:tbl>
              <a:tblPr firstRow="1" firstCol="1" bandRow="1">
                <a:tableStyleId>{5940675A-B579-460E-94D1-54222C63F5DA}</a:tableStyleId>
              </a:tblPr>
              <a:tblGrid>
                <a:gridCol w="1484079">
                  <a:extLst>
                    <a:ext uri="{9D8B030D-6E8A-4147-A177-3AD203B41FA5}">
                      <a16:colId xmlns:a16="http://schemas.microsoft.com/office/drawing/2014/main" val="20000"/>
                    </a:ext>
                  </a:extLst>
                </a:gridCol>
                <a:gridCol w="1994527">
                  <a:extLst>
                    <a:ext uri="{9D8B030D-6E8A-4147-A177-3AD203B41FA5}">
                      <a16:colId xmlns:a16="http://schemas.microsoft.com/office/drawing/2014/main" val="20001"/>
                    </a:ext>
                  </a:extLst>
                </a:gridCol>
              </a:tblGrid>
              <a:tr h="342751">
                <a:tc>
                  <a:txBody>
                    <a:bodyPr/>
                    <a:lstStyle/>
                    <a:p>
                      <a:pPr algn="l">
                        <a:lnSpc>
                          <a:spcPct val="107000"/>
                        </a:lnSpc>
                        <a:spcAft>
                          <a:spcPts val="0"/>
                        </a:spcAft>
                      </a:pPr>
                      <a:r>
                        <a:rPr lang="pl-PL" sz="1000" b="1">
                          <a:solidFill>
                            <a:schemeClr val="bg1"/>
                          </a:solidFill>
                          <a:effectLst/>
                          <a:latin typeface="+mn-lt"/>
                        </a:rPr>
                        <a:t>Innovationsprocesstadie</a:t>
                      </a:r>
                      <a:endParaRPr lang="pl-PL" sz="10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6AE"/>
                    </a:solidFill>
                  </a:tcPr>
                </a:tc>
                <a:tc>
                  <a:txBody>
                    <a:bodyPr/>
                    <a:lstStyle/>
                    <a:p>
                      <a:pPr algn="l">
                        <a:lnSpc>
                          <a:spcPct val="107000"/>
                        </a:lnSpc>
                        <a:spcAft>
                          <a:spcPts val="0"/>
                        </a:spcAft>
                      </a:pPr>
                      <a:r>
                        <a:rPr lang="pl-PL" sz="1000" b="1">
                          <a:solidFill>
                            <a:schemeClr val="bg1"/>
                          </a:solidFill>
                          <a:effectLst/>
                          <a:latin typeface="+mn-lt"/>
                        </a:rPr>
                        <a:t>Værktøjer</a:t>
                      </a:r>
                      <a:endParaRPr lang="pl-PL" sz="10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6AE"/>
                    </a:solidFill>
                  </a:tcPr>
                </a:tc>
                <a:extLst>
                  <a:ext uri="{0D108BD9-81ED-4DB2-BD59-A6C34878D82A}">
                    <a16:rowId xmlns:a16="http://schemas.microsoft.com/office/drawing/2014/main" val="10000"/>
                  </a:ext>
                </a:extLst>
              </a:tr>
              <a:tr h="693303">
                <a:tc>
                  <a:txBody>
                    <a:bodyPr/>
                    <a:lstStyle/>
                    <a:p>
                      <a:pPr algn="l">
                        <a:lnSpc>
                          <a:spcPct val="107000"/>
                        </a:lnSpc>
                        <a:spcAft>
                          <a:spcPts val="0"/>
                        </a:spcAft>
                      </a:pPr>
                      <a:r>
                        <a:rPr lang="en-GB" sz="1000" b="1">
                          <a:solidFill>
                            <a:srgbClr val="0B1430"/>
                          </a:solidFill>
                        </a:rPr>
                        <a:t>Identificering af innovationsmuligheder</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tc>
                  <a:txBody>
                    <a:bodyPr/>
                    <a:lstStyle/>
                    <a:p>
                      <a:pPr algn="l">
                        <a:lnSpc>
                          <a:spcPct val="107000"/>
                        </a:lnSpc>
                        <a:spcAft>
                          <a:spcPts val="0"/>
                        </a:spcAft>
                      </a:pPr>
                      <a:r>
                        <a:rPr lang="en-GB" sz="1000" err="1">
                          <a:solidFill>
                            <a:srgbClr val="0B1430"/>
                          </a:solidFill>
                          <a:effectLst/>
                          <a:latin typeface="+mn-lt"/>
                        </a:rPr>
                        <a:t>Innolitics</a:t>
                      </a:r>
                      <a:r>
                        <a:rPr lang="en-GB" sz="1000">
                          <a:solidFill>
                            <a:srgbClr val="0B1430"/>
                          </a:solidFill>
                          <a:effectLst/>
                          <a:latin typeface="+mn-lt"/>
                        </a:rPr>
                        <a:t>, Tableau, Power BI, Statista, </a:t>
                      </a:r>
                      <a:r>
                        <a:rPr lang="en-GB" sz="1000" err="1">
                          <a:solidFill>
                            <a:srgbClr val="0B1430"/>
                          </a:solidFill>
                          <a:effectLst/>
                          <a:latin typeface="+mn-lt"/>
                        </a:rPr>
                        <a:t>Qmarkets</a:t>
                      </a:r>
                      <a:r>
                        <a:rPr lang="en-GB" sz="1000">
                          <a:solidFill>
                            <a:srgbClr val="0B1430"/>
                          </a:solidFill>
                          <a:effectLst/>
                          <a:latin typeface="+mn-lt"/>
                        </a:rPr>
                        <a:t>, </a:t>
                      </a:r>
                      <a:r>
                        <a:rPr lang="en-GB" sz="1000" err="1">
                          <a:solidFill>
                            <a:srgbClr val="0B1430"/>
                          </a:solidFill>
                          <a:effectLst/>
                          <a:latin typeface="+mn-lt"/>
                        </a:rPr>
                        <a:t>Brightidea</a:t>
                      </a:r>
                      <a:r>
                        <a:rPr lang="en-GB" sz="1000">
                          <a:solidFill>
                            <a:srgbClr val="0B1430"/>
                          </a:solidFill>
                          <a:effectLst/>
                          <a:latin typeface="+mn-lt"/>
                        </a:rPr>
                        <a:t>, Innovation Cast, </a:t>
                      </a:r>
                      <a:r>
                        <a:rPr lang="en-GB" sz="1000" err="1">
                          <a:solidFill>
                            <a:srgbClr val="0B1430"/>
                          </a:solidFill>
                          <a:effectLst/>
                          <a:latin typeface="+mn-lt"/>
                        </a:rPr>
                        <a:t>Bluescape</a:t>
                      </a:r>
                      <a:r>
                        <a:rPr lang="en-GB" sz="1000">
                          <a:solidFill>
                            <a:srgbClr val="0B1430"/>
                          </a:solidFill>
                          <a:effectLst/>
                          <a:latin typeface="+mn-lt"/>
                        </a:rPr>
                        <a:t>, Coda, Mindjet</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extLst>
                  <a:ext uri="{0D108BD9-81ED-4DB2-BD59-A6C34878D82A}">
                    <a16:rowId xmlns:a16="http://schemas.microsoft.com/office/drawing/2014/main" val="10001"/>
                  </a:ext>
                </a:extLst>
              </a:tr>
              <a:tr h="739849">
                <a:tc>
                  <a:txBody>
                    <a:bodyPr/>
                    <a:lstStyle/>
                    <a:p>
                      <a:pPr algn="l">
                        <a:lnSpc>
                          <a:spcPct val="107000"/>
                        </a:lnSpc>
                        <a:spcAft>
                          <a:spcPts val="0"/>
                        </a:spcAft>
                      </a:pPr>
                      <a:r>
                        <a:rPr lang="en-GB" sz="1000" b="1">
                          <a:solidFill>
                            <a:srgbClr val="0B1430"/>
                          </a:solidFill>
                        </a:rPr>
                        <a:t>Idéudvikling og idéhåndtering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000" err="1">
                          <a:solidFill>
                            <a:srgbClr val="0B1430"/>
                          </a:solidFill>
                          <a:effectLst/>
                          <a:latin typeface="+mn-lt"/>
                        </a:rPr>
                        <a:t>Brightidea</a:t>
                      </a:r>
                      <a:r>
                        <a:rPr lang="en-GB" sz="1000">
                          <a:solidFill>
                            <a:srgbClr val="0B1430"/>
                          </a:solidFill>
                          <a:effectLst/>
                          <a:latin typeface="+mn-lt"/>
                        </a:rPr>
                        <a:t>, </a:t>
                      </a:r>
                      <a:r>
                        <a:rPr lang="en-GB" sz="1000" err="1">
                          <a:solidFill>
                            <a:srgbClr val="0B1430"/>
                          </a:solidFill>
                          <a:effectLst/>
                          <a:latin typeface="+mn-lt"/>
                        </a:rPr>
                        <a:t>Braineet</a:t>
                      </a:r>
                      <a:r>
                        <a:rPr lang="en-GB" sz="1000">
                          <a:solidFill>
                            <a:srgbClr val="0B1430"/>
                          </a:solidFill>
                          <a:effectLst/>
                          <a:latin typeface="+mn-lt"/>
                        </a:rPr>
                        <a:t>, </a:t>
                      </a:r>
                      <a:r>
                        <a:rPr lang="en-GB" sz="1000" err="1">
                          <a:solidFill>
                            <a:srgbClr val="0B1430"/>
                          </a:solidFill>
                          <a:effectLst/>
                          <a:latin typeface="+mn-lt"/>
                        </a:rPr>
                        <a:t>Ideawake</a:t>
                      </a:r>
                      <a:r>
                        <a:rPr lang="en-GB" sz="1000">
                          <a:solidFill>
                            <a:srgbClr val="0B1430"/>
                          </a:solidFill>
                          <a:effectLst/>
                          <a:latin typeface="+mn-lt"/>
                        </a:rPr>
                        <a:t>, </a:t>
                      </a:r>
                      <a:r>
                        <a:rPr lang="en-GB" sz="1000" err="1">
                          <a:solidFill>
                            <a:srgbClr val="0B1430"/>
                          </a:solidFill>
                          <a:effectLst/>
                          <a:latin typeface="+mn-lt"/>
                        </a:rPr>
                        <a:t>Ideanote</a:t>
                      </a:r>
                      <a:r>
                        <a:rPr lang="en-GB" sz="1000">
                          <a:solidFill>
                            <a:srgbClr val="0B1430"/>
                          </a:solidFill>
                          <a:effectLst/>
                          <a:latin typeface="+mn-lt"/>
                        </a:rPr>
                        <a:t>, Idea Drop, </a:t>
                      </a:r>
                      <a:r>
                        <a:rPr lang="en-GB" sz="1000" err="1">
                          <a:solidFill>
                            <a:srgbClr val="0B1430"/>
                          </a:solidFill>
                          <a:effectLst/>
                          <a:latin typeface="+mn-lt"/>
                        </a:rPr>
                        <a:t>Codigital</a:t>
                      </a:r>
                      <a:r>
                        <a:rPr lang="en-GB" sz="1000">
                          <a:solidFill>
                            <a:srgbClr val="0B1430"/>
                          </a:solidFill>
                          <a:effectLst/>
                          <a:latin typeface="+mn-lt"/>
                        </a:rPr>
                        <a:t>, </a:t>
                      </a:r>
                      <a:r>
                        <a:rPr lang="en-GB" sz="1000" err="1">
                          <a:solidFill>
                            <a:srgbClr val="0B1430"/>
                          </a:solidFill>
                          <a:effectLst/>
                          <a:latin typeface="+mn-lt"/>
                        </a:rPr>
                        <a:t>Qmarkets</a:t>
                      </a:r>
                      <a:r>
                        <a:rPr lang="en-GB" sz="1000">
                          <a:solidFill>
                            <a:srgbClr val="0B1430"/>
                          </a:solidFill>
                          <a:effectLst/>
                          <a:latin typeface="+mn-lt"/>
                        </a:rPr>
                        <a:t>, </a:t>
                      </a:r>
                      <a:r>
                        <a:rPr lang="en-GB" sz="1000" err="1">
                          <a:solidFill>
                            <a:srgbClr val="0B1430"/>
                          </a:solidFill>
                          <a:effectLst/>
                          <a:latin typeface="+mn-lt"/>
                        </a:rPr>
                        <a:t>MindMeister</a:t>
                      </a:r>
                      <a:r>
                        <a:rPr lang="en-GB" sz="1000">
                          <a:solidFill>
                            <a:srgbClr val="0B1430"/>
                          </a:solidFill>
                          <a:effectLst/>
                          <a:latin typeface="+mn-lt"/>
                        </a:rPr>
                        <a:t>, </a:t>
                      </a:r>
                      <a:r>
                        <a:rPr lang="en-GB" sz="1000" err="1">
                          <a:solidFill>
                            <a:srgbClr val="0B1430"/>
                          </a:solidFill>
                          <a:effectLst/>
                          <a:latin typeface="+mn-lt"/>
                        </a:rPr>
                        <a:t>Lucidspark</a:t>
                      </a:r>
                      <a:r>
                        <a:rPr lang="en-GB" sz="1000">
                          <a:solidFill>
                            <a:srgbClr val="0B1430"/>
                          </a:solidFill>
                          <a:effectLst/>
                          <a:latin typeface="+mn-lt"/>
                        </a:rPr>
                        <a:t>, </a:t>
                      </a:r>
                      <a:r>
                        <a:rPr lang="en-GB" sz="1000" err="1">
                          <a:solidFill>
                            <a:srgbClr val="0B1430"/>
                          </a:solidFill>
                          <a:effectLst/>
                          <a:latin typeface="+mn-lt"/>
                        </a:rPr>
                        <a:t>InnovationCloud</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93303">
                <a:tc>
                  <a:txBody>
                    <a:bodyPr/>
                    <a:lstStyle/>
                    <a:p>
                      <a:pPr algn="l">
                        <a:lnSpc>
                          <a:spcPct val="107000"/>
                        </a:lnSpc>
                        <a:spcAft>
                          <a:spcPts val="0"/>
                        </a:spcAft>
                      </a:pPr>
                      <a:r>
                        <a:rPr lang="pl-PL" sz="1000" b="1">
                          <a:solidFill>
                            <a:srgbClr val="0B1430"/>
                          </a:solidFill>
                          <a:effectLst/>
                          <a:latin typeface="+mn-lt"/>
                        </a:rPr>
                        <a:t>Konceptudvikling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tc>
                  <a:txBody>
                    <a:bodyPr/>
                    <a:lstStyle/>
                    <a:p>
                      <a:pPr algn="l">
                        <a:lnSpc>
                          <a:spcPct val="107000"/>
                        </a:lnSpc>
                        <a:spcAft>
                          <a:spcPts val="0"/>
                        </a:spcAft>
                      </a:pPr>
                      <a:r>
                        <a:rPr lang="pl-PL" sz="1000" err="1">
                          <a:solidFill>
                            <a:srgbClr val="0B1430"/>
                          </a:solidFill>
                          <a:effectLst/>
                          <a:latin typeface="+mn-lt"/>
                        </a:rPr>
                        <a:t>MarvelApp</a:t>
                      </a:r>
                      <a:r>
                        <a:rPr lang="pl-PL" sz="1000">
                          <a:solidFill>
                            <a:srgbClr val="0B1430"/>
                          </a:solidFill>
                          <a:effectLst/>
                          <a:latin typeface="+mn-lt"/>
                        </a:rPr>
                        <a:t>, </a:t>
                      </a:r>
                      <a:r>
                        <a:rPr lang="pl-PL" sz="1000" err="1">
                          <a:solidFill>
                            <a:srgbClr val="0B1430"/>
                          </a:solidFill>
                          <a:effectLst/>
                          <a:latin typeface="+mn-lt"/>
                        </a:rPr>
                        <a:t>Canva</a:t>
                      </a:r>
                      <a:r>
                        <a:rPr lang="pl-PL" sz="1000">
                          <a:solidFill>
                            <a:srgbClr val="0B1430"/>
                          </a:solidFill>
                          <a:effectLst/>
                          <a:latin typeface="+mn-lt"/>
                        </a:rPr>
                        <a:t>, </a:t>
                      </a:r>
                      <a:r>
                        <a:rPr lang="pl-PL" sz="1000" err="1">
                          <a:solidFill>
                            <a:srgbClr val="0B1430"/>
                          </a:solidFill>
                          <a:effectLst/>
                          <a:latin typeface="+mn-lt"/>
                        </a:rPr>
                        <a:t>Figma</a:t>
                      </a:r>
                      <a:r>
                        <a:rPr lang="pl-PL" sz="1000">
                          <a:solidFill>
                            <a:srgbClr val="0B1430"/>
                          </a:solidFill>
                          <a:effectLst/>
                          <a:latin typeface="+mn-lt"/>
                        </a:rPr>
                        <a:t>, Adobe XD, </a:t>
                      </a:r>
                      <a:r>
                        <a:rPr lang="pl-PL" sz="1000" err="1">
                          <a:solidFill>
                            <a:srgbClr val="0B1430"/>
                          </a:solidFill>
                          <a:effectLst/>
                          <a:latin typeface="+mn-lt"/>
                        </a:rPr>
                        <a:t>Sketch</a:t>
                      </a:r>
                      <a:r>
                        <a:rPr lang="pl-PL" sz="1000">
                          <a:solidFill>
                            <a:srgbClr val="0B1430"/>
                          </a:solidFill>
                          <a:effectLst/>
                          <a:latin typeface="+mn-lt"/>
                        </a:rPr>
                        <a:t>, </a:t>
                      </a:r>
                      <a:r>
                        <a:rPr lang="pl-PL" sz="1000" err="1">
                          <a:solidFill>
                            <a:srgbClr val="0B1430"/>
                          </a:solidFill>
                          <a:effectLst/>
                          <a:latin typeface="+mn-lt"/>
                        </a:rPr>
                        <a:t>Lucidspark</a:t>
                      </a:r>
                      <a:r>
                        <a:rPr lang="pl-PL" sz="1000">
                          <a:solidFill>
                            <a:srgbClr val="0B1430"/>
                          </a:solidFill>
                          <a:effectLst/>
                          <a:latin typeface="+mn-lt"/>
                        </a:rPr>
                        <a:t>, </a:t>
                      </a:r>
                      <a:r>
                        <a:rPr lang="pl-PL" sz="1000" err="1">
                          <a:solidFill>
                            <a:srgbClr val="0B1430"/>
                          </a:solidFill>
                          <a:effectLst/>
                          <a:latin typeface="+mn-lt"/>
                        </a:rPr>
                        <a:t>ClickUp</a:t>
                      </a:r>
                      <a:r>
                        <a:rPr lang="pl-PL" sz="1000">
                          <a:solidFill>
                            <a:srgbClr val="0B1430"/>
                          </a:solidFill>
                          <a:effectLst/>
                          <a:latin typeface="+mn-lt"/>
                        </a:rPr>
                        <a:t>, Monday.com, Asana, </a:t>
                      </a:r>
                      <a:r>
                        <a:rPr lang="pl-PL" sz="1000" err="1">
                          <a:solidFill>
                            <a:srgbClr val="0B1430"/>
                          </a:solidFill>
                          <a:effectLst/>
                          <a:latin typeface="+mn-lt"/>
                        </a:rPr>
                        <a:t>InnovationCloud</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extLst>
                  <a:ext uri="{0D108BD9-81ED-4DB2-BD59-A6C34878D82A}">
                    <a16:rowId xmlns:a16="http://schemas.microsoft.com/office/drawing/2014/main" val="10003"/>
                  </a:ext>
                </a:extLst>
              </a:tr>
              <a:tr h="693303">
                <a:tc>
                  <a:txBody>
                    <a:bodyPr/>
                    <a:lstStyle/>
                    <a:p>
                      <a:pPr algn="l">
                        <a:lnSpc>
                          <a:spcPct val="107000"/>
                        </a:lnSpc>
                        <a:spcAft>
                          <a:spcPts val="0"/>
                        </a:spcAft>
                      </a:pPr>
                      <a:r>
                        <a:rPr lang="en-US" sz="1000" b="1">
                          <a:solidFill>
                            <a:srgbClr val="0B1430"/>
                          </a:solidFill>
                        </a:rPr>
                        <a:t>Produkt-/service-/procesudvikling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000" err="1">
                          <a:solidFill>
                            <a:srgbClr val="0B1430"/>
                          </a:solidFill>
                          <a:effectLst/>
                          <a:latin typeface="+mn-lt"/>
                        </a:rPr>
                        <a:t>MarvelApp</a:t>
                      </a:r>
                      <a:r>
                        <a:rPr lang="en-GB" sz="1000">
                          <a:solidFill>
                            <a:srgbClr val="0B1430"/>
                          </a:solidFill>
                          <a:effectLst/>
                          <a:latin typeface="+mn-lt"/>
                        </a:rPr>
                        <a:t>, Adobe XD, </a:t>
                      </a:r>
                      <a:r>
                        <a:rPr lang="en-GB" sz="1000" err="1">
                          <a:solidFill>
                            <a:srgbClr val="0B1430"/>
                          </a:solidFill>
                          <a:effectLst/>
                          <a:latin typeface="+mn-lt"/>
                        </a:rPr>
                        <a:t>Figma</a:t>
                      </a:r>
                      <a:r>
                        <a:rPr lang="en-GB" sz="1000">
                          <a:solidFill>
                            <a:srgbClr val="0B1430"/>
                          </a:solidFill>
                          <a:effectLst/>
                          <a:latin typeface="+mn-lt"/>
                        </a:rPr>
                        <a:t>, Sketch, </a:t>
                      </a:r>
                      <a:r>
                        <a:rPr lang="en-GB" sz="1000" err="1">
                          <a:solidFill>
                            <a:srgbClr val="0B1430"/>
                          </a:solidFill>
                          <a:effectLst/>
                          <a:latin typeface="+mn-lt"/>
                        </a:rPr>
                        <a:t>Brightidea</a:t>
                      </a:r>
                      <a:r>
                        <a:rPr lang="en-GB" sz="1000">
                          <a:solidFill>
                            <a:srgbClr val="0B1430"/>
                          </a:solidFill>
                          <a:effectLst/>
                          <a:latin typeface="+mn-lt"/>
                        </a:rPr>
                        <a:t>, </a:t>
                      </a:r>
                      <a:r>
                        <a:rPr lang="en-GB" sz="1000" err="1">
                          <a:solidFill>
                            <a:srgbClr val="0B1430"/>
                          </a:solidFill>
                          <a:effectLst/>
                          <a:latin typeface="+mn-lt"/>
                        </a:rPr>
                        <a:t>Braineet</a:t>
                      </a:r>
                      <a:r>
                        <a:rPr lang="en-GB" sz="1000">
                          <a:solidFill>
                            <a:srgbClr val="0B1430"/>
                          </a:solidFill>
                          <a:effectLst/>
                          <a:latin typeface="+mn-lt"/>
                        </a:rPr>
                        <a:t>, Canny, </a:t>
                      </a:r>
                      <a:r>
                        <a:rPr lang="en-GB" sz="1000" err="1">
                          <a:solidFill>
                            <a:srgbClr val="0B1430"/>
                          </a:solidFill>
                          <a:effectLst/>
                          <a:latin typeface="+mn-lt"/>
                        </a:rPr>
                        <a:t>InnovationCloud</a:t>
                      </a:r>
                      <a:r>
                        <a:rPr lang="en-GB" sz="1000">
                          <a:solidFill>
                            <a:srgbClr val="0B1430"/>
                          </a:solidFill>
                          <a:effectLst/>
                          <a:latin typeface="+mn-lt"/>
                        </a:rPr>
                        <a:t>, Coda, Notion</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96333">
                <a:tc>
                  <a:txBody>
                    <a:bodyPr/>
                    <a:lstStyle/>
                    <a:p>
                      <a:pPr algn="l">
                        <a:lnSpc>
                          <a:spcPct val="107000"/>
                        </a:lnSpc>
                        <a:spcAft>
                          <a:spcPts val="0"/>
                        </a:spcAft>
                      </a:pPr>
                      <a:r>
                        <a:rPr lang="pl-PL" sz="1000" b="1">
                          <a:solidFill>
                            <a:srgbClr val="0B1430"/>
                          </a:solidFill>
                          <a:effectLst/>
                          <a:latin typeface="+mn-lt"/>
                        </a:rPr>
                        <a:t>Test og validering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tc>
                  <a:txBody>
                    <a:bodyPr/>
                    <a:lstStyle/>
                    <a:p>
                      <a:pPr algn="l">
                        <a:lnSpc>
                          <a:spcPct val="107000"/>
                        </a:lnSpc>
                        <a:spcAft>
                          <a:spcPts val="0"/>
                        </a:spcAft>
                      </a:pPr>
                      <a:r>
                        <a:rPr lang="en-GB" sz="1000" err="1">
                          <a:solidFill>
                            <a:srgbClr val="0B1430"/>
                          </a:solidFill>
                          <a:effectLst/>
                          <a:latin typeface="+mn-lt"/>
                        </a:rPr>
                        <a:t>Ideanote</a:t>
                      </a:r>
                      <a:r>
                        <a:rPr lang="en-GB" sz="1000">
                          <a:solidFill>
                            <a:srgbClr val="0B1430"/>
                          </a:solidFill>
                          <a:effectLst/>
                          <a:latin typeface="+mn-lt"/>
                        </a:rPr>
                        <a:t>, Idea Drop, </a:t>
                      </a:r>
                      <a:r>
                        <a:rPr lang="en-GB" sz="1000" err="1">
                          <a:solidFill>
                            <a:srgbClr val="0B1430"/>
                          </a:solidFill>
                          <a:effectLst/>
                          <a:latin typeface="+mn-lt"/>
                        </a:rPr>
                        <a:t>Braineet</a:t>
                      </a:r>
                      <a:r>
                        <a:rPr lang="en-GB" sz="1000">
                          <a:solidFill>
                            <a:srgbClr val="0B1430"/>
                          </a:solidFill>
                          <a:effectLst/>
                          <a:latin typeface="+mn-lt"/>
                        </a:rPr>
                        <a:t>, </a:t>
                      </a:r>
                      <a:r>
                        <a:rPr lang="en-GB" sz="1000" err="1">
                          <a:solidFill>
                            <a:srgbClr val="0B1430"/>
                          </a:solidFill>
                          <a:effectLst/>
                          <a:latin typeface="+mn-lt"/>
                        </a:rPr>
                        <a:t>Productboard</a:t>
                      </a:r>
                      <a:r>
                        <a:rPr lang="en-GB" sz="1000">
                          <a:solidFill>
                            <a:srgbClr val="0B1430"/>
                          </a:solidFill>
                          <a:effectLst/>
                          <a:latin typeface="+mn-lt"/>
                        </a:rPr>
                        <a:t>, Tableau, Power BI, </a:t>
                      </a:r>
                      <a:r>
                        <a:rPr lang="en-GB" sz="1000" err="1">
                          <a:solidFill>
                            <a:srgbClr val="0B1430"/>
                          </a:solidFill>
                          <a:effectLst/>
                          <a:latin typeface="+mn-lt"/>
                        </a:rPr>
                        <a:t>Brightidea</a:t>
                      </a:r>
                      <a:r>
                        <a:rPr lang="en-GB" sz="1000">
                          <a:solidFill>
                            <a:srgbClr val="0B1430"/>
                          </a:solidFill>
                          <a:effectLst/>
                          <a:latin typeface="+mn-lt"/>
                        </a:rPr>
                        <a:t>, </a:t>
                      </a:r>
                      <a:r>
                        <a:rPr lang="en-GB" sz="1000" err="1">
                          <a:solidFill>
                            <a:srgbClr val="0B1430"/>
                          </a:solidFill>
                          <a:effectLst/>
                          <a:latin typeface="+mn-lt"/>
                        </a:rPr>
                        <a:t>Lucidspark</a:t>
                      </a:r>
                      <a:r>
                        <a:rPr lang="en-GB" sz="1000">
                          <a:solidFill>
                            <a:srgbClr val="0B1430"/>
                          </a:solidFill>
                          <a:effectLst/>
                          <a:latin typeface="+mn-lt"/>
                        </a:rPr>
                        <a:t>, </a:t>
                      </a:r>
                      <a:r>
                        <a:rPr lang="en-GB" sz="1000" err="1">
                          <a:solidFill>
                            <a:srgbClr val="0B1430"/>
                          </a:solidFill>
                          <a:effectLst/>
                          <a:latin typeface="+mn-lt"/>
                        </a:rPr>
                        <a:t>Planbox</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3D5E9"/>
                    </a:solidFill>
                  </a:tcPr>
                </a:tc>
                <a:extLst>
                  <a:ext uri="{0D108BD9-81ED-4DB2-BD59-A6C34878D82A}">
                    <a16:rowId xmlns:a16="http://schemas.microsoft.com/office/drawing/2014/main" val="10005"/>
                  </a:ext>
                </a:extLst>
              </a:tr>
              <a:tr h="739849">
                <a:tc>
                  <a:txBody>
                    <a:bodyPr/>
                    <a:lstStyle/>
                    <a:p>
                      <a:pPr algn="l">
                        <a:lnSpc>
                          <a:spcPct val="107000"/>
                        </a:lnSpc>
                        <a:spcAft>
                          <a:spcPts val="0"/>
                        </a:spcAft>
                      </a:pPr>
                      <a:r>
                        <a:rPr lang="pl-PL" sz="1000" b="1">
                          <a:solidFill>
                            <a:srgbClr val="0B1430"/>
                          </a:solidFill>
                          <a:effectLst/>
                          <a:latin typeface="+mn-lt"/>
                        </a:rPr>
                        <a:t>Kommercialisering</a:t>
                      </a:r>
                      <a:endParaRPr lang="pl-PL" sz="1000" b="1">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n-GB" sz="1000">
                          <a:solidFill>
                            <a:srgbClr val="0B1430"/>
                          </a:solidFill>
                          <a:effectLst/>
                          <a:latin typeface="+mn-lt"/>
                        </a:rPr>
                        <a:t>edison365, </a:t>
                      </a:r>
                      <a:r>
                        <a:rPr lang="en-GB" sz="1000" err="1">
                          <a:solidFill>
                            <a:srgbClr val="0B1430"/>
                          </a:solidFill>
                          <a:effectLst/>
                          <a:latin typeface="+mn-lt"/>
                        </a:rPr>
                        <a:t>Planbox</a:t>
                      </a:r>
                      <a:r>
                        <a:rPr lang="en-GB" sz="1000">
                          <a:solidFill>
                            <a:srgbClr val="0B1430"/>
                          </a:solidFill>
                          <a:effectLst/>
                          <a:latin typeface="+mn-lt"/>
                        </a:rPr>
                        <a:t>, </a:t>
                      </a:r>
                      <a:r>
                        <a:rPr lang="en-GB" sz="1000" err="1">
                          <a:solidFill>
                            <a:srgbClr val="0B1430"/>
                          </a:solidFill>
                          <a:effectLst/>
                          <a:latin typeface="+mn-lt"/>
                        </a:rPr>
                        <a:t>ClickUp</a:t>
                      </a:r>
                      <a:r>
                        <a:rPr lang="en-GB" sz="1000">
                          <a:solidFill>
                            <a:srgbClr val="0B1430"/>
                          </a:solidFill>
                          <a:effectLst/>
                          <a:latin typeface="+mn-lt"/>
                        </a:rPr>
                        <a:t>, Monday.com, Asana, </a:t>
                      </a:r>
                      <a:r>
                        <a:rPr lang="en-GB" sz="1000" err="1">
                          <a:solidFill>
                            <a:srgbClr val="0B1430"/>
                          </a:solidFill>
                          <a:effectLst/>
                          <a:latin typeface="+mn-lt"/>
                        </a:rPr>
                        <a:t>Brightidea</a:t>
                      </a:r>
                      <a:r>
                        <a:rPr lang="en-GB" sz="1000">
                          <a:solidFill>
                            <a:srgbClr val="0B1430"/>
                          </a:solidFill>
                          <a:effectLst/>
                          <a:latin typeface="+mn-lt"/>
                        </a:rPr>
                        <a:t>, Planview </a:t>
                      </a:r>
                      <a:r>
                        <a:rPr lang="en-GB" sz="1000" err="1">
                          <a:solidFill>
                            <a:srgbClr val="0B1430"/>
                          </a:solidFill>
                          <a:effectLst/>
                          <a:latin typeface="+mn-lt"/>
                        </a:rPr>
                        <a:t>Spigit</a:t>
                      </a:r>
                      <a:r>
                        <a:rPr lang="en-GB" sz="1000">
                          <a:solidFill>
                            <a:srgbClr val="0B1430"/>
                          </a:solidFill>
                          <a:effectLst/>
                          <a:latin typeface="+mn-lt"/>
                        </a:rPr>
                        <a:t>, Confluence, Notion, Coda</a:t>
                      </a:r>
                      <a:endParaRPr lang="pl-PL" sz="1000">
                        <a:solidFill>
                          <a:srgbClr val="0B143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93839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E0F3A-5EFF-89EE-85D9-CB7D57CF41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E31368-D336-387F-DD48-E5B1995491E9}"/>
              </a:ext>
            </a:extLst>
          </p:cNvPr>
          <p:cNvSpPr>
            <a:spLocks noGrp="1"/>
          </p:cNvSpPr>
          <p:nvPr>
            <p:ph type="body" sz="quarter" idx="16"/>
          </p:nvPr>
        </p:nvSpPr>
        <p:spPr/>
        <p:txBody>
          <a:bodyPr/>
          <a:lstStyle/>
          <a:p>
            <a:r>
              <a:rPr lang="en-US"/>
              <a:t>DIGITALE VÆRKTØJER TIL INNOVATIONSMANAGEMENT</a:t>
            </a:r>
          </a:p>
        </p:txBody>
      </p:sp>
      <p:sp>
        <p:nvSpPr>
          <p:cNvPr id="3" name="Text Placeholder 2">
            <a:extLst>
              <a:ext uri="{FF2B5EF4-FFF2-40B4-BE49-F238E27FC236}">
                <a16:creationId xmlns:a16="http://schemas.microsoft.com/office/drawing/2014/main" id="{CFDA1449-3D4D-16BA-5285-05C744AF989A}"/>
              </a:ext>
            </a:extLst>
          </p:cNvPr>
          <p:cNvSpPr>
            <a:spLocks noGrp="1"/>
          </p:cNvSpPr>
          <p:nvPr>
            <p:ph type="body" sz="quarter" idx="19"/>
          </p:nvPr>
        </p:nvSpPr>
        <p:spPr/>
        <p:txBody>
          <a:bodyPr lIns="91440" tIns="45720" rIns="91440" bIns="45720" anchor="t"/>
          <a:lstStyle/>
          <a:p>
            <a:pPr marL="0" indent="0">
              <a:lnSpc>
                <a:spcPct val="100000"/>
              </a:lnSpc>
            </a:pPr>
            <a:r>
              <a:rPr lang="en-GB" sz="1600" b="1" dirty="0">
                <a:solidFill>
                  <a:srgbClr val="8652A1"/>
                </a:solidFill>
              </a:rPr>
              <a:t>Fordele ved brug af digitale værktøjer</a:t>
            </a:r>
          </a:p>
          <a:p>
            <a:pPr marL="0" indent="0">
              <a:lnSpc>
                <a:spcPct val="100000"/>
              </a:lnSpc>
            </a:pPr>
            <a:endParaRPr lang="en-GB" sz="1600" dirty="0">
              <a:solidFill>
                <a:srgbClr val="000000"/>
              </a:solidFill>
            </a:endParaRPr>
          </a:p>
          <a:p>
            <a:pPr marL="285750" indent="-285750">
              <a:lnSpc>
                <a:spcPct val="100000"/>
              </a:lnSpc>
              <a:buFont typeface="Wingdings" panose="05000000000000000000" pitchFamily="2" charset="2"/>
              <a:buChar char="q"/>
            </a:pPr>
            <a:r>
              <a:rPr lang="en-GB" sz="1600" b="1" dirty="0"/>
              <a:t>Effektivitet</a:t>
            </a:r>
            <a:r>
              <a:rPr lang="en-GB" sz="1600" dirty="0"/>
              <a:t>: Forbedrer den interne og eksterne informationsstrøm, hvilket forbedrer processtyringen og reducerer tid og omkostninger i alle innovationsfaser.</a:t>
            </a:r>
          </a:p>
          <a:p>
            <a:pPr marL="285750" indent="-285750">
              <a:lnSpc>
                <a:spcPct val="100000"/>
              </a:lnSpc>
              <a:buFont typeface="Wingdings" panose="05000000000000000000" pitchFamily="2" charset="2"/>
              <a:buChar char="q"/>
            </a:pPr>
            <a:endParaRPr lang="en-GB" sz="1600" dirty="0"/>
          </a:p>
          <a:p>
            <a:pPr marL="285750" indent="-285750">
              <a:lnSpc>
                <a:spcPct val="100000"/>
              </a:lnSpc>
              <a:buFont typeface="Wingdings" panose="05000000000000000000" pitchFamily="2" charset="2"/>
              <a:buChar char="q"/>
            </a:pPr>
            <a:r>
              <a:rPr lang="en-GB" sz="1600" b="1" dirty="0"/>
              <a:t>Samarbejde</a:t>
            </a:r>
            <a:r>
              <a:rPr lang="en-GB" sz="1600" dirty="0"/>
              <a:t>: Fremme teamwork og engagement blandt interessenter, hvilket muliggør en smidigere koordinering på tværs af alle innovationsfaser.</a:t>
            </a:r>
          </a:p>
          <a:p>
            <a:pPr marL="285750" indent="-285750">
              <a:lnSpc>
                <a:spcPct val="100000"/>
              </a:lnSpc>
              <a:buFont typeface="Wingdings" panose="05000000000000000000" pitchFamily="2" charset="2"/>
              <a:buChar char="q"/>
            </a:pPr>
            <a:endParaRPr lang="en-GB" sz="1600" dirty="0"/>
          </a:p>
          <a:p>
            <a:pPr marL="285750" indent="-285750">
              <a:lnSpc>
                <a:spcPct val="100000"/>
              </a:lnSpc>
              <a:buFont typeface="Wingdings" panose="05000000000000000000" pitchFamily="2" charset="2"/>
              <a:buChar char="q"/>
            </a:pPr>
            <a:r>
              <a:rPr lang="en-GB" sz="1600" b="1" dirty="0"/>
              <a:t>Datadrevne beslutninger</a:t>
            </a:r>
            <a:r>
              <a:rPr lang="en-GB" sz="1600" dirty="0"/>
              <a:t>: Værktøjerne understøtter hurtigere beslutningstagning ved at levere analyser af performance og markedsdata, hvilket fører til mere velinformerede og rettidige valg.</a:t>
            </a:r>
          </a:p>
          <a:p>
            <a:pPr marL="285750" indent="-285750">
              <a:lnSpc>
                <a:spcPct val="100000"/>
              </a:lnSpc>
              <a:buFont typeface="Wingdings" panose="05000000000000000000" pitchFamily="2" charset="2"/>
              <a:buChar char="q"/>
            </a:pPr>
            <a:endParaRPr lang="en-GB" sz="1600" dirty="0"/>
          </a:p>
          <a:p>
            <a:pPr marL="285750" indent="-285750">
              <a:lnSpc>
                <a:spcPct val="100000"/>
              </a:lnSpc>
              <a:buFont typeface="Wingdings" panose="05000000000000000000" pitchFamily="2" charset="2"/>
              <a:buChar char="q"/>
            </a:pPr>
            <a:r>
              <a:rPr lang="en-GB" sz="1600" b="1" dirty="0"/>
              <a:t>Skalerbarhed: </a:t>
            </a:r>
            <a:r>
              <a:rPr lang="en-GB" sz="1600" dirty="0"/>
              <a:t>Støtte til styring af større og mere komplekse projekter. Digitale værktøjer hjælper virksomheder med at skalere innovationer problemfrit og opretholde konsistens på tværs af regioner.</a:t>
            </a:r>
            <a:endParaRPr lang="en-US" sz="1100" dirty="0">
              <a:solidFill>
                <a:srgbClr val="0B1430"/>
              </a:solidFill>
              <a:ea typeface="Calibri"/>
              <a:cs typeface="Calibri"/>
            </a:endParaRPr>
          </a:p>
          <a:p>
            <a:endParaRPr lang="en-US" sz="1100" dirty="0">
              <a:solidFill>
                <a:srgbClr val="0B1430"/>
              </a:solidFill>
              <a:ea typeface="Calibri"/>
              <a:cs typeface="Calibri"/>
            </a:endParaRPr>
          </a:p>
        </p:txBody>
      </p:sp>
    </p:spTree>
    <p:extLst>
      <p:ext uri="{BB962C8B-B14F-4D97-AF65-F5344CB8AC3E}">
        <p14:creationId xmlns:p14="http://schemas.microsoft.com/office/powerpoint/2010/main" val="1244629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9281-4667-3DE0-C190-61DB4A90A9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299FA2-56E8-F98E-89C9-95916F4A1AD0}"/>
              </a:ext>
            </a:extLst>
          </p:cNvPr>
          <p:cNvSpPr>
            <a:spLocks noGrp="1"/>
          </p:cNvSpPr>
          <p:nvPr>
            <p:ph type="body" sz="quarter" idx="16"/>
          </p:nvPr>
        </p:nvSpPr>
        <p:spPr/>
        <p:txBody>
          <a:bodyPr/>
          <a:lstStyle/>
          <a:p>
            <a:r>
              <a:rPr lang="en-US" dirty="0"/>
              <a:t>DIGITALE LØSNINGER VS. DIGITALE VÆRKTØJER</a:t>
            </a:r>
          </a:p>
        </p:txBody>
      </p:sp>
      <p:sp>
        <p:nvSpPr>
          <p:cNvPr id="3" name="Text Placeholder 2">
            <a:extLst>
              <a:ext uri="{FF2B5EF4-FFF2-40B4-BE49-F238E27FC236}">
                <a16:creationId xmlns:a16="http://schemas.microsoft.com/office/drawing/2014/main" id="{EF5421C0-8692-FE8B-BBFC-F9EB0044183B}"/>
              </a:ext>
            </a:extLst>
          </p:cNvPr>
          <p:cNvSpPr>
            <a:spLocks noGrp="1"/>
          </p:cNvSpPr>
          <p:nvPr>
            <p:ph type="body" sz="quarter" idx="19"/>
          </p:nvPr>
        </p:nvSpPr>
        <p:spPr>
          <a:xfrm>
            <a:off x="904855" y="2457445"/>
            <a:ext cx="10663689" cy="3781929"/>
          </a:xfrm>
        </p:spPr>
        <p:txBody>
          <a:bodyPr lIns="91440" tIns="45720" rIns="91440" bIns="45720" numCol="2" spcCol="900000" anchor="t"/>
          <a:lstStyle/>
          <a:p>
            <a:pPr marL="0" indent="0">
              <a:lnSpc>
                <a:spcPct val="100000"/>
              </a:lnSpc>
            </a:pPr>
            <a:r>
              <a:rPr lang="en-GB" sz="1800" b="1">
                <a:solidFill>
                  <a:srgbClr val="8652A1"/>
                </a:solidFill>
              </a:rPr>
              <a:t>Digital LØSNING</a:t>
            </a:r>
          </a:p>
          <a:p>
            <a:pPr marL="285750" indent="-285750">
              <a:buFont typeface="Wingdings" panose="05000000000000000000" pitchFamily="2" charset="2"/>
              <a:buChar char="q"/>
            </a:pPr>
            <a:r>
              <a:rPr lang="en-GB" sz="1600" dirty="0"/>
              <a:t>Løser en specifik logistisk udfordring gennem digital </a:t>
            </a:r>
            <a:r>
              <a:rPr lang="en-GB" sz="1600"/>
              <a:t>(teknologisk) </a:t>
            </a:r>
            <a:r>
              <a:rPr lang="en-GB" sz="1600" dirty="0"/>
              <a:t>innovation</a:t>
            </a:r>
          </a:p>
          <a:p>
            <a:pPr marL="285750" indent="-285750">
              <a:buFont typeface="Wingdings" panose="05000000000000000000" pitchFamily="2" charset="2"/>
              <a:buChar char="q"/>
            </a:pPr>
            <a:r>
              <a:rPr lang="en-GB" sz="1600" dirty="0"/>
              <a:t>Anvendt </a:t>
            </a:r>
            <a:r>
              <a:rPr lang="en-GB" sz="1600"/>
              <a:t>teknologi </a:t>
            </a:r>
            <a:r>
              <a:rPr lang="en-GB" sz="1600" dirty="0"/>
              <a:t>i driften (f.eks. ruteplanlægning, flåde, bæredygtighed)</a:t>
            </a:r>
          </a:p>
          <a:p>
            <a:pPr marL="285750" indent="-285750">
              <a:buFont typeface="Wingdings" panose="05000000000000000000" pitchFamily="2" charset="2"/>
              <a:buChar char="q"/>
            </a:pPr>
            <a:r>
              <a:rPr lang="en-GB" sz="1600" dirty="0"/>
              <a:t>Ofte AI-drevet, integreret i den daglige logistik</a:t>
            </a:r>
          </a:p>
          <a:p>
            <a:pPr marL="0" indent="0"/>
            <a:endParaRPr lang="en-GB" sz="1600" dirty="0"/>
          </a:p>
          <a:p>
            <a:r>
              <a:rPr lang="en-GB" sz="1600" b="1" dirty="0"/>
              <a:t>Eksempler</a:t>
            </a:r>
          </a:p>
          <a:p>
            <a:pPr marL="285750" indent="-285750">
              <a:buFont typeface="Wingdings" panose="05000000000000000000" pitchFamily="2" charset="2"/>
              <a:buChar char="q"/>
            </a:pPr>
            <a:r>
              <a:rPr lang="en-GB" sz="1600" dirty="0"/>
              <a:t>AI-ruteoptimering for at reducere brændstofforbruget og leveringstiden</a:t>
            </a:r>
          </a:p>
          <a:p>
            <a:pPr marL="285750" indent="-285750">
              <a:buFont typeface="Wingdings" panose="05000000000000000000" pitchFamily="2" charset="2"/>
              <a:buChar char="q"/>
            </a:pPr>
            <a:r>
              <a:rPr lang="en-GB" sz="1600" dirty="0"/>
              <a:t>IoT-sensorer til overvågning af lageret i realtid</a:t>
            </a:r>
          </a:p>
          <a:p>
            <a:pPr marL="285750" indent="-285750">
              <a:buFont typeface="Wingdings" panose="05000000000000000000" pitchFamily="2" charset="2"/>
              <a:buChar char="q"/>
            </a:pPr>
            <a:r>
              <a:rPr lang="en-GB" sz="1600" dirty="0"/>
              <a:t>Digitale tvillinger til simulering af scenarier i forsyningskæden</a:t>
            </a:r>
          </a:p>
          <a:p>
            <a:pPr marL="0" indent="0">
              <a:lnSpc>
                <a:spcPct val="100000"/>
              </a:lnSpc>
            </a:pPr>
            <a:endParaRPr lang="en-GB" sz="1600" b="1" dirty="0">
              <a:solidFill>
                <a:srgbClr val="8652A1"/>
              </a:solidFill>
            </a:endParaRPr>
          </a:p>
          <a:p>
            <a:pPr marL="0" indent="0">
              <a:lnSpc>
                <a:spcPct val="100000"/>
              </a:lnSpc>
            </a:pPr>
            <a:r>
              <a:rPr lang="en-GB" sz="1800" b="1">
                <a:solidFill>
                  <a:srgbClr val="8652A1"/>
                </a:solidFill>
              </a:rPr>
              <a:t>Digitalt VÆRKTØJ</a:t>
            </a:r>
          </a:p>
          <a:p>
            <a:pPr marL="285750" indent="-285750">
              <a:buFont typeface="Wingdings" panose="05000000000000000000" pitchFamily="2" charset="2"/>
              <a:buChar char="q"/>
            </a:pPr>
            <a:r>
              <a:rPr lang="en-GB" sz="1600" dirty="0"/>
              <a:t>Understøtter innovationsstyringsprocessen bag sådanne løsninger</a:t>
            </a:r>
          </a:p>
          <a:p>
            <a:pPr marL="285750" indent="-285750">
              <a:buFont typeface="Wingdings" panose="05000000000000000000" pitchFamily="2" charset="2"/>
              <a:buChar char="q"/>
            </a:pPr>
            <a:r>
              <a:rPr lang="en-GB" sz="1600" dirty="0"/>
              <a:t>Bruges til at styre ideer </a:t>
            </a:r>
            <a:r>
              <a:rPr lang="en-GB" sz="1600"/>
              <a:t>og </a:t>
            </a:r>
            <a:r>
              <a:rPr lang="en-GB" sz="1600" dirty="0"/>
              <a:t>arbejdsgange, teste koncepter </a:t>
            </a:r>
            <a:r>
              <a:rPr lang="en-GB" sz="1600"/>
              <a:t>samt til samskabelse og teamsamarbejde</a:t>
            </a:r>
            <a:endParaRPr lang="en-GB" sz="1600" dirty="0"/>
          </a:p>
          <a:p>
            <a:pPr marL="285750" indent="-285750">
              <a:buFont typeface="Wingdings" panose="05000000000000000000" pitchFamily="2" charset="2"/>
              <a:buChar char="q"/>
            </a:pPr>
            <a:r>
              <a:rPr lang="en-GB" sz="1600" dirty="0"/>
              <a:t>Hjælper med at organisere, spore og skalere innovation</a:t>
            </a:r>
          </a:p>
          <a:p>
            <a:endParaRPr lang="en-GB" sz="1600" dirty="0"/>
          </a:p>
          <a:p>
            <a:r>
              <a:rPr lang="en-GB" sz="1600" b="1" dirty="0"/>
              <a:t>Eksempler</a:t>
            </a:r>
          </a:p>
          <a:p>
            <a:pPr marL="285750" indent="-285750">
              <a:buFont typeface="Wingdings" panose="05000000000000000000" pitchFamily="2" charset="2"/>
              <a:buChar char="q"/>
            </a:pPr>
            <a:r>
              <a:rPr lang="en-GB" sz="1600" dirty="0" err="1"/>
              <a:t>Ideanote </a:t>
            </a:r>
            <a:r>
              <a:rPr lang="en-GB" sz="1600" dirty="0"/>
              <a:t>til indsamling og evaluering af medarbejderes ideer</a:t>
            </a:r>
          </a:p>
          <a:p>
            <a:pPr marL="285750" indent="-285750">
              <a:buFont typeface="Wingdings" panose="05000000000000000000" pitchFamily="2" charset="2"/>
              <a:buChar char="q"/>
            </a:pPr>
            <a:r>
              <a:rPr lang="en-GB" sz="1600" dirty="0"/>
              <a:t>Asana til koordinering af innovationsprojektteams</a:t>
            </a:r>
          </a:p>
          <a:p>
            <a:pPr marL="285750" indent="-285750">
              <a:buFont typeface="Wingdings" panose="05000000000000000000" pitchFamily="2" charset="2"/>
              <a:buChar char="q"/>
            </a:pPr>
            <a:r>
              <a:rPr lang="en-GB" sz="1600" dirty="0"/>
              <a:t>Power BI til analyse af innovations-KPI'er</a:t>
            </a:r>
          </a:p>
          <a:p>
            <a:pPr marL="0" indent="0">
              <a:lnSpc>
                <a:spcPct val="100000"/>
              </a:lnSpc>
            </a:pPr>
            <a:endParaRPr lang="en-US" sz="1100" dirty="0">
              <a:solidFill>
                <a:srgbClr val="0B1430"/>
              </a:solidFill>
              <a:ea typeface="Calibri"/>
              <a:cs typeface="Calibri"/>
            </a:endParaRPr>
          </a:p>
        </p:txBody>
      </p:sp>
      <p:sp>
        <p:nvSpPr>
          <p:cNvPr id="5" name="Textfeld 4">
            <a:extLst>
              <a:ext uri="{FF2B5EF4-FFF2-40B4-BE49-F238E27FC236}">
                <a16:creationId xmlns:a16="http://schemas.microsoft.com/office/drawing/2014/main" id="{4159A081-B964-B0C9-46D2-10B474BF01BA}"/>
              </a:ext>
            </a:extLst>
          </p:cNvPr>
          <p:cNvSpPr txBox="1"/>
          <p:nvPr/>
        </p:nvSpPr>
        <p:spPr>
          <a:xfrm>
            <a:off x="5782019" y="1795725"/>
            <a:ext cx="627961" cy="1323439"/>
          </a:xfrm>
          <a:prstGeom prst="rect">
            <a:avLst/>
          </a:prstGeom>
          <a:noFill/>
        </p:spPr>
        <p:txBody>
          <a:bodyPr wrap="square" rtlCol="0">
            <a:spAutoFit/>
          </a:bodyPr>
          <a:lstStyle/>
          <a:p>
            <a:r>
              <a:rPr lang="en-US" sz="8000">
                <a:solidFill>
                  <a:srgbClr val="FF0000"/>
                </a:solidFill>
              </a:rPr>
              <a:t>≠</a:t>
            </a:r>
            <a:endParaRPr lang="en-GB" sz="8000">
              <a:solidFill>
                <a:srgbClr val="FF0000"/>
              </a:solidFill>
            </a:endParaRPr>
          </a:p>
        </p:txBody>
      </p:sp>
    </p:spTree>
    <p:extLst>
      <p:ext uri="{BB962C8B-B14F-4D97-AF65-F5344CB8AC3E}">
        <p14:creationId xmlns:p14="http://schemas.microsoft.com/office/powerpoint/2010/main" val="280270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5" y="2344758"/>
            <a:ext cx="4867011" cy="4111797"/>
          </a:xfrm>
        </p:spPr>
        <p:txBody>
          <a:bodyPr/>
          <a:lstStyle/>
          <a:p>
            <a:pPr marL="9525" indent="-9525"/>
            <a:r>
              <a:rPr lang="en-US" sz="2400" err="1">
                <a:ea typeface="Calibri"/>
                <a:cs typeface="Calibri"/>
              </a:rPr>
              <a:t>Analyser </a:t>
            </a:r>
            <a:r>
              <a:rPr lang="en-US" sz="2400" b="1" err="1">
                <a:ea typeface="Calibri"/>
                <a:cs typeface="Calibri"/>
              </a:rPr>
              <a:t>digitalisering</a:t>
            </a:r>
            <a:r>
              <a:rPr lang="en-US" sz="2400" b="1">
                <a:ea typeface="Calibri"/>
                <a:cs typeface="Calibri"/>
              </a:rPr>
              <a:t> af innovationsledelse </a:t>
            </a:r>
            <a:r>
              <a:rPr lang="en-US" sz="2400">
                <a:ea typeface="Calibri"/>
                <a:cs typeface="Calibri"/>
              </a:rPr>
              <a:t>ved at identificere potentielle udfordringer og muligheder for en virksomheds drift.</a:t>
            </a:r>
          </a:p>
          <a:p>
            <a:pPr marL="9525" indent="-9525"/>
            <a:endParaRPr lang="en-US">
              <a:latin typeface="Calibri"/>
              <a:ea typeface="Calibri"/>
              <a:cs typeface="Calibri"/>
            </a:endParaRPr>
          </a:p>
          <a:p>
            <a:pPr marL="342900" indent="-342900">
              <a:buFont typeface="Wingdings" pitchFamily="2" charset="2"/>
              <a:buChar char="q"/>
            </a:pPr>
            <a:r>
              <a:rPr lang="en-US" sz="2400">
                <a:latin typeface="Calibri"/>
                <a:ea typeface="Calibri"/>
                <a:cs typeface="Calibri"/>
              </a:rPr>
              <a:t>Hvad er de vigtigste problemer i</a:t>
            </a:r>
            <a:br>
              <a:rPr lang="en-US" sz="2400">
                <a:latin typeface="Calibri"/>
                <a:ea typeface="Calibri"/>
                <a:cs typeface="Calibri"/>
              </a:rPr>
            </a:br>
            <a:r>
              <a:rPr lang="en-US" sz="2400">
                <a:latin typeface="Calibri"/>
                <a:ea typeface="Calibri"/>
                <a:cs typeface="Calibri"/>
              </a:rPr>
              <a:t>virksomhedens innovationsstyringsproces?</a:t>
            </a:r>
          </a:p>
          <a:p>
            <a:pPr marL="342900" indent="-342900">
              <a:buFont typeface="Wingdings" pitchFamily="2" charset="2"/>
              <a:buChar char="q"/>
            </a:pPr>
            <a:r>
              <a:rPr lang="en-US">
                <a:ea typeface="Calibri"/>
                <a:cs typeface="Calibri"/>
              </a:rPr>
              <a:t>Hvordan kan specifikke digitale værktøjer forbedre innovationsledelsen i </a:t>
            </a:r>
            <a:r>
              <a:rPr lang="en-US" err="1">
                <a:ea typeface="Calibri"/>
                <a:cs typeface="Calibri"/>
              </a:rPr>
              <a:t>organisationen</a:t>
            </a:r>
            <a:r>
              <a:rPr lang="en-US">
                <a:ea typeface="Calibri"/>
                <a:cs typeface="Calibri"/>
              </a:rPr>
              <a:t>?</a:t>
            </a:r>
          </a:p>
          <a:p>
            <a:pPr marL="342900" indent="-342900">
              <a:buFont typeface="Wingdings" pitchFamily="2" charset="2"/>
              <a:buChar char="q"/>
            </a:pPr>
            <a:endParaRPr lang="en-US">
              <a:ea typeface="Calibri"/>
              <a:cs typeface="Calibri"/>
            </a:endParaRPr>
          </a:p>
          <a:p>
            <a:pPr marL="342900" indent="-342900">
              <a:buFont typeface="Wingdings" pitchFamily="2" charset="2"/>
              <a:buChar char="q"/>
            </a:pPr>
            <a:endParaRPr lang="en-US">
              <a:ea typeface="Calibri"/>
              <a:cs typeface="Calibri"/>
            </a:endParaRPr>
          </a:p>
          <a:p>
            <a:endParaRPr lang="en-GB"/>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en-GB"/>
              <a:t>PROBLEMBASERET</a:t>
            </a:r>
          </a:p>
          <a:p>
            <a:r>
              <a:rPr lang="en-GB"/>
              <a:t>AKTIVITET</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7354" b="7354"/>
          <a:stretch>
            <a:fillRect/>
          </a:stretch>
        </p:blipFill>
        <p:spPr/>
      </p:pic>
    </p:spTree>
    <p:extLst>
      <p:ext uri="{BB962C8B-B14F-4D97-AF65-F5344CB8AC3E}">
        <p14:creationId xmlns:p14="http://schemas.microsoft.com/office/powerpoint/2010/main" val="81945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en-GB" sz="3600" b="1"/>
              <a:t>DISKUSSION</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pPr marL="0" indent="0"/>
            <a:r>
              <a:rPr lang="en-US" sz="3200">
                <a:latin typeface="Calibri"/>
                <a:ea typeface="Calibri"/>
                <a:cs typeface="Calibri"/>
              </a:rPr>
              <a:t>Hvad er </a:t>
            </a:r>
            <a:r>
              <a:rPr lang="en-US" sz="3200" b="1">
                <a:latin typeface="Calibri"/>
                <a:ea typeface="Calibri"/>
                <a:cs typeface="Calibri"/>
              </a:rPr>
              <a:t>fordelene og begrænsningerne</a:t>
            </a:r>
            <a:br>
              <a:rPr lang="en-US" sz="3200" b="1">
                <a:latin typeface="Calibri"/>
                <a:ea typeface="Calibri"/>
                <a:cs typeface="Calibri"/>
              </a:rPr>
            </a:br>
            <a:r>
              <a:rPr lang="en-US" sz="3200">
                <a:latin typeface="Calibri"/>
                <a:ea typeface="Calibri"/>
                <a:cs typeface="Calibri"/>
              </a:rPr>
              <a:t>ved forskellige digitale værktøjer (</a:t>
            </a:r>
            <a:r>
              <a:rPr lang="en-US" sz="2800">
                <a:latin typeface="Calibri"/>
                <a:ea typeface="Calibri"/>
                <a:cs typeface="Calibri"/>
              </a:rPr>
              <a:t>f.eks. </a:t>
            </a:r>
            <a:r>
              <a:rPr lang="en-US" sz="3200">
                <a:latin typeface="Calibri"/>
                <a:ea typeface="Calibri"/>
                <a:cs typeface="Calibri"/>
              </a:rPr>
              <a:t>brugervenlighed,</a:t>
            </a:r>
            <a:br>
              <a:rPr lang="en-US" sz="3200">
                <a:latin typeface="Calibri"/>
                <a:ea typeface="Calibri"/>
                <a:cs typeface="Calibri"/>
              </a:rPr>
            </a:br>
            <a:r>
              <a:rPr lang="en-US" sz="3200">
                <a:latin typeface="Calibri"/>
                <a:ea typeface="Calibri"/>
                <a:cs typeface="Calibri"/>
              </a:rPr>
              <a:t>omkostninger, skalerbarhed, integration osv.)?</a:t>
            </a:r>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t="2853" b="2853"/>
          <a:stretch/>
        </p:blipFill>
        <p:spPr/>
      </p:pic>
    </p:spTree>
    <p:extLst>
      <p:ext uri="{BB962C8B-B14F-4D97-AF65-F5344CB8AC3E}">
        <p14:creationId xmlns:p14="http://schemas.microsoft.com/office/powerpoint/2010/main" val="411839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4">
            <a:extLst>
              <a:ext uri="{FF2B5EF4-FFF2-40B4-BE49-F238E27FC236}">
                <a16:creationId xmlns:a16="http://schemas.microsoft.com/office/drawing/2014/main" id="{93B8B6A2-68AE-E363-E110-145DF0E68D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7545" r="27545"/>
          <a:stretch/>
        </p:blipFill>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940624" y="2131276"/>
            <a:ext cx="6299717" cy="2123902"/>
          </a:xfrm>
        </p:spPr>
        <p:txBody>
          <a:bodyPr/>
          <a:lstStyle/>
          <a:p>
            <a:pPr marL="11113" indent="-11113" algn="just">
              <a:lnSpc>
                <a:spcPct val="100000"/>
              </a:lnSpc>
            </a:pPr>
            <a:r>
              <a:rPr lang="en-US" sz="2200" dirty="0"/>
              <a:t>EARTH-projektets </a:t>
            </a:r>
            <a:r>
              <a:rPr lang="en-US" sz="2200" b="1" dirty="0"/>
              <a:t>mission </a:t>
            </a:r>
            <a:r>
              <a:rPr lang="en-US" sz="2200" dirty="0"/>
              <a:t>er at øge fokus på </a:t>
            </a:r>
            <a:r>
              <a:rPr lang="en-US" sz="2200" b="1" dirty="0"/>
              <a:t>bæredygtighed </a:t>
            </a:r>
            <a:r>
              <a:rPr lang="en-US" sz="2200" dirty="0"/>
              <a:t>inden for </a:t>
            </a:r>
            <a:r>
              <a:rPr lang="en-US" sz="2200" b="1" dirty="0"/>
              <a:t>logistik </a:t>
            </a:r>
            <a:r>
              <a:rPr lang="en-US" sz="2200" dirty="0"/>
              <a:t>gennem integration af digitale tilgange til </a:t>
            </a:r>
            <a:r>
              <a:rPr lang="en-US" sz="2200" b="1" dirty="0"/>
              <a:t>innovationsledelse</a:t>
            </a:r>
            <a:r>
              <a:rPr lang="en-US" sz="2200" dirty="0"/>
              <a:t>.</a:t>
            </a:r>
          </a:p>
          <a:p>
            <a:pPr marL="11113" indent="-11113" algn="just">
              <a:lnSpc>
                <a:spcPct val="100000"/>
              </a:lnSpc>
            </a:pPr>
            <a:r>
              <a:rPr lang="en-US" sz="2200" dirty="0"/>
              <a:t>For at nå projektets mål integrerer en omfattende </a:t>
            </a:r>
            <a:r>
              <a:rPr lang="en-US" sz="2200" b="1" dirty="0"/>
              <a:t>uddannelsesramme og åbne uddannelsesressourcer (OER) </a:t>
            </a:r>
            <a:r>
              <a:rPr lang="en-US" sz="2200" dirty="0"/>
              <a:t>SDG'er og bæredygtighed i innovationsledelse for logistikoperationer og tilbyder en </a:t>
            </a:r>
            <a:r>
              <a:rPr lang="en-US" sz="2200" b="1" dirty="0"/>
              <a:t>struktureret og innovativ tilgang </a:t>
            </a:r>
            <a:r>
              <a:rPr lang="en-US" sz="2200" dirty="0"/>
              <a:t>til at fremme bæredygtighedsmål.</a:t>
            </a:r>
          </a:p>
          <a:p>
            <a:pPr algn="just">
              <a:lnSpc>
                <a:spcPct val="100000"/>
              </a:lnSpc>
            </a:pPr>
            <a:endParaRPr lang="en-US" sz="2200" dirty="0"/>
          </a:p>
        </p:txBody>
      </p:sp>
      <p:sp>
        <p:nvSpPr>
          <p:cNvPr id="13" name="Rectangle 12">
            <a:extLst>
              <a:ext uri="{FF2B5EF4-FFF2-40B4-BE49-F238E27FC236}">
                <a16:creationId xmlns:a16="http://schemas.microsoft.com/office/drawing/2014/main" id="{F5B3DF5B-B659-D26B-965C-36176B3B9B03}"/>
              </a:ext>
            </a:extLst>
          </p:cNvPr>
          <p:cNvSpPr/>
          <p:nvPr/>
        </p:nvSpPr>
        <p:spPr>
          <a:xfrm>
            <a:off x="3926747" y="1252799"/>
            <a:ext cx="5192509" cy="69862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110770" y="1305097"/>
            <a:ext cx="5008487"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OM VORES PROJEKT</a:t>
            </a:r>
          </a:p>
        </p:txBody>
      </p:sp>
      <p:sp>
        <p:nvSpPr>
          <p:cNvPr id="6" name="Freeform 5">
            <a:extLst>
              <a:ext uri="{FF2B5EF4-FFF2-40B4-BE49-F238E27FC236}">
                <a16:creationId xmlns:a16="http://schemas.microsoft.com/office/drawing/2014/main" id="{F8C66793-2EC9-51EF-45DD-DA3FB13BBF09}"/>
              </a:ext>
            </a:extLst>
          </p:cNvPr>
          <p:cNvSpPr/>
          <p:nvPr/>
        </p:nvSpPr>
        <p:spPr>
          <a:xfrm rot="11124034">
            <a:off x="-3948435" y="1490712"/>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F30ABA5-E35D-9388-BF2D-D906C926D845}"/>
              </a:ext>
            </a:extLst>
          </p:cNvPr>
          <p:cNvSpPr/>
          <p:nvPr/>
        </p:nvSpPr>
        <p:spPr>
          <a:xfrm>
            <a:off x="11240341" y="2187202"/>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59F713B4-9139-0A89-55D8-C6F50F3BD13A}"/>
              </a:ext>
            </a:extLst>
          </p:cNvPr>
          <p:cNvSpPr txBox="1"/>
          <p:nvPr/>
        </p:nvSpPr>
        <p:spPr>
          <a:xfrm>
            <a:off x="4592382" y="5964708"/>
            <a:ext cx="6996199" cy="507831"/>
          </a:xfrm>
          <a:prstGeom prst="rect">
            <a:avLst/>
          </a:prstGeom>
          <a:noFill/>
        </p:spPr>
        <p:txBody>
          <a:bodyPr wrap="square">
            <a:spAutoFit/>
          </a:bodyPr>
          <a:lstStyle/>
          <a:p>
            <a:pPr algn="just"/>
            <a:r>
              <a:rPr lang="en-US" sz="900" i="1">
                <a:solidFill>
                  <a:srgbClr val="173965"/>
                </a:solidFill>
              </a:rPr>
              <a:t>Denne problembaserede åbne uddannelsesressource, der er en del af Erasmus+ samarbejdsprojektet "Etisk og ansvarlig transport og håndtering", er </a:t>
            </a:r>
            <a:r>
              <a:rPr lang="en-US" sz="900" i="1" err="1">
                <a:solidFill>
                  <a:srgbClr val="173965"/>
                </a:solidFill>
              </a:rPr>
              <a:t>udtænkt </a:t>
            </a:r>
            <a:r>
              <a:rPr lang="en-US" sz="900" i="1">
                <a:solidFill>
                  <a:srgbClr val="173965"/>
                </a:solidFill>
              </a:rPr>
              <a:t>og produceret af Maynara Furquim og Paula </a:t>
            </a:r>
            <a:r>
              <a:rPr lang="en-US" sz="900" i="1" err="1">
                <a:solidFill>
                  <a:srgbClr val="173965"/>
                </a:solidFill>
              </a:rPr>
              <a:t>Schüppenhauer</a:t>
            </a:r>
            <a:r>
              <a:rPr lang="en-US" sz="900" i="1">
                <a:solidFill>
                  <a:srgbClr val="173965"/>
                </a:solidFill>
              </a:rPr>
              <a:t>, FH Münster University of Applied Sciences, i samarbejde med EARTH-projektpartnerskabet.</a:t>
            </a:r>
          </a:p>
        </p:txBody>
      </p:sp>
    </p:spTree>
    <p:extLst>
      <p:ext uri="{BB962C8B-B14F-4D97-AF65-F5344CB8AC3E}">
        <p14:creationId xmlns:p14="http://schemas.microsoft.com/office/powerpoint/2010/main" val="399398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12604" b="12604"/>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en-US" sz="4000" b="1"/>
              <a:t>UGE 5</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en-GB" sz="4800" b="1"/>
              <a:t>BÆREDYGTIGHED </a:t>
            </a:r>
            <a:br>
              <a:rPr lang="en-GB" sz="4800" b="1"/>
            </a:br>
            <a:r>
              <a:rPr lang="en-GB" sz="4800" b="1"/>
              <a:t>I DIGITAL INNOVATION MANAGEMENT </a:t>
            </a:r>
          </a:p>
        </p:txBody>
      </p:sp>
    </p:spTree>
    <p:extLst>
      <p:ext uri="{BB962C8B-B14F-4D97-AF65-F5344CB8AC3E}">
        <p14:creationId xmlns:p14="http://schemas.microsoft.com/office/powerpoint/2010/main" val="202463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EC8F6-3B50-6238-2F5A-4052A79D74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B05955-D8EA-BA8A-56B3-4399C652000E}"/>
              </a:ext>
            </a:extLst>
          </p:cNvPr>
          <p:cNvSpPr>
            <a:spLocks noGrp="1"/>
          </p:cNvSpPr>
          <p:nvPr>
            <p:ph type="body" sz="quarter" idx="16"/>
          </p:nvPr>
        </p:nvSpPr>
        <p:spPr/>
        <p:txBody>
          <a:bodyPr/>
          <a:lstStyle/>
          <a:p>
            <a:r>
              <a:rPr lang="en-US" dirty="0"/>
              <a:t>MÅL FOR BÆREDYGTIG UDVIKLING – SDG'ER</a:t>
            </a:r>
          </a:p>
        </p:txBody>
      </p:sp>
      <p:pic>
        <p:nvPicPr>
          <p:cNvPr id="11266" name="Picture 2">
            <a:extLst>
              <a:ext uri="{FF2B5EF4-FFF2-40B4-BE49-F238E27FC236}">
                <a16:creationId xmlns:a16="http://schemas.microsoft.com/office/drawing/2014/main" id="{259B7508-5DEF-318F-E7DE-2D4B067D2CA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3208"/>
          <a:stretch/>
        </p:blipFill>
        <p:spPr bwMode="auto">
          <a:xfrm>
            <a:off x="904856" y="1982805"/>
            <a:ext cx="9208352" cy="487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0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51DF-089D-3972-82CE-091893AE7A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94CB74-2EC4-818C-255C-EFFBEB84E40C}"/>
              </a:ext>
            </a:extLst>
          </p:cNvPr>
          <p:cNvSpPr>
            <a:spLocks noGrp="1"/>
          </p:cNvSpPr>
          <p:nvPr>
            <p:ph type="body" sz="quarter" idx="16"/>
          </p:nvPr>
        </p:nvSpPr>
        <p:spPr/>
        <p:txBody>
          <a:bodyPr/>
          <a:lstStyle/>
          <a:p>
            <a:r>
              <a:rPr lang="en-GB" sz="3600" b="1"/>
              <a:t>BÆREDYGTIGHED I INNOVATIONSMANAGEMENT</a:t>
            </a:r>
          </a:p>
        </p:txBody>
      </p:sp>
      <p:sp>
        <p:nvSpPr>
          <p:cNvPr id="3" name="Text Placeholder 2">
            <a:extLst>
              <a:ext uri="{FF2B5EF4-FFF2-40B4-BE49-F238E27FC236}">
                <a16:creationId xmlns:a16="http://schemas.microsoft.com/office/drawing/2014/main" id="{89392A0E-050E-746F-5BB3-9931539F0D43}"/>
              </a:ext>
            </a:extLst>
          </p:cNvPr>
          <p:cNvSpPr>
            <a:spLocks noGrp="1"/>
          </p:cNvSpPr>
          <p:nvPr>
            <p:ph type="body" sz="quarter" idx="19"/>
          </p:nvPr>
        </p:nvSpPr>
        <p:spPr/>
        <p:txBody>
          <a:bodyPr lIns="91440" tIns="45720" rIns="91440" bIns="45720" anchor="t"/>
          <a:lstStyle/>
          <a:p>
            <a:pPr marL="0" indent="0"/>
            <a:r>
              <a:rPr lang="en-GB" sz="1600" b="1" dirty="0">
                <a:solidFill>
                  <a:srgbClr val="8652A1"/>
                </a:solidFill>
              </a:rPr>
              <a:t>Introduktion til SDG'erne</a:t>
            </a:r>
            <a:endParaRPr lang="en-GB" sz="1600" dirty="0">
              <a:solidFill>
                <a:srgbClr val="8652A1"/>
              </a:solidFill>
            </a:endParaRPr>
          </a:p>
          <a:p>
            <a:pPr marL="285750" indent="-285750">
              <a:buFont typeface="Wingdings" panose="05000000000000000000" pitchFamily="2" charset="2"/>
              <a:buChar char="q"/>
            </a:pPr>
            <a:r>
              <a:rPr lang="en-GB" sz="1600" dirty="0"/>
              <a:t>De globale mål for bæredygtig udvikling (SDG'er) er en universel opfordring til handling for at udrydde fattigdom, beskytte planeten og sikre velstand for alle inden 2030.</a:t>
            </a:r>
          </a:p>
          <a:p>
            <a:pPr marL="285750" indent="-285750">
              <a:buFont typeface="Wingdings" panose="05000000000000000000" pitchFamily="2" charset="2"/>
              <a:buChar char="q"/>
            </a:pPr>
            <a:r>
              <a:rPr lang="en-GB" sz="1600" dirty="0"/>
              <a:t>Disse mål vejleder virksomheder i at indføre bæredygtige praksisser, der er i tråd med globale udfordringer såsom klimaforandringer, ulighed og ressourceudtømning.</a:t>
            </a:r>
          </a:p>
          <a:p>
            <a:pPr marL="0" indent="0"/>
            <a:endParaRPr lang="en-GB" sz="1600" b="1" dirty="0">
              <a:solidFill>
                <a:srgbClr val="8652A1"/>
              </a:solidFill>
            </a:endParaRPr>
          </a:p>
          <a:p>
            <a:pPr marL="0" indent="0"/>
            <a:r>
              <a:rPr lang="en-GB" sz="1600" b="1" dirty="0">
                <a:solidFill>
                  <a:srgbClr val="8652A1"/>
                </a:solidFill>
              </a:rPr>
              <a:t>Innovationsledelse og SDG'er</a:t>
            </a:r>
            <a:endParaRPr lang="en-GB" sz="1600" dirty="0">
              <a:solidFill>
                <a:srgbClr val="8652A1"/>
              </a:solidFill>
            </a:endParaRPr>
          </a:p>
          <a:p>
            <a:pPr marL="285750" indent="-285750">
              <a:buFont typeface="Wingdings" panose="05000000000000000000" pitchFamily="2" charset="2"/>
              <a:buChar char="q"/>
            </a:pPr>
            <a:r>
              <a:rPr lang="en-GB" sz="1600" dirty="0"/>
              <a:t>Innovationsledelse hjælper virksomheder med at implementere bæredygtige praksis ved at integrere bæredygtighedsprincipper i hele innovationsprocessen.</a:t>
            </a:r>
          </a:p>
          <a:p>
            <a:pPr marL="285750" indent="-285750">
              <a:buFont typeface="Wingdings" panose="05000000000000000000" pitchFamily="2" charset="2"/>
              <a:buChar char="q"/>
            </a:pPr>
            <a:r>
              <a:rPr lang="en-GB" sz="1600" dirty="0"/>
              <a:t>At afstemme forretningsinnovation med SDG'erne kan skabe løsninger, der ikke kun styrker virksomhedens konkurrenceevne, men også bidrager til at tackle miljømæssige, sociale og økonomiske udfordringer.</a:t>
            </a:r>
          </a:p>
          <a:p>
            <a:endParaRPr lang="en-US" sz="1100" dirty="0">
              <a:ea typeface="Calibri"/>
              <a:cs typeface="Calibri"/>
            </a:endParaRPr>
          </a:p>
        </p:txBody>
      </p:sp>
    </p:spTree>
    <p:extLst>
      <p:ext uri="{BB962C8B-B14F-4D97-AF65-F5344CB8AC3E}">
        <p14:creationId xmlns:p14="http://schemas.microsoft.com/office/powerpoint/2010/main" val="85475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B5A2-3B9D-3468-F8BC-AB3554BDA6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CB3356-D68A-97A7-0F1D-8D99534D2223}"/>
              </a:ext>
            </a:extLst>
          </p:cNvPr>
          <p:cNvSpPr>
            <a:spLocks noGrp="1"/>
          </p:cNvSpPr>
          <p:nvPr>
            <p:ph type="body" sz="quarter" idx="16"/>
          </p:nvPr>
        </p:nvSpPr>
        <p:spPr/>
        <p:txBody>
          <a:bodyPr/>
          <a:lstStyle/>
          <a:p>
            <a:r>
              <a:rPr lang="en-GB" dirty="0"/>
              <a:t>VIGTIGE BÆREDYGTIGHEDSUDFORDRINGER INDEN FOR LOGISTIK</a:t>
            </a:r>
            <a:endParaRPr lang="en-US" dirty="0"/>
          </a:p>
        </p:txBody>
      </p:sp>
      <p:sp>
        <p:nvSpPr>
          <p:cNvPr id="3" name="Text Placeholder 2">
            <a:extLst>
              <a:ext uri="{FF2B5EF4-FFF2-40B4-BE49-F238E27FC236}">
                <a16:creationId xmlns:a16="http://schemas.microsoft.com/office/drawing/2014/main" id="{8303F8EF-D240-DCBB-A40B-A2E7E6886394}"/>
              </a:ext>
            </a:extLst>
          </p:cNvPr>
          <p:cNvSpPr>
            <a:spLocks noGrp="1"/>
          </p:cNvSpPr>
          <p:nvPr>
            <p:ph type="body" sz="quarter" idx="19"/>
          </p:nvPr>
        </p:nvSpPr>
        <p:spPr/>
        <p:txBody>
          <a:bodyPr lIns="91440" tIns="45720" rIns="91440" bIns="45720" anchor="t"/>
          <a:lstStyle/>
          <a:p>
            <a:pPr marL="285750" indent="-285750">
              <a:buFont typeface="Wingdings" panose="05000000000000000000" pitchFamily="2" charset="2"/>
              <a:buChar char="q"/>
            </a:pPr>
            <a:r>
              <a:rPr lang="en-GB" sz="1600" dirty="0"/>
              <a:t>Høje </a:t>
            </a:r>
            <a:r>
              <a:rPr lang="en-GB" sz="1600" b="1" dirty="0"/>
              <a:t>CO2-udledninger </a:t>
            </a:r>
            <a:r>
              <a:rPr lang="en-GB" sz="1600" dirty="0"/>
              <a:t>fra transport: Luft- og vejtransport bidrager væsentligt til CO2-udledningen.</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Ineffektiv ressourceanvendelse </a:t>
            </a:r>
            <a:r>
              <a:rPr lang="en-GB" sz="1600" dirty="0"/>
              <a:t>i emballering og distribution: Overemballering fører til unødvendigt affald.</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Affaldshåndtering </a:t>
            </a:r>
            <a:r>
              <a:rPr lang="en-GB" sz="1600" dirty="0"/>
              <a:t>i forsyningskæden: Ikke-genanvendelige emballagematerialer ender på lossepladser.</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Gennemsigtighed og etik </a:t>
            </a:r>
            <a:r>
              <a:rPr lang="en-GB" sz="1600" dirty="0"/>
              <a:t>i forsyningskæden: Manglende gennemsigtighed kan føre til uetiske praksis i indkøbet.</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Energiforbrug </a:t>
            </a:r>
            <a:r>
              <a:rPr lang="en-GB" sz="1600" dirty="0"/>
              <a:t>i lagre og distributionscentre: Højt energiforbrug i logistikcentre bidrager til et større CO2-aftryk.</a:t>
            </a:r>
          </a:p>
          <a:p>
            <a:pPr>
              <a:buFont typeface="Arial" panose="020B0604020202020204" pitchFamily="34" charset="0"/>
              <a:buChar char="•"/>
            </a:pPr>
            <a:endParaRPr lang="en-US" sz="1100" dirty="0">
              <a:ea typeface="Calibri"/>
              <a:cs typeface="Calibri"/>
            </a:endParaRPr>
          </a:p>
        </p:txBody>
      </p:sp>
    </p:spTree>
    <p:extLst>
      <p:ext uri="{BB962C8B-B14F-4D97-AF65-F5344CB8AC3E}">
        <p14:creationId xmlns:p14="http://schemas.microsoft.com/office/powerpoint/2010/main" val="103598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77250-3480-8493-322A-03E917D774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3E92A5-4029-349B-3DFC-F784B71622CF}"/>
              </a:ext>
            </a:extLst>
          </p:cNvPr>
          <p:cNvSpPr>
            <a:spLocks noGrp="1"/>
          </p:cNvSpPr>
          <p:nvPr>
            <p:ph type="body" sz="quarter" idx="16"/>
          </p:nvPr>
        </p:nvSpPr>
        <p:spPr/>
        <p:txBody>
          <a:bodyPr/>
          <a:lstStyle/>
          <a:p>
            <a:r>
              <a:rPr lang="en-GB" sz="3600" b="1" dirty="0"/>
              <a:t>SDG'er og logistik</a:t>
            </a:r>
          </a:p>
        </p:txBody>
      </p:sp>
      <p:sp>
        <p:nvSpPr>
          <p:cNvPr id="3" name="Text Placeholder 2">
            <a:extLst>
              <a:ext uri="{FF2B5EF4-FFF2-40B4-BE49-F238E27FC236}">
                <a16:creationId xmlns:a16="http://schemas.microsoft.com/office/drawing/2014/main" id="{A1B72E82-8D60-30B9-EA8E-6DBFB62EC9EB}"/>
              </a:ext>
            </a:extLst>
          </p:cNvPr>
          <p:cNvSpPr>
            <a:spLocks noGrp="1"/>
          </p:cNvSpPr>
          <p:nvPr>
            <p:ph type="body" sz="quarter" idx="19"/>
          </p:nvPr>
        </p:nvSpPr>
        <p:spPr/>
        <p:txBody>
          <a:bodyPr lIns="91440" tIns="45720" rIns="91440" bIns="45720" anchor="t"/>
          <a:lstStyle/>
          <a:p>
            <a:r>
              <a:rPr lang="en-GB" sz="1600" dirty="0"/>
              <a:t>Målene for bæredygtig udvikling (SDG'er) hjælper med at identificere måder at tackle disse udfordringer på, f.eks.</a:t>
            </a:r>
          </a:p>
          <a:p>
            <a:endParaRPr lang="en-GB" sz="1600" dirty="0"/>
          </a:p>
          <a:p>
            <a:pPr marL="285750" indent="-285750">
              <a:buFont typeface="Wingdings" panose="05000000000000000000" pitchFamily="2" charset="2"/>
              <a:buChar char="q"/>
            </a:pPr>
            <a:r>
              <a:rPr lang="en-GB" sz="1600" b="1" dirty="0"/>
              <a:t>Mål 9: Industri, innovation og infrastruktur – </a:t>
            </a:r>
            <a:r>
              <a:rPr lang="en-GB" sz="1600" dirty="0"/>
              <a:t>Innovation af infrastruktur ved at indføre elbiler og intelligente logistiksystemer.</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Mål 12: Ansvarligt forbrug og produktion – </a:t>
            </a:r>
            <a:r>
              <a:rPr lang="en-GB" sz="1600" dirty="0"/>
              <a:t>Reduktion af affald gennem miljøvenlige emballageløsninger.</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Mål 13: Klimatiltag – </a:t>
            </a:r>
            <a:r>
              <a:rPr lang="en-GB" sz="1600" dirty="0"/>
              <a:t>Overgang til elektriske køretøjer for at reducere emissionerne.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Mål 8: Anstændigt arbejde og økonomisk vækst – </a:t>
            </a:r>
            <a:r>
              <a:rPr lang="en-GB" sz="1600" dirty="0"/>
              <a:t>Skabelse af grønne job gennem bæredygtige logistikpraksisser.</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b="1" dirty="0"/>
              <a:t>Mål 11: Bæredygtige byer og samfund – </a:t>
            </a:r>
            <a:r>
              <a:rPr lang="en-GB" sz="1600" dirty="0"/>
              <a:t>Reduktion af trafikpropper i byerne med bæredygtige logistikløsninger.</a:t>
            </a:r>
            <a:br>
              <a:rPr lang="en-GB" sz="1200" dirty="0"/>
            </a:br>
            <a:endParaRPr lang="en-GB" sz="1600" dirty="0"/>
          </a:p>
          <a:p>
            <a:pPr>
              <a:buFont typeface="Arial" panose="020B0604020202020204" pitchFamily="34" charset="0"/>
              <a:buChar char="•"/>
            </a:pPr>
            <a:endParaRPr lang="en-US" sz="1100" dirty="0">
              <a:ea typeface="Calibri"/>
              <a:cs typeface="Calibri"/>
            </a:endParaRPr>
          </a:p>
        </p:txBody>
      </p:sp>
    </p:spTree>
    <p:extLst>
      <p:ext uri="{BB962C8B-B14F-4D97-AF65-F5344CB8AC3E}">
        <p14:creationId xmlns:p14="http://schemas.microsoft.com/office/powerpoint/2010/main" val="300761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5" y="2344758"/>
            <a:ext cx="4867011" cy="4111797"/>
          </a:xfrm>
        </p:spPr>
        <p:txBody>
          <a:bodyPr/>
          <a:lstStyle/>
          <a:p>
            <a:pPr marL="9525" indent="-9525"/>
            <a:r>
              <a:rPr lang="en-US" sz="2400" dirty="0" err="1">
                <a:ea typeface="Calibri"/>
                <a:cs typeface="Calibri"/>
              </a:rPr>
              <a:t>Analyser </a:t>
            </a:r>
            <a:r>
              <a:rPr lang="en-US" sz="2400" b="1" dirty="0">
                <a:ea typeface="Calibri"/>
                <a:cs typeface="Calibri"/>
              </a:rPr>
              <a:t>logistiske bæredygtighedsudfordringer </a:t>
            </a:r>
            <a:r>
              <a:rPr lang="en-US" sz="2400" dirty="0">
                <a:ea typeface="Calibri"/>
                <a:cs typeface="Calibri"/>
              </a:rPr>
              <a:t>og identificer måder at håndtere potentielle løsninger inden for innovationsstyringsprocessen. </a:t>
            </a:r>
          </a:p>
          <a:p>
            <a:pPr marL="9525" indent="-9525"/>
            <a:endParaRPr lang="en-US" sz="2400" dirty="0">
              <a:ea typeface="Calibri"/>
              <a:cs typeface="Calibri"/>
            </a:endParaRPr>
          </a:p>
          <a:p>
            <a:pPr marL="342900" indent="-342900">
              <a:buFont typeface="Wingdings" pitchFamily="2" charset="2"/>
              <a:buChar char="q"/>
            </a:pPr>
            <a:r>
              <a:rPr lang="en-US" sz="2400" dirty="0">
                <a:ea typeface="Calibri"/>
                <a:cs typeface="Calibri"/>
              </a:rPr>
              <a:t>Hvordan kan virkelige logistiske bæredygtighedsudfordringer løses inden for rammerne af innovationsstyringsprocessen?</a:t>
            </a:r>
          </a:p>
          <a:p>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en-GB"/>
              <a:t>PROBLEMBASERET</a:t>
            </a:r>
          </a:p>
          <a:p>
            <a:r>
              <a:rPr lang="en-GB"/>
              <a:t>AKTIVITET</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354" b="7354"/>
          <a:stretch>
            <a:fillRect/>
          </a:stretch>
        </p:blipFill>
        <p:spPr/>
      </p:pic>
    </p:spTree>
    <p:extLst>
      <p:ext uri="{BB962C8B-B14F-4D97-AF65-F5344CB8AC3E}">
        <p14:creationId xmlns:p14="http://schemas.microsoft.com/office/powerpoint/2010/main" val="261312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en-GB" sz="3600" b="1"/>
              <a:t>DISKUSSION</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en-US" sz="3200" dirty="0">
                <a:ea typeface="Calibri"/>
                <a:cs typeface="Calibri"/>
              </a:rPr>
              <a:t>Hvordan anvendte/kunne virksomheden innovationsstyringsprocessen til </a:t>
            </a:r>
            <a:r>
              <a:rPr lang="en-US" sz="3200" b="1" dirty="0">
                <a:ea typeface="Calibri"/>
                <a:cs typeface="Calibri"/>
              </a:rPr>
              <a:t>at løse </a:t>
            </a:r>
            <a:r>
              <a:rPr lang="en-US" sz="3200" dirty="0">
                <a:ea typeface="Calibri"/>
                <a:cs typeface="Calibri"/>
              </a:rPr>
              <a:t>en bæredygtighedsudfordring?</a:t>
            </a:r>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t="2853" b="2853"/>
          <a:stretch/>
        </p:blipFill>
        <p:spPr/>
      </p:pic>
    </p:spTree>
    <p:extLst>
      <p:ext uri="{BB962C8B-B14F-4D97-AF65-F5344CB8AC3E}">
        <p14:creationId xmlns:p14="http://schemas.microsoft.com/office/powerpoint/2010/main" val="16968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12604" b="12604"/>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en-US" sz="4000" b="1"/>
              <a:t>UGE 6</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en-GB" sz="4800" b="1"/>
              <a:t>DIGITALE VÆRKTØJER </a:t>
            </a:r>
            <a:br>
              <a:rPr lang="en-GB" sz="4800" b="1"/>
            </a:br>
            <a:r>
              <a:rPr lang="en-GB" sz="4800" b="1"/>
              <a:t>TIL BÆREDYGTIG INNOVATION</a:t>
            </a:r>
          </a:p>
        </p:txBody>
      </p:sp>
    </p:spTree>
    <p:extLst>
      <p:ext uri="{BB962C8B-B14F-4D97-AF65-F5344CB8AC3E}">
        <p14:creationId xmlns:p14="http://schemas.microsoft.com/office/powerpoint/2010/main" val="3084522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9CA99-227D-352C-042E-5D32FA5166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45DB947-635A-9045-0AF5-3763D5358472}"/>
              </a:ext>
            </a:extLst>
          </p:cNvPr>
          <p:cNvSpPr>
            <a:spLocks noGrp="1"/>
          </p:cNvSpPr>
          <p:nvPr>
            <p:ph type="body" sz="quarter" idx="16"/>
          </p:nvPr>
        </p:nvSpPr>
        <p:spPr>
          <a:xfrm>
            <a:off x="904856" y="618626"/>
            <a:ext cx="10479218" cy="803654"/>
          </a:xfrm>
        </p:spPr>
        <p:txBody>
          <a:bodyPr/>
          <a:lstStyle/>
          <a:p>
            <a:r>
              <a:rPr lang="en-US"/>
              <a:t>INNOVATIONSMANAGEMENT DIGITALISERING &amp;amp; BÆREDYGTIGHED</a:t>
            </a:r>
          </a:p>
        </p:txBody>
      </p:sp>
      <p:sp>
        <p:nvSpPr>
          <p:cNvPr id="4" name="Text Placeholder 3">
            <a:extLst>
              <a:ext uri="{FF2B5EF4-FFF2-40B4-BE49-F238E27FC236}">
                <a16:creationId xmlns:a16="http://schemas.microsoft.com/office/drawing/2014/main" id="{2A35890E-6932-43CE-CB94-14872C3E3AB9}"/>
              </a:ext>
            </a:extLst>
          </p:cNvPr>
          <p:cNvSpPr>
            <a:spLocks noGrp="1"/>
          </p:cNvSpPr>
          <p:nvPr>
            <p:ph type="body" sz="quarter" idx="19"/>
          </p:nvPr>
        </p:nvSpPr>
        <p:spPr/>
        <p:txBody>
          <a:bodyPr lIns="91440" tIns="45720" rIns="91440" bIns="45720" anchor="t"/>
          <a:lstStyle/>
          <a:p>
            <a:pPr marL="285750" indent="-285750">
              <a:lnSpc>
                <a:spcPct val="100000"/>
              </a:lnSpc>
              <a:buFont typeface="Wingdings" panose="05000000000000000000" pitchFamily="2" charset="2"/>
              <a:buChar char="q"/>
            </a:pPr>
            <a:r>
              <a:rPr lang="en-GB" sz="1600" b="1" dirty="0"/>
              <a:t>Innovationsledelse </a:t>
            </a:r>
            <a:r>
              <a:rPr lang="en-GB" sz="1600" dirty="0"/>
              <a:t>omfatter seks faser: Identificering af muligheder, ideudvikling og idéhåndtering, konceptudvikling, serviceudvikling, test og validering samt lancering.</a:t>
            </a:r>
          </a:p>
          <a:p>
            <a:pPr marL="285750" indent="-285750">
              <a:lnSpc>
                <a:spcPct val="100000"/>
              </a:lnSpc>
              <a:buFont typeface="Wingdings" panose="05000000000000000000" pitchFamily="2" charset="2"/>
              <a:buChar char="q"/>
            </a:pPr>
            <a:r>
              <a:rPr lang="en-GB" sz="1600" b="1" dirty="0"/>
              <a:t>Digitale værktøjer </a:t>
            </a:r>
            <a:r>
              <a:rPr lang="en-GB" sz="1600" dirty="0"/>
              <a:t>forbedrer hver fase og optimerer samarbejdet, beslutningsprocessen og effektiviteten i logistikken.</a:t>
            </a:r>
          </a:p>
          <a:p>
            <a:pPr marL="285750" indent="-285750">
              <a:lnSpc>
                <a:spcPct val="100000"/>
              </a:lnSpc>
              <a:buFont typeface="Wingdings" panose="05000000000000000000" pitchFamily="2" charset="2"/>
              <a:buChar char="q"/>
            </a:pPr>
            <a:r>
              <a:rPr lang="en-GB" sz="1600" dirty="0"/>
              <a:t>Digitalisering giver virksomheder mulighed for </a:t>
            </a:r>
            <a:r>
              <a:rPr lang="en-GB" sz="1600" b="1" dirty="0"/>
              <a:t>hurtigt at tilpasse sig, skalere deres innovationer </a:t>
            </a:r>
            <a:r>
              <a:rPr lang="en-GB" sz="1600" dirty="0"/>
              <a:t>og </a:t>
            </a:r>
            <a:r>
              <a:rPr lang="en-GB" sz="1600" b="1" dirty="0"/>
              <a:t>opretholde konsistens </a:t>
            </a:r>
            <a:r>
              <a:rPr lang="en-GB" sz="1600" dirty="0"/>
              <a:t>i globale operationer.</a:t>
            </a:r>
          </a:p>
          <a:p>
            <a:pPr marL="285750" indent="-285750">
              <a:lnSpc>
                <a:spcPct val="100000"/>
              </a:lnSpc>
              <a:buFont typeface="Wingdings" panose="05000000000000000000" pitchFamily="2" charset="2"/>
              <a:buChar char="q"/>
            </a:pPr>
            <a:r>
              <a:rPr lang="en-GB" sz="1600" b="1" dirty="0"/>
              <a:t>Digitale værktøjer </a:t>
            </a:r>
            <a:r>
              <a:rPr lang="en-GB" sz="1600" dirty="0"/>
              <a:t>(f.eks. Power BI, </a:t>
            </a:r>
            <a:r>
              <a:rPr lang="en-GB" sz="1600" dirty="0" err="1"/>
              <a:t>Ideanote</a:t>
            </a:r>
            <a:r>
              <a:rPr lang="en-GB" sz="1600" dirty="0"/>
              <a:t>) understøtter </a:t>
            </a:r>
            <a:r>
              <a:rPr lang="en-GB" sz="1600" i="1" dirty="0"/>
              <a:t>innovationsprocessen</a:t>
            </a:r>
            <a:r>
              <a:rPr lang="en-GB" sz="1600" dirty="0"/>
              <a:t>, mens </a:t>
            </a:r>
            <a:r>
              <a:rPr lang="en-GB" sz="1600" b="1" dirty="0"/>
              <a:t>digitale løsninger </a:t>
            </a:r>
            <a:r>
              <a:rPr lang="en-GB" sz="1600" dirty="0"/>
              <a:t>(f.eks. AI-ruteplanlægning, IoT-sporing) anvendes til </a:t>
            </a:r>
            <a:r>
              <a:rPr lang="en-GB" sz="1600" i="1" dirty="0"/>
              <a:t>at løse specifikke logistiske udfordringer</a:t>
            </a:r>
            <a:r>
              <a:rPr lang="en-GB" sz="1600" dirty="0"/>
              <a:t>.</a:t>
            </a:r>
          </a:p>
          <a:p>
            <a:pPr marL="285750" indent="-285750">
              <a:lnSpc>
                <a:spcPct val="100000"/>
              </a:lnSpc>
              <a:buFont typeface="Wingdings" panose="05000000000000000000" pitchFamily="2" charset="2"/>
              <a:buChar char="q"/>
            </a:pPr>
            <a:r>
              <a:rPr lang="en-GB" sz="1600" b="1" dirty="0"/>
              <a:t>Bæredygtighedsudfordringer </a:t>
            </a:r>
            <a:r>
              <a:rPr lang="en-GB" sz="1600" dirty="0"/>
              <a:t>inden for logistik omfatter høje CO2-udledninger, ineffektiv emballage og affaldshåndtering.</a:t>
            </a:r>
          </a:p>
          <a:p>
            <a:pPr marL="285750" indent="-285750">
              <a:lnSpc>
                <a:spcPct val="100000"/>
              </a:lnSpc>
              <a:buFont typeface="Wingdings" panose="05000000000000000000" pitchFamily="2" charset="2"/>
              <a:buChar char="q"/>
            </a:pPr>
            <a:r>
              <a:rPr lang="en-GB" sz="1600" b="1" dirty="0"/>
              <a:t>SDG'erne </a:t>
            </a:r>
            <a:r>
              <a:rPr lang="en-GB" sz="1600" dirty="0"/>
              <a:t>vejleder virksomheder i at indføre bæredygtige praksis, f.eks. mål 9 (innovation og infrastruktur i logistik), mål 12 (ansvarlig produktion og forbrug) og mål 13 (klimaindsats for at reducere emissioner).</a:t>
            </a:r>
          </a:p>
          <a:p>
            <a:pPr marL="285750" indent="-285750">
              <a:lnSpc>
                <a:spcPct val="100000"/>
              </a:lnSpc>
              <a:buFont typeface="Wingdings" panose="05000000000000000000" pitchFamily="2" charset="2"/>
              <a:buChar char="q"/>
            </a:pPr>
            <a:endParaRPr lang="en-GB" sz="1600" b="1" dirty="0"/>
          </a:p>
          <a:p>
            <a:pPr marL="285750" indent="-285750">
              <a:lnSpc>
                <a:spcPct val="100000"/>
              </a:lnSpc>
              <a:buFont typeface="Wingdings" panose="05000000000000000000" pitchFamily="2" charset="2"/>
              <a:buChar char="q"/>
            </a:pPr>
            <a:endParaRPr lang="en-GB" sz="1600" b="1" dirty="0"/>
          </a:p>
          <a:p>
            <a:pPr marL="285750" indent="-285750">
              <a:lnSpc>
                <a:spcPct val="100000"/>
              </a:lnSpc>
              <a:buFont typeface="Wingdings" panose="05000000000000000000" pitchFamily="2" charset="2"/>
              <a:buChar char="Ø"/>
            </a:pPr>
            <a:r>
              <a:rPr lang="en-GB" sz="1600" b="1" dirty="0"/>
              <a:t>Digitale værktøjer hjælper med at strømline innovation og forbedre bæredygtigheden i hele logistikvirksomheden.</a:t>
            </a:r>
          </a:p>
          <a:p>
            <a:pPr marL="285750" indent="-285750">
              <a:lnSpc>
                <a:spcPct val="100000"/>
              </a:lnSpc>
              <a:buFont typeface="Wingdings" panose="05000000000000000000" pitchFamily="2" charset="2"/>
              <a:buChar char="Ø"/>
            </a:pPr>
            <a:endParaRPr lang="en-GB" sz="1600" b="1" dirty="0"/>
          </a:p>
          <a:p>
            <a:pPr marL="285750" indent="-285750">
              <a:lnSpc>
                <a:spcPct val="100000"/>
              </a:lnSpc>
              <a:buFont typeface="Wingdings" panose="05000000000000000000" pitchFamily="2" charset="2"/>
              <a:buChar char="Ø"/>
            </a:pPr>
            <a:r>
              <a:rPr lang="en-GB" sz="1600" b="1" dirty="0"/>
              <a:t>At afstemme innovationsledelse med SDG'erne fører til bæredygtig vækst inden for logistik, hvilket forbedrer både forretningseffektiviteten og miljøpåvirkningen.</a:t>
            </a:r>
          </a:p>
        </p:txBody>
      </p:sp>
    </p:spTree>
    <p:extLst>
      <p:ext uri="{BB962C8B-B14F-4D97-AF65-F5344CB8AC3E}">
        <p14:creationId xmlns:p14="http://schemas.microsoft.com/office/powerpoint/2010/main" val="54462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5" y="2344758"/>
            <a:ext cx="4867011" cy="4111797"/>
          </a:xfrm>
        </p:spPr>
        <p:txBody>
          <a:bodyPr/>
          <a:lstStyle/>
          <a:p>
            <a:pPr marL="9525" indent="-9525"/>
            <a:r>
              <a:rPr lang="en-US" sz="2400" dirty="0">
                <a:ea typeface="Calibri"/>
                <a:cs typeface="Calibri"/>
              </a:rPr>
              <a:t>Sammenlign </a:t>
            </a:r>
            <a:r>
              <a:rPr lang="en-US" sz="2400" b="1" dirty="0">
                <a:ea typeface="Calibri"/>
                <a:cs typeface="Calibri"/>
              </a:rPr>
              <a:t>digitale værktøjer </a:t>
            </a:r>
            <a:r>
              <a:rPr lang="en-US" sz="2400" dirty="0">
                <a:ea typeface="Calibri"/>
                <a:cs typeface="Calibri"/>
              </a:rPr>
              <a:t>og vælg de mest relevante til at tackle bæredygtighedsudfordringer inden for logistik.</a:t>
            </a:r>
          </a:p>
          <a:p>
            <a:pPr marL="9525" indent="-9525"/>
            <a:endParaRPr lang="en-US" dirty="0">
              <a:latin typeface="Calibri"/>
              <a:ea typeface="Calibri"/>
              <a:cs typeface="Calibri"/>
            </a:endParaRPr>
          </a:p>
          <a:p>
            <a:pPr marL="342900" indent="-342900">
              <a:buFont typeface="Wingdings" pitchFamily="2" charset="2"/>
              <a:buChar char="q"/>
            </a:pPr>
            <a:r>
              <a:rPr lang="en-US" dirty="0">
                <a:ea typeface="Calibri"/>
                <a:cs typeface="Calibri"/>
              </a:rPr>
              <a:t>Vælg en innovationsstyringsfase og mindst to digitale værktøjer til at understøtte den.</a:t>
            </a:r>
          </a:p>
          <a:p>
            <a:pPr marL="342900" indent="-342900">
              <a:buFont typeface="Wingdings" pitchFamily="2" charset="2"/>
              <a:buChar char="q"/>
            </a:pPr>
            <a:r>
              <a:rPr lang="en-US" sz="2400" dirty="0">
                <a:ea typeface="Calibri"/>
                <a:cs typeface="Calibri"/>
              </a:rPr>
              <a:t>Lav en infografik, der illustrerer, hvordan værktøjerne understøtter fasen.</a:t>
            </a:r>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en-GB"/>
              <a:t>PROBLEMBASERET</a:t>
            </a:r>
          </a:p>
          <a:p>
            <a:r>
              <a:rPr lang="en-GB"/>
              <a:t>AKTIVITET</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7354" b="7354"/>
          <a:stretch>
            <a:fillRect/>
          </a:stretch>
        </p:blipFill>
        <p:spPr/>
      </p:pic>
    </p:spTree>
    <p:extLst>
      <p:ext uri="{BB962C8B-B14F-4D97-AF65-F5344CB8AC3E}">
        <p14:creationId xmlns:p14="http://schemas.microsoft.com/office/powerpoint/2010/main" val="244171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5">
            <a:extLst>
              <a:ext uri="{FF2B5EF4-FFF2-40B4-BE49-F238E27FC236}">
                <a16:creationId xmlns:a16="http://schemas.microsoft.com/office/drawing/2014/main" id="{FB647937-82C5-B5B4-F7AA-90138ACB9C6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44228" b="30730"/>
          <a:stretch>
            <a:fillRect/>
          </a:stretch>
        </p:blipFill>
        <p:spPr>
          <a:xfrm flipH="1">
            <a:off x="788894" y="340862"/>
            <a:ext cx="11403106" cy="1903699"/>
          </a:xfrm>
        </p:spPr>
      </p:pic>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2202016" y="3140990"/>
            <a:ext cx="8547206" cy="566444"/>
          </a:xfrm>
          <a:prstGeom prst="rect">
            <a:avLst/>
          </a:prstGeom>
        </p:spPr>
        <p:txBody>
          <a:bodyPr/>
          <a:lstStyle/>
          <a:p>
            <a:pPr marL="342900" indent="-342900">
              <a:buClr>
                <a:srgbClr val="29C5F4"/>
              </a:buClr>
              <a:buFont typeface="Wingdings" panose="05000000000000000000" pitchFamily="2" charset="2"/>
              <a:buChar char="Ø"/>
            </a:pPr>
            <a:r>
              <a:rPr lang="en-US" dirty="0">
                <a:hlinkClick r:id="rId4" action="ppaction://hlinksldjump">
                  <a:extLst>
                    <a:ext uri="{A12FA001-AC4F-418D-AE19-62706E023703}">
                      <ahyp:hlinkClr xmlns:ahyp="http://schemas.microsoft.com/office/drawing/2018/hyperlinkcolor" val="tx"/>
                    </a:ext>
                  </a:extLst>
                </a:hlinkClick>
              </a:rPr>
              <a:t>Introduktion </a:t>
            </a:r>
            <a:r>
              <a:rPr lang="en-US" dirty="0">
                <a:solidFill>
                  <a:srgbClr val="FF0000"/>
                </a:solidFill>
              </a:rPr>
              <a:t>– Instruktioner til læreren (fjern/tilpas før brug)</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2202016" y="3718852"/>
            <a:ext cx="9278784" cy="566444"/>
          </a:xfrm>
          <a:prstGeom prst="rect">
            <a:avLst/>
          </a:prstGeom>
        </p:spPr>
        <p:txBody>
          <a:bodyPr lIns="91440" tIns="45720" rIns="91440" bIns="45720" anchor="ctr">
            <a:noAutofit/>
          </a:bodyPr>
          <a:lstStyle/>
          <a:p>
            <a:pPr marL="342900" indent="-342900">
              <a:buClr>
                <a:srgbClr val="29C5F4"/>
              </a:buClr>
              <a:buFont typeface="Wingdings" panose="05000000000000000000" pitchFamily="2" charset="2"/>
              <a:buChar char="Ø"/>
            </a:pPr>
            <a:r>
              <a:rPr lang="en-US" dirty="0">
                <a:hlinkClick r:id="rId5" action="ppaction://hlinksldjump">
                  <a:extLst>
                    <a:ext uri="{A12FA001-AC4F-418D-AE19-62706E023703}">
                      <ahyp:hlinkClr xmlns:ahyp="http://schemas.microsoft.com/office/drawing/2018/hyperlinkcolor" val="tx"/>
                    </a:ext>
                  </a:extLst>
                </a:hlinkClick>
              </a:rPr>
              <a:t>Slide Deck-struktur </a:t>
            </a:r>
            <a:r>
              <a:rPr lang="en-US">
                <a:solidFill>
                  <a:srgbClr val="FF0000"/>
                </a:solidFill>
              </a:rPr>
              <a:t>– Instruktioner til læreren (fjern/tilpas inden brug)</a:t>
            </a:r>
            <a:endParaRPr lang="en-US"/>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2202016" y="4297921"/>
            <a:ext cx="8547206" cy="566444"/>
          </a:xfrm>
          <a:prstGeom prst="rect">
            <a:avLst/>
          </a:prstGeom>
        </p:spPr>
        <p:txBody>
          <a:bodyPr/>
          <a:lstStyle/>
          <a:p>
            <a:pPr marL="342900" indent="-342900">
              <a:buClr>
                <a:srgbClr val="29C5F4"/>
              </a:buClr>
              <a:buFont typeface="Wingdings" panose="05000000000000000000" pitchFamily="2" charset="2"/>
              <a:buChar char="Ø"/>
            </a:pPr>
            <a:r>
              <a:rPr lang="en-US" dirty="0">
                <a:hlinkClick r:id="rId6" action="ppaction://hlinksldjump">
                  <a:extLst>
                    <a:ext uri="{A12FA001-AC4F-418D-AE19-62706E023703}">
                      <ahyp:hlinkClr xmlns:ahyp="http://schemas.microsoft.com/office/drawing/2018/hyperlinkcolor" val="tx"/>
                    </a:ext>
                  </a:extLst>
                </a:hlinkClick>
              </a:rPr>
              <a:t>Modul  2 – Innovationsledelse </a:t>
            </a:r>
            <a:r>
              <a:rPr lang="en-US" dirty="0" err="1">
                <a:hlinkClick r:id="rId6" action="ppaction://hlinksldjump">
                  <a:extLst>
                    <a:ext uri="{A12FA001-AC4F-418D-AE19-62706E023703}">
                      <ahyp:hlinkClr xmlns:ahyp="http://schemas.microsoft.com/office/drawing/2018/hyperlinkcolor" val="tx"/>
                    </a:ext>
                  </a:extLst>
                </a:hlinkClick>
              </a:rPr>
              <a:t>Digitalisering </a:t>
            </a:r>
            <a:r>
              <a:rPr lang="en-US" dirty="0">
                <a:hlinkClick r:id="rId6" action="ppaction://hlinksldjump">
                  <a:extLst>
                    <a:ext uri="{A12FA001-AC4F-418D-AE19-62706E023703}">
                      <ahyp:hlinkClr xmlns:ahyp="http://schemas.microsoft.com/office/drawing/2018/hyperlinkcolor" val="tx"/>
                    </a:ext>
                  </a:extLst>
                </a:hlinkClick>
              </a:rPr>
              <a:t>og bæredygtighed</a:t>
            </a:r>
            <a:endParaRPr lang="en-US" dirty="0"/>
          </a:p>
        </p:txBody>
      </p:sp>
      <p:sp>
        <p:nvSpPr>
          <p:cNvPr id="12" name="Rectangle 11">
            <a:extLst>
              <a:ext uri="{FF2B5EF4-FFF2-40B4-BE49-F238E27FC236}">
                <a16:creationId xmlns:a16="http://schemas.microsoft.com/office/drawing/2014/main" id="{FD1AE6A7-36AA-0C4F-0261-5C67EE120960}"/>
              </a:ext>
            </a:extLst>
          </p:cNvPr>
          <p:cNvSpPr/>
          <p:nvPr/>
        </p:nvSpPr>
        <p:spPr>
          <a:xfrm>
            <a:off x="345172" y="1007603"/>
            <a:ext cx="2974383" cy="69862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29195" y="1059901"/>
            <a:ext cx="2577693"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INDHOLDSFORTEGNELSE</a:t>
            </a:r>
          </a:p>
        </p:txBody>
      </p:sp>
      <p:sp>
        <p:nvSpPr>
          <p:cNvPr id="5" name="Freeform 4">
            <a:extLst>
              <a:ext uri="{FF2B5EF4-FFF2-40B4-BE49-F238E27FC236}">
                <a16:creationId xmlns:a16="http://schemas.microsoft.com/office/drawing/2014/main" id="{F0AA56BA-45F4-3283-64D9-CB18D34B630F}"/>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74DF250-9762-EA34-433A-C14C032328D0}"/>
              </a:ext>
            </a:extLst>
          </p:cNvPr>
          <p:cNvSpPr/>
          <p:nvPr/>
        </p:nvSpPr>
        <p:spPr>
          <a:xfrm>
            <a:off x="8872447" y="1389035"/>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Tree>
    <p:extLst>
      <p:ext uri="{BB962C8B-B14F-4D97-AF65-F5344CB8AC3E}">
        <p14:creationId xmlns:p14="http://schemas.microsoft.com/office/powerpoint/2010/main" val="1970309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a:extLst>
              <a:ext uri="{FF2B5EF4-FFF2-40B4-BE49-F238E27FC236}">
                <a16:creationId xmlns:a16="http://schemas.microsoft.com/office/drawing/2014/main" id="{151A112E-AAC0-07B9-3A67-AADEB8FF406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10562" b="10562"/>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655805"/>
            <a:ext cx="10203652" cy="4455922"/>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173965"/>
              </a:gs>
              <a:gs pos="44000">
                <a:srgbClr val="173965">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941511" y="4925196"/>
            <a:ext cx="5736476" cy="553998"/>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INFOGRAFIK-PRÆSENTATION</a:t>
            </a:r>
          </a:p>
        </p:txBody>
      </p:sp>
      <p:sp>
        <p:nvSpPr>
          <p:cNvPr id="5" name="Freeform 4">
            <a:extLst>
              <a:ext uri="{FF2B5EF4-FFF2-40B4-BE49-F238E27FC236}">
                <a16:creationId xmlns:a16="http://schemas.microsoft.com/office/drawing/2014/main" id="{C640F8F2-ABE1-BDD4-1C6A-011780C960FB}"/>
              </a:ext>
            </a:extLst>
          </p:cNvPr>
          <p:cNvSpPr/>
          <p:nvPr/>
        </p:nvSpPr>
        <p:spPr>
          <a:xfrm rot="13934365">
            <a:off x="-2663641" y="-2588156"/>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BD8D59DA-2BAA-E513-A5CC-C2FD481E6AF0}"/>
              </a:ext>
            </a:extLst>
          </p:cNvPr>
          <p:cNvSpPr/>
          <p:nvPr/>
        </p:nvSpPr>
        <p:spPr>
          <a:xfrm>
            <a:off x="713390" y="3380753"/>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Tree>
    <p:extLst>
      <p:ext uri="{BB962C8B-B14F-4D97-AF65-F5344CB8AC3E}">
        <p14:creationId xmlns:p14="http://schemas.microsoft.com/office/powerpoint/2010/main" val="235017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en-GB" sz="3600" b="1"/>
              <a:t>DISKUSSION</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en-US" sz="3200">
                <a:ea typeface="Calibri"/>
                <a:cs typeface="Calibri"/>
              </a:rPr>
              <a:t>Hvordan kan virksomheder bedre </a:t>
            </a:r>
            <a:r>
              <a:rPr lang="en-US" sz="3200" b="1">
                <a:ea typeface="Calibri"/>
                <a:cs typeface="Calibri"/>
              </a:rPr>
              <a:t>integrere </a:t>
            </a:r>
            <a:r>
              <a:rPr lang="en-US" sz="3200">
                <a:ea typeface="Calibri"/>
                <a:cs typeface="Calibri"/>
              </a:rPr>
              <a:t>de</a:t>
            </a:r>
            <a:br>
              <a:rPr lang="en-US" sz="3200">
                <a:ea typeface="Calibri"/>
                <a:cs typeface="Calibri"/>
              </a:rPr>
            </a:br>
            <a:r>
              <a:rPr lang="en-US" sz="3200">
                <a:ea typeface="Calibri"/>
                <a:cs typeface="Calibri"/>
              </a:rPr>
              <a:t>værktøjerne bedre i deres innovationsstyringsprocesser?</a:t>
            </a:r>
            <a:endParaRPr lang="en-GB"/>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t="2853" b="2853"/>
          <a:stretch/>
        </p:blipFill>
        <p:spPr/>
      </p:pic>
    </p:spTree>
    <p:extLst>
      <p:ext uri="{BB962C8B-B14F-4D97-AF65-F5344CB8AC3E}">
        <p14:creationId xmlns:p14="http://schemas.microsoft.com/office/powerpoint/2010/main" val="323446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976CB-A602-889E-61BA-229A23EE439E}"/>
              </a:ext>
            </a:extLst>
          </p:cNvPr>
          <p:cNvSpPr>
            <a:spLocks noGrp="1"/>
          </p:cNvSpPr>
          <p:nvPr>
            <p:ph type="body" sz="quarter" idx="16"/>
          </p:nvPr>
        </p:nvSpPr>
        <p:spPr>
          <a:xfrm>
            <a:off x="0" y="587575"/>
            <a:ext cx="4226311" cy="1218923"/>
          </a:xfrm>
        </p:spPr>
        <p:txBody>
          <a:bodyPr/>
          <a:lstStyle/>
          <a:p>
            <a:r>
              <a:rPr lang="en-GB"/>
              <a:t>EVALUERINGSSKEMA</a:t>
            </a:r>
          </a:p>
        </p:txBody>
      </p:sp>
      <p:pic>
        <p:nvPicPr>
          <p:cNvPr id="8" name="Picture Placeholder 7" descr="A group of people working on a table&#10;&#10;Description automatically generated">
            <a:extLst>
              <a:ext uri="{FF2B5EF4-FFF2-40B4-BE49-F238E27FC236}">
                <a16:creationId xmlns:a16="http://schemas.microsoft.com/office/drawing/2014/main" id="{D09A0E5A-9466-E927-DFA2-72FE0F7DE2A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7802" r="7802"/>
          <a:stretch>
            <a:fillRect/>
          </a:stretch>
        </p:blipFill>
        <p:spPr/>
      </p:pic>
      <p:sp>
        <p:nvSpPr>
          <p:cNvPr id="4" name="Text Placeholder 3">
            <a:extLst>
              <a:ext uri="{FF2B5EF4-FFF2-40B4-BE49-F238E27FC236}">
                <a16:creationId xmlns:a16="http://schemas.microsoft.com/office/drawing/2014/main" id="{2EF81BA3-2859-E5B1-1E85-75FCBF93EF5D}"/>
              </a:ext>
            </a:extLst>
          </p:cNvPr>
          <p:cNvSpPr>
            <a:spLocks noGrp="1"/>
          </p:cNvSpPr>
          <p:nvPr>
            <p:ph type="body" sz="quarter" idx="19"/>
          </p:nvPr>
        </p:nvSpPr>
        <p:spPr/>
        <p:txBody>
          <a:bodyPr/>
          <a:lstStyle/>
          <a:p>
            <a:pPr marL="9525" indent="-9525"/>
            <a:r>
              <a:rPr lang="en-GB"/>
              <a:t>Til vurdering af læringen om digitalisering af innovationsledelse og bæredygtighed.</a:t>
            </a:r>
          </a:p>
          <a:p>
            <a:pPr marL="9525" indent="-9525"/>
            <a:endParaRPr lang="en-GB"/>
          </a:p>
          <a:p>
            <a:pPr marL="9525" indent="-9525"/>
            <a:endParaRPr lang="en-GB"/>
          </a:p>
          <a:p>
            <a:pPr marL="9525" indent="-9525"/>
            <a:r>
              <a:rPr lang="en-GB"/>
              <a:t>Frist: </a:t>
            </a:r>
            <a:r>
              <a:rPr lang="en-GB">
                <a:solidFill>
                  <a:schemeClr val="bg1">
                    <a:lumMod val="75000"/>
                  </a:schemeClr>
                </a:solidFill>
              </a:rPr>
              <a:t>(læreren indsætter)</a:t>
            </a:r>
          </a:p>
          <a:p>
            <a:pPr marL="9525" indent="-9525"/>
            <a:endParaRPr lang="en-GB"/>
          </a:p>
          <a:p>
            <a:pPr marL="9525" indent="-9525"/>
            <a:endParaRPr lang="en-GB"/>
          </a:p>
          <a:p>
            <a:pPr marL="9525" indent="-9525"/>
            <a:r>
              <a:rPr lang="en-GB"/>
              <a:t>Link: </a:t>
            </a:r>
            <a:r>
              <a:rPr lang="en-GB">
                <a:solidFill>
                  <a:schemeClr val="bg1">
                    <a:lumMod val="75000"/>
                  </a:schemeClr>
                </a:solidFill>
              </a:rPr>
              <a:t>(læreren indsætter)</a:t>
            </a:r>
          </a:p>
          <a:p>
            <a:pPr marL="9525" indent="-9525"/>
            <a:endParaRPr lang="en-GB"/>
          </a:p>
          <a:p>
            <a:pPr marL="9525" indent="-9525"/>
            <a:r>
              <a:rPr lang="en-GB"/>
              <a:t>QR-kode: </a:t>
            </a:r>
            <a:r>
              <a:rPr lang="en-GB">
                <a:solidFill>
                  <a:schemeClr val="bg1">
                    <a:lumMod val="75000"/>
                  </a:schemeClr>
                </a:solidFill>
              </a:rPr>
              <a:t>(læreren indsætter)</a:t>
            </a:r>
          </a:p>
          <a:p>
            <a:pPr marL="9525" indent="-9525"/>
            <a:endParaRPr lang="en-GB">
              <a:solidFill>
                <a:schemeClr val="bg1">
                  <a:lumMod val="75000"/>
                </a:schemeClr>
              </a:solidFill>
            </a:endParaRPr>
          </a:p>
          <a:p>
            <a:pPr marL="9525" indent="-9525"/>
            <a:endParaRPr lang="en-GB">
              <a:solidFill>
                <a:schemeClr val="bg1">
                  <a:lumMod val="75000"/>
                </a:schemeClr>
              </a:solidFill>
            </a:endParaRPr>
          </a:p>
        </p:txBody>
      </p:sp>
    </p:spTree>
    <p:extLst>
      <p:ext uri="{BB962C8B-B14F-4D97-AF65-F5344CB8AC3E}">
        <p14:creationId xmlns:p14="http://schemas.microsoft.com/office/powerpoint/2010/main" val="3355762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39DE357A-54CC-4BD6-21FF-5EC1E8D9ABF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6091" b="26091"/>
          <a:stretch>
            <a:fillRect/>
          </a:stretch>
        </p:blipFill>
        <p:spPr/>
      </p:pic>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583118" y="5531209"/>
            <a:ext cx="4367339" cy="466127"/>
          </a:xfrm>
        </p:spPr>
        <p:txBody>
          <a:bodyPr/>
          <a:lstStyle/>
          <a:p>
            <a:pPr algn="ctr"/>
            <a:r>
              <a:rPr lang="en-US" sz="2800"/>
              <a:t>www.</a:t>
            </a:r>
            <a:r>
              <a:rPr lang="en-US" sz="2800" b="1"/>
              <a:t>innovating4earth</a:t>
            </a:r>
            <a:r>
              <a:rPr lang="en-US" sz="2800"/>
              <a:t>.eu</a:t>
            </a:r>
          </a:p>
        </p:txBody>
      </p:sp>
      <p:sp>
        <p:nvSpPr>
          <p:cNvPr id="5" name="Freeform 4">
            <a:extLst>
              <a:ext uri="{FF2B5EF4-FFF2-40B4-BE49-F238E27FC236}">
                <a16:creationId xmlns:a16="http://schemas.microsoft.com/office/drawing/2014/main" id="{CE615DF0-54E9-2DE9-C19F-9FBFF212ACF1}"/>
              </a:ext>
            </a:extLst>
          </p:cNvPr>
          <p:cNvSpPr/>
          <p:nvPr/>
        </p:nvSpPr>
        <p:spPr>
          <a:xfrm rot="12697991">
            <a:off x="-3250160" y="-559536"/>
            <a:ext cx="4822343" cy="521343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78B2AB55-69D9-21FA-42B3-F16F9D2C69F1}"/>
              </a:ext>
            </a:extLst>
          </p:cNvPr>
          <p:cNvSpPr/>
          <p:nvPr/>
        </p:nvSpPr>
        <p:spPr>
          <a:xfrm rot="2300298">
            <a:off x="2105278" y="1802189"/>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pic>
        <p:nvPicPr>
          <p:cNvPr id="7" name="Picture 6" descr="A black background with white text&#10;&#10;AI-generated content may be incorrect.">
            <a:extLst>
              <a:ext uri="{FF2B5EF4-FFF2-40B4-BE49-F238E27FC236}">
                <a16:creationId xmlns:a16="http://schemas.microsoft.com/office/drawing/2014/main" id="{F4CEF672-A27D-D453-FB9A-F033FC26262F}"/>
              </a:ext>
            </a:extLst>
          </p:cNvPr>
          <p:cNvPicPr>
            <a:picLocks noChangeAspect="1"/>
          </p:cNvPicPr>
          <p:nvPr/>
        </p:nvPicPr>
        <p:blipFill>
          <a:blip r:embed="rId4"/>
          <a:stretch>
            <a:fillRect/>
          </a:stretch>
        </p:blipFill>
        <p:spPr>
          <a:xfrm>
            <a:off x="194803" y="4768028"/>
            <a:ext cx="4772608" cy="1229308"/>
          </a:xfrm>
          <a:prstGeom prst="rect">
            <a:avLst/>
          </a:prstGeom>
        </p:spPr>
      </p:pic>
    </p:spTree>
    <p:extLst>
      <p:ext uri="{BB962C8B-B14F-4D97-AF65-F5344CB8AC3E}">
        <p14:creationId xmlns:p14="http://schemas.microsoft.com/office/powerpoint/2010/main" val="3649525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B4E04F-5559-3D72-E648-81767198F2D4}"/>
              </a:ext>
            </a:extLst>
          </p:cNvPr>
          <p:cNvSpPr>
            <a:spLocks noGrp="1"/>
          </p:cNvSpPr>
          <p:nvPr>
            <p:ph type="body" sz="quarter" idx="19"/>
          </p:nvPr>
        </p:nvSpPr>
        <p:spPr/>
        <p:txBody>
          <a:bodyPr/>
          <a:lstStyle/>
          <a:p>
            <a:pPr indent="0"/>
            <a:r>
              <a:rPr lang="en-GB" sz="1200" dirty="0"/>
              <a:t>Helmer, J., Huynh, T. og Rossano-Rivero, S. (2021). Hvidbog om digital innovation. </a:t>
            </a:r>
            <a:r>
              <a:rPr lang="en-GB" sz="1200" i="1" dirty="0"/>
              <a:t>Erasmus+ Strategiske Alliancer-projekt "Digital innovation til servicesektoren". </a:t>
            </a:r>
            <a:r>
              <a:rPr lang="en-GB" sz="1200" dirty="0">
                <a:solidFill>
                  <a:srgbClr val="29C5F4"/>
                </a:solidFill>
                <a:hlinkClick r:id="rId2">
                  <a:extLst>
                    <a:ext uri="{A12FA001-AC4F-418D-AE19-62706E023703}">
                      <ahyp:hlinkClr xmlns:ahyp="http://schemas.microsoft.com/office/drawing/2018/hyperlinkcolor" val="tx"/>
                    </a:ext>
                  </a:extLst>
                </a:hlinkClick>
              </a:rPr>
              <a:t>https://www.innovatingdigitally.eu/audit/</a:t>
            </a:r>
            <a:endParaRPr lang="en-GB" sz="1200" dirty="0">
              <a:solidFill>
                <a:srgbClr val="29C5F4"/>
              </a:solidFill>
            </a:endParaRPr>
          </a:p>
        </p:txBody>
      </p:sp>
      <p:sp>
        <p:nvSpPr>
          <p:cNvPr id="3" name="Text Placeholder 2">
            <a:extLst>
              <a:ext uri="{FF2B5EF4-FFF2-40B4-BE49-F238E27FC236}">
                <a16:creationId xmlns:a16="http://schemas.microsoft.com/office/drawing/2014/main" id="{D1BFDA7E-2391-0D00-F2B2-2BD15B791754}"/>
              </a:ext>
            </a:extLst>
          </p:cNvPr>
          <p:cNvSpPr>
            <a:spLocks noGrp="1"/>
          </p:cNvSpPr>
          <p:nvPr>
            <p:ph type="body" sz="quarter" idx="16"/>
          </p:nvPr>
        </p:nvSpPr>
        <p:spPr>
          <a:xfrm>
            <a:off x="0" y="780079"/>
            <a:ext cx="3749039" cy="647667"/>
          </a:xfrm>
        </p:spPr>
        <p:txBody>
          <a:bodyPr/>
          <a:lstStyle/>
          <a:p>
            <a:r>
              <a:rPr lang="en-GB"/>
              <a:t>REFERENCER</a:t>
            </a:r>
          </a:p>
        </p:txBody>
      </p:sp>
    </p:spTree>
    <p:extLst>
      <p:ext uri="{BB962C8B-B14F-4D97-AF65-F5344CB8AC3E}">
        <p14:creationId xmlns:p14="http://schemas.microsoft.com/office/powerpoint/2010/main" val="89836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8">
            <a:extLst>
              <a:ext uri="{FF2B5EF4-FFF2-40B4-BE49-F238E27FC236}">
                <a16:creationId xmlns:a16="http://schemas.microsoft.com/office/drawing/2014/main" id="{CDAF4621-234A-1B3A-5C6E-4EC3C1BAECA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35291" b="35291"/>
          <a:stretch/>
        </p:blipFill>
        <p:spPr/>
      </p:pic>
      <p:sp>
        <p:nvSpPr>
          <p:cNvPr id="14" name="Rectangle 13">
            <a:extLst>
              <a:ext uri="{FF2B5EF4-FFF2-40B4-BE49-F238E27FC236}">
                <a16:creationId xmlns:a16="http://schemas.microsoft.com/office/drawing/2014/main" id="{BE59536B-CB14-6A49-9925-C70C0915408D}"/>
              </a:ext>
            </a:extLst>
          </p:cNvPr>
          <p:cNvSpPr/>
          <p:nvPr/>
        </p:nvSpPr>
        <p:spPr>
          <a:xfrm>
            <a:off x="5722297" y="3429000"/>
            <a:ext cx="390113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3717108" cy="646331"/>
          </a:xfrm>
          <a:prstGeom prst="rect">
            <a:avLst/>
          </a:prstGeom>
          <a:noFill/>
        </p:spPr>
        <p:txBody>
          <a:bodyPr wrap="none" rtlCol="0">
            <a:spAutoFit/>
          </a:bodyPr>
          <a:lstStyle/>
          <a:p>
            <a:r>
              <a:rPr lang="en-US" sz="3600" b="1" spc="324">
                <a:solidFill>
                  <a:srgbClr val="29C5F4"/>
                </a:solidFill>
                <a:latin typeface="Calibri" panose="020F0502020204030204" pitchFamily="34" charset="0"/>
                <a:cs typeface="Calibri" panose="020F0502020204030204" pitchFamily="34" charset="0"/>
              </a:rPr>
              <a:t>INTRODUKTION</a:t>
            </a:r>
          </a:p>
        </p:txBody>
      </p:sp>
      <p:sp>
        <p:nvSpPr>
          <p:cNvPr id="8" name="Freeform 7">
            <a:extLst>
              <a:ext uri="{FF2B5EF4-FFF2-40B4-BE49-F238E27FC236}">
                <a16:creationId xmlns:a16="http://schemas.microsoft.com/office/drawing/2014/main" id="{F91725D6-F937-7772-5A8D-52D658E9E8B3}"/>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C16F006-4592-E9DC-71F2-AFB1957C51E2}"/>
              </a:ext>
            </a:extLst>
          </p:cNvPr>
          <p:cNvSpPr/>
          <p:nvPr/>
        </p:nvSpPr>
        <p:spPr>
          <a:xfrm>
            <a:off x="10992110" y="4568038"/>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2" name="Rechteck 1">
            <a:extLst>
              <a:ext uri="{FF2B5EF4-FFF2-40B4-BE49-F238E27FC236}">
                <a16:creationId xmlns:a16="http://schemas.microsoft.com/office/drawing/2014/main" id="{EE471710-7788-A74C-168F-F1AAD64A4EF3}"/>
              </a:ext>
            </a:extLst>
          </p:cNvPr>
          <p:cNvSpPr/>
          <p:nvPr/>
        </p:nvSpPr>
        <p:spPr>
          <a:xfrm>
            <a:off x="7696200" y="5263350"/>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feld 2">
            <a:extLst>
              <a:ext uri="{FF2B5EF4-FFF2-40B4-BE49-F238E27FC236}">
                <a16:creationId xmlns:a16="http://schemas.microsoft.com/office/drawing/2014/main" id="{1C39F017-A1A2-3C14-0CC8-3E39EF8CB2DE}"/>
              </a:ext>
            </a:extLst>
          </p:cNvPr>
          <p:cNvSpPr txBox="1"/>
          <p:nvPr/>
        </p:nvSpPr>
        <p:spPr>
          <a:xfrm>
            <a:off x="7875005" y="5525532"/>
            <a:ext cx="4158343" cy="830997"/>
          </a:xfrm>
          <a:prstGeom prst="rect">
            <a:avLst/>
          </a:prstGeom>
          <a:noFill/>
        </p:spPr>
        <p:txBody>
          <a:bodyPr wrap="square" rtlCol="0">
            <a:spAutoFit/>
          </a:bodyPr>
          <a:lstStyle/>
          <a:p>
            <a:pPr algn="ctr"/>
            <a:r>
              <a:rPr lang="en-GB" sz="2400" b="1" dirty="0">
                <a:solidFill>
                  <a:srgbClr val="FF0000"/>
                </a:solidFill>
              </a:rPr>
              <a:t>Instruktioner til læreren – </a:t>
            </a:r>
          </a:p>
          <a:p>
            <a:pPr algn="ctr"/>
            <a:r>
              <a:rPr lang="en-GB" sz="2400" b="1" dirty="0">
                <a:solidFill>
                  <a:srgbClr val="FF0000"/>
                </a:solidFill>
              </a:rPr>
              <a:t>Tilpas/fjern inden brug</a:t>
            </a:r>
          </a:p>
        </p:txBody>
      </p:sp>
    </p:spTree>
    <p:extLst>
      <p:ext uri="{BB962C8B-B14F-4D97-AF65-F5344CB8AC3E}">
        <p14:creationId xmlns:p14="http://schemas.microsoft.com/office/powerpoint/2010/main" val="355963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prstGeom prst="rect">
            <a:avLst/>
          </a:prstGeom>
        </p:spPr>
        <p:txBody>
          <a:bodyPr lIns="91440" tIns="45720" rIns="91440" bIns="45720" anchor="t"/>
          <a:lstStyle/>
          <a:p>
            <a:pPr marL="9525" indent="-9525" algn="just"/>
            <a:r>
              <a:rPr lang="en-US"/>
              <a:t>Dette </a:t>
            </a:r>
            <a:r>
              <a:rPr lang="en-US" b="1"/>
              <a:t>EARTH-slidesæt </a:t>
            </a:r>
            <a:r>
              <a:rPr lang="en-US"/>
              <a:t>er designet til </a:t>
            </a:r>
            <a:r>
              <a:rPr lang="en-US" b="1"/>
              <a:t>at hjælpe undervisere </a:t>
            </a:r>
            <a:r>
              <a:rPr lang="en-US"/>
              <a:t>med at levere engagerende, innovativt og bæredygtigt indhold om en digitalt understøttet innovationsstyringsproces inden for logistik. Slidesættet er en del af EARTH OER, der har til formål at udstyre undervisere med </a:t>
            </a:r>
            <a:r>
              <a:rPr lang="en-US" b="1"/>
              <a:t>praktiske værktøjer, casestudier og metoder </a:t>
            </a:r>
            <a:r>
              <a:rPr lang="en-US"/>
              <a:t>til at inspirere studerende og fremme kritisk tænkning inden for bæredygtig logistik.</a:t>
            </a:r>
          </a:p>
          <a:p>
            <a:pPr marL="9525" indent="-9525" algn="just"/>
            <a:endParaRPr lang="en-US"/>
          </a:p>
          <a:p>
            <a:pPr marL="9525" indent="-9525" algn="just"/>
            <a:r>
              <a:rPr lang="en-US"/>
              <a:t>EARTH OER er </a:t>
            </a:r>
            <a:r>
              <a:rPr lang="en-US" b="1"/>
              <a:t>fleksible og tilpasningsdygtige </a:t>
            </a:r>
            <a:r>
              <a:rPr lang="en-US"/>
              <a:t>undervisningsressourcer. Samlingen af forelæsningsslides giver undervisere en </a:t>
            </a:r>
            <a:r>
              <a:rPr lang="en-US" b="1"/>
              <a:t>indikation af strukturen og indholdet</a:t>
            </a:r>
            <a:r>
              <a:rPr lang="en-US"/>
              <a:t>. Afhængigt af kursets kontekst kan undervisere vælge og tilpasse slides (moduler og uger) efter deres specifikke behov, samtidig med at de opretholder en meningsfuld og effektiv læring.</a:t>
            </a:r>
          </a:p>
          <a:p>
            <a:pPr algn="just"/>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1" y="780079"/>
            <a:ext cx="4927599" cy="647667"/>
          </a:xfrm>
          <a:prstGeom prst="rect">
            <a:avLst/>
          </a:prstGeom>
        </p:spPr>
        <p:txBody>
          <a:bodyPr/>
          <a:lstStyle/>
          <a:p>
            <a:r>
              <a:rPr lang="en-US"/>
              <a:t>EARTH SLIDE DECK</a:t>
            </a:r>
          </a:p>
        </p:txBody>
      </p:sp>
    </p:spTree>
    <p:extLst>
      <p:ext uri="{BB962C8B-B14F-4D97-AF65-F5344CB8AC3E}">
        <p14:creationId xmlns:p14="http://schemas.microsoft.com/office/powerpoint/2010/main" val="84031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DBA1CF19-C37D-DEAE-0FC7-5B89D24344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01" t="7456" r="-201" b="26438"/>
          <a:stretch>
            <a:fillRect/>
          </a:stretch>
        </p:blipFill>
        <p:spPr>
          <a:xfrm>
            <a:off x="238772" y="2626822"/>
            <a:ext cx="7708195" cy="3396829"/>
          </a:xfrm>
        </p:spPr>
      </p:pic>
      <p:sp>
        <p:nvSpPr>
          <p:cNvPr id="14" name="Rectangle 13">
            <a:extLst>
              <a:ext uri="{FF2B5EF4-FFF2-40B4-BE49-F238E27FC236}">
                <a16:creationId xmlns:a16="http://schemas.microsoft.com/office/drawing/2014/main" id="{BE59536B-CB14-6A49-9925-C70C0915408D}"/>
              </a:ext>
            </a:extLst>
          </p:cNvPr>
          <p:cNvSpPr/>
          <p:nvPr/>
        </p:nvSpPr>
        <p:spPr>
          <a:xfrm>
            <a:off x="5668232" y="3429000"/>
            <a:ext cx="293788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27351" y="3481298"/>
            <a:ext cx="2763898" cy="646331"/>
          </a:xfrm>
          <a:prstGeom prst="rect">
            <a:avLst/>
          </a:prstGeom>
          <a:noFill/>
        </p:spPr>
        <p:txBody>
          <a:bodyPr wrap="none" rtlCol="0">
            <a:spAutoFit/>
          </a:bodyPr>
          <a:lstStyle/>
          <a:p>
            <a:r>
              <a:rPr lang="en-US" sz="3600" b="1" spc="324">
                <a:solidFill>
                  <a:srgbClr val="29C5F4"/>
                </a:solidFill>
                <a:latin typeface="Calibri" panose="020F0502020204030204" pitchFamily="34" charset="0"/>
                <a:cs typeface="Calibri" panose="020F0502020204030204" pitchFamily="34" charset="0"/>
              </a:rPr>
              <a:t>SLIDE-PRÆSENTATION</a:t>
            </a:r>
          </a:p>
        </p:txBody>
      </p:sp>
      <p:sp>
        <p:nvSpPr>
          <p:cNvPr id="9" name="Freeform 8">
            <a:extLst>
              <a:ext uri="{FF2B5EF4-FFF2-40B4-BE49-F238E27FC236}">
                <a16:creationId xmlns:a16="http://schemas.microsoft.com/office/drawing/2014/main" id="{E8069F43-CAE2-ECD5-7218-C5641031CA60}"/>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33A5B7F-4E76-BA0D-28BE-B3684B97618E}"/>
              </a:ext>
            </a:extLst>
          </p:cNvPr>
          <p:cNvSpPr/>
          <p:nvPr/>
        </p:nvSpPr>
        <p:spPr>
          <a:xfrm>
            <a:off x="10992110" y="4568038"/>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8E5437FA-74FF-EC86-5E05-E6DDF1123824}"/>
              </a:ext>
            </a:extLst>
          </p:cNvPr>
          <p:cNvSpPr/>
          <p:nvPr/>
        </p:nvSpPr>
        <p:spPr>
          <a:xfrm>
            <a:off x="5550543" y="4231178"/>
            <a:ext cx="3055575"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2">
            <a:extLst>
              <a:ext uri="{FF2B5EF4-FFF2-40B4-BE49-F238E27FC236}">
                <a16:creationId xmlns:a16="http://schemas.microsoft.com/office/drawing/2014/main" id="{20494D68-D353-47C6-B730-DE447EE290E3}"/>
              </a:ext>
            </a:extLst>
          </p:cNvPr>
          <p:cNvSpPr txBox="1"/>
          <p:nvPr/>
        </p:nvSpPr>
        <p:spPr>
          <a:xfrm>
            <a:off x="5668232" y="4283476"/>
            <a:ext cx="2823017" cy="646331"/>
          </a:xfrm>
          <a:prstGeom prst="rect">
            <a:avLst/>
          </a:prstGeom>
          <a:noFill/>
        </p:spPr>
        <p:txBody>
          <a:bodyPr wrap="none" rtlCol="0">
            <a:spAutoFit/>
          </a:bodyPr>
          <a:lstStyle/>
          <a:p>
            <a:r>
              <a:rPr lang="en-US" sz="3600" b="1" spc="324">
                <a:solidFill>
                  <a:srgbClr val="29C5F4"/>
                </a:solidFill>
                <a:latin typeface="Calibri" panose="020F0502020204030204" pitchFamily="34" charset="0"/>
                <a:cs typeface="Calibri" panose="020F0502020204030204" pitchFamily="34" charset="0"/>
              </a:rPr>
              <a:t>STRUKTUR</a:t>
            </a:r>
          </a:p>
        </p:txBody>
      </p:sp>
      <p:sp>
        <p:nvSpPr>
          <p:cNvPr id="4" name="Rechteck 3">
            <a:extLst>
              <a:ext uri="{FF2B5EF4-FFF2-40B4-BE49-F238E27FC236}">
                <a16:creationId xmlns:a16="http://schemas.microsoft.com/office/drawing/2014/main" id="{BD785718-06D1-1ED3-D464-4FA55199226C}"/>
              </a:ext>
            </a:extLst>
          </p:cNvPr>
          <p:cNvSpPr/>
          <p:nvPr/>
        </p:nvSpPr>
        <p:spPr>
          <a:xfrm>
            <a:off x="7696200" y="5263350"/>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feld 7">
            <a:extLst>
              <a:ext uri="{FF2B5EF4-FFF2-40B4-BE49-F238E27FC236}">
                <a16:creationId xmlns:a16="http://schemas.microsoft.com/office/drawing/2014/main" id="{E624403F-27FE-48BA-DCE5-95830C5EC1D8}"/>
              </a:ext>
            </a:extLst>
          </p:cNvPr>
          <p:cNvSpPr txBox="1"/>
          <p:nvPr/>
        </p:nvSpPr>
        <p:spPr>
          <a:xfrm>
            <a:off x="7990312" y="5492107"/>
            <a:ext cx="4158343" cy="830997"/>
          </a:xfrm>
          <a:prstGeom prst="rect">
            <a:avLst/>
          </a:prstGeom>
          <a:noFill/>
        </p:spPr>
        <p:txBody>
          <a:bodyPr wrap="square" rtlCol="0">
            <a:spAutoFit/>
          </a:bodyPr>
          <a:lstStyle/>
          <a:p>
            <a:pPr algn="ctr"/>
            <a:r>
              <a:rPr lang="en-GB" sz="2400" b="1" dirty="0">
                <a:solidFill>
                  <a:srgbClr val="FF0000"/>
                </a:solidFill>
              </a:rPr>
              <a:t>Instruktioner til læreren – </a:t>
            </a:r>
          </a:p>
          <a:p>
            <a:pPr algn="ctr"/>
            <a:r>
              <a:rPr lang="en-GB" sz="2400" b="1" dirty="0">
                <a:solidFill>
                  <a:srgbClr val="FF0000"/>
                </a:solidFill>
              </a:rPr>
              <a:t>Tilpas/fjern inden brug</a:t>
            </a:r>
          </a:p>
        </p:txBody>
      </p:sp>
    </p:spTree>
    <p:extLst>
      <p:ext uri="{BB962C8B-B14F-4D97-AF65-F5344CB8AC3E}">
        <p14:creationId xmlns:p14="http://schemas.microsoft.com/office/powerpoint/2010/main" val="209521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35"/>
          </p:nvPr>
        </p:nvSpPr>
        <p:spPr>
          <a:xfrm>
            <a:off x="4881813" y="589918"/>
            <a:ext cx="6562677" cy="1188000"/>
          </a:xfrm>
          <a:prstGeom prst="rect">
            <a:avLst/>
          </a:prstGeom>
        </p:spPr>
        <p:txBody>
          <a:bodyPr/>
          <a:lstStyle/>
          <a:p>
            <a:pPr marL="9525" indent="-9525" algn="just"/>
            <a:r>
              <a:rPr lang="en-US" b="0" dirty="0">
                <a:solidFill>
                  <a:srgbClr val="173965"/>
                </a:solidFill>
              </a:rPr>
              <a:t>Alle moduler starter med et dias med oversigten over, </a:t>
            </a:r>
            <a:r>
              <a:rPr lang="en-US" dirty="0">
                <a:solidFill>
                  <a:srgbClr val="173965"/>
                </a:solidFill>
              </a:rPr>
              <a:t>hvad der kan forventes</a:t>
            </a:r>
            <a:r>
              <a:rPr lang="en-US" b="0" dirty="0">
                <a:solidFill>
                  <a:srgbClr val="173965"/>
                </a:solidFill>
              </a:rPr>
              <a:t>, med </a:t>
            </a:r>
            <a:r>
              <a:rPr lang="en-US" dirty="0">
                <a:solidFill>
                  <a:srgbClr val="173965"/>
                </a:solidFill>
              </a:rPr>
              <a:t>generelle oplysninger </a:t>
            </a:r>
            <a:r>
              <a:rPr lang="en-US" b="0" dirty="0">
                <a:solidFill>
                  <a:srgbClr val="173965"/>
                </a:solidFill>
              </a:rPr>
              <a:t>om varighed, mål, beskrivelse og evaluering af modulet. </a:t>
            </a:r>
          </a:p>
          <a:p>
            <a:pPr marL="0" indent="0"/>
            <a:endParaRPr lang="en-US" b="0" dirty="0">
              <a:solidFill>
                <a:srgbClr val="173965"/>
              </a:solidFill>
            </a:endParaRPr>
          </a:p>
        </p:txBody>
      </p:sp>
      <p:sp>
        <p:nvSpPr>
          <p:cNvPr id="3" name="Text Placeholder 2">
            <a:extLst>
              <a:ext uri="{FF2B5EF4-FFF2-40B4-BE49-F238E27FC236}">
                <a16:creationId xmlns:a16="http://schemas.microsoft.com/office/drawing/2014/main" id="{52066900-A9A8-AF2A-5934-7C41B15D9903}"/>
              </a:ext>
            </a:extLst>
          </p:cNvPr>
          <p:cNvSpPr>
            <a:spLocks noGrp="1"/>
          </p:cNvSpPr>
          <p:nvPr>
            <p:ph type="body" sz="quarter" idx="37"/>
          </p:nvPr>
        </p:nvSpPr>
        <p:spPr>
          <a:xfrm>
            <a:off x="3849851" y="357412"/>
            <a:ext cx="1232765" cy="955625"/>
          </a:xfrm>
        </p:spPr>
        <p:txBody>
          <a:bodyPr/>
          <a:lstStyle/>
          <a:p>
            <a:r>
              <a:rPr lang="en-GB"/>
              <a:t>01.</a:t>
            </a:r>
          </a:p>
        </p:txBody>
      </p:sp>
      <p:sp>
        <p:nvSpPr>
          <p:cNvPr id="4" name="Text Placeholder 3">
            <a:extLst>
              <a:ext uri="{FF2B5EF4-FFF2-40B4-BE49-F238E27FC236}">
                <a16:creationId xmlns:a16="http://schemas.microsoft.com/office/drawing/2014/main" id="{9FE96B6F-E1D8-2468-5880-8537F67A2CC6}"/>
              </a:ext>
            </a:extLst>
          </p:cNvPr>
          <p:cNvSpPr>
            <a:spLocks noGrp="1"/>
          </p:cNvSpPr>
          <p:nvPr>
            <p:ph type="body" sz="quarter" idx="42"/>
          </p:nvPr>
        </p:nvSpPr>
        <p:spPr>
          <a:xfrm>
            <a:off x="4843294" y="2006948"/>
            <a:ext cx="6562677" cy="936000"/>
          </a:xfrm>
        </p:spPr>
        <p:txBody>
          <a:bodyPr/>
          <a:lstStyle/>
          <a:p>
            <a:pPr algn="just"/>
            <a:r>
              <a:rPr lang="en-US" b="0">
                <a:solidFill>
                  <a:srgbClr val="173965"/>
                </a:solidFill>
              </a:rPr>
              <a:t>Hvert modul indledes med en </a:t>
            </a:r>
            <a:r>
              <a:rPr lang="en-US">
                <a:solidFill>
                  <a:srgbClr val="173965"/>
                </a:solidFill>
              </a:rPr>
              <a:t>introduktion </a:t>
            </a:r>
            <a:r>
              <a:rPr lang="en-US" b="0">
                <a:solidFill>
                  <a:srgbClr val="173965"/>
                </a:solidFill>
              </a:rPr>
              <a:t>med </a:t>
            </a:r>
            <a:r>
              <a:rPr lang="en-US">
                <a:solidFill>
                  <a:srgbClr val="173965"/>
                </a:solidFill>
              </a:rPr>
              <a:t>læringsmål </a:t>
            </a:r>
            <a:r>
              <a:rPr lang="en-US" b="0">
                <a:solidFill>
                  <a:srgbClr val="173965"/>
                </a:solidFill>
              </a:rPr>
              <a:t>og præsentation af hver </a:t>
            </a:r>
            <a:r>
              <a:rPr lang="en-US">
                <a:solidFill>
                  <a:srgbClr val="173965"/>
                </a:solidFill>
              </a:rPr>
              <a:t>uges emne</a:t>
            </a:r>
            <a:r>
              <a:rPr lang="en-US" b="0">
                <a:solidFill>
                  <a:srgbClr val="173965"/>
                </a:solidFill>
              </a:rPr>
              <a:t>. </a:t>
            </a:r>
          </a:p>
          <a:p>
            <a:endParaRPr lang="en-GB"/>
          </a:p>
        </p:txBody>
      </p:sp>
      <p:sp>
        <p:nvSpPr>
          <p:cNvPr id="8" name="Text Placeholder 7">
            <a:extLst>
              <a:ext uri="{FF2B5EF4-FFF2-40B4-BE49-F238E27FC236}">
                <a16:creationId xmlns:a16="http://schemas.microsoft.com/office/drawing/2014/main" id="{247CA1A1-EECA-1FD6-A4B3-20FEC03BD322}"/>
              </a:ext>
            </a:extLst>
          </p:cNvPr>
          <p:cNvSpPr>
            <a:spLocks noGrp="1"/>
          </p:cNvSpPr>
          <p:nvPr>
            <p:ph type="body" sz="quarter" idx="45"/>
          </p:nvPr>
        </p:nvSpPr>
        <p:spPr>
          <a:xfrm>
            <a:off x="4881813" y="3196977"/>
            <a:ext cx="6562677" cy="936000"/>
          </a:xfrm>
        </p:spPr>
        <p:txBody>
          <a:bodyPr/>
          <a:lstStyle/>
          <a:p>
            <a:pPr algn="just"/>
            <a:r>
              <a:rPr lang="en-GB" b="0">
                <a:solidFill>
                  <a:srgbClr val="173965"/>
                </a:solidFill>
              </a:rPr>
              <a:t>Hver uge er der slides, der introducerer </a:t>
            </a:r>
            <a:r>
              <a:rPr lang="en-GB">
                <a:solidFill>
                  <a:srgbClr val="173965"/>
                </a:solidFill>
              </a:rPr>
              <a:t>temaet </a:t>
            </a:r>
            <a:r>
              <a:rPr lang="en-GB" b="0">
                <a:solidFill>
                  <a:srgbClr val="173965"/>
                </a:solidFill>
              </a:rPr>
              <a:t>og relevante </a:t>
            </a:r>
            <a:r>
              <a:rPr lang="en-GB">
                <a:solidFill>
                  <a:srgbClr val="173965"/>
                </a:solidFill>
              </a:rPr>
              <a:t>diskussionspunkter</a:t>
            </a:r>
            <a:r>
              <a:rPr lang="en-GB" b="0">
                <a:solidFill>
                  <a:srgbClr val="173965"/>
                </a:solidFill>
              </a:rPr>
              <a:t>.</a:t>
            </a:r>
          </a:p>
        </p:txBody>
      </p:sp>
      <p:sp>
        <p:nvSpPr>
          <p:cNvPr id="10" name="Text Placeholder 9">
            <a:extLst>
              <a:ext uri="{FF2B5EF4-FFF2-40B4-BE49-F238E27FC236}">
                <a16:creationId xmlns:a16="http://schemas.microsoft.com/office/drawing/2014/main" id="{B7CBAECB-22E5-7D13-8DCD-15ED02DD7F22}"/>
              </a:ext>
            </a:extLst>
          </p:cNvPr>
          <p:cNvSpPr>
            <a:spLocks noGrp="1"/>
          </p:cNvSpPr>
          <p:nvPr>
            <p:ph type="body" sz="quarter" idx="47"/>
          </p:nvPr>
        </p:nvSpPr>
        <p:spPr>
          <a:xfrm>
            <a:off x="3849851" y="1795629"/>
            <a:ext cx="1232765" cy="955625"/>
          </a:xfrm>
        </p:spPr>
        <p:txBody>
          <a:bodyPr/>
          <a:lstStyle/>
          <a:p>
            <a:r>
              <a:rPr lang="en-GB"/>
              <a:t>02.</a:t>
            </a:r>
          </a:p>
        </p:txBody>
      </p:sp>
      <p:sp>
        <p:nvSpPr>
          <p:cNvPr id="11" name="Text Placeholder 10">
            <a:extLst>
              <a:ext uri="{FF2B5EF4-FFF2-40B4-BE49-F238E27FC236}">
                <a16:creationId xmlns:a16="http://schemas.microsoft.com/office/drawing/2014/main" id="{2E8D8142-8881-8B17-C19B-27B0A87456D6}"/>
              </a:ext>
            </a:extLst>
          </p:cNvPr>
          <p:cNvSpPr>
            <a:spLocks noGrp="1"/>
          </p:cNvSpPr>
          <p:nvPr>
            <p:ph type="body" sz="quarter" idx="48"/>
          </p:nvPr>
        </p:nvSpPr>
        <p:spPr>
          <a:xfrm>
            <a:off x="3872872" y="2974115"/>
            <a:ext cx="1232765" cy="955625"/>
          </a:xfrm>
        </p:spPr>
        <p:txBody>
          <a:bodyPr/>
          <a:lstStyle/>
          <a:p>
            <a:r>
              <a:rPr lang="en-GB"/>
              <a:t>03.</a:t>
            </a:r>
          </a:p>
        </p:txBody>
      </p:sp>
      <p:sp>
        <p:nvSpPr>
          <p:cNvPr id="12" name="Text Placeholder 7">
            <a:extLst>
              <a:ext uri="{FF2B5EF4-FFF2-40B4-BE49-F238E27FC236}">
                <a16:creationId xmlns:a16="http://schemas.microsoft.com/office/drawing/2014/main" id="{A81A4AB5-F97E-7ED5-846E-CCB75FAD0486}"/>
              </a:ext>
            </a:extLst>
          </p:cNvPr>
          <p:cNvSpPr txBox="1">
            <a:spLocks/>
          </p:cNvSpPr>
          <p:nvPr/>
        </p:nvSpPr>
        <p:spPr>
          <a:xfrm>
            <a:off x="4858792" y="4412808"/>
            <a:ext cx="6562677" cy="936000"/>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29C5F4"/>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0" dirty="0">
                <a:solidFill>
                  <a:srgbClr val="173965"/>
                </a:solidFill>
              </a:rPr>
              <a:t>Der foreslås </a:t>
            </a:r>
            <a:r>
              <a:rPr lang="en-US" dirty="0">
                <a:solidFill>
                  <a:srgbClr val="173965"/>
                </a:solidFill>
              </a:rPr>
              <a:t>øvelser i klassen </a:t>
            </a:r>
            <a:r>
              <a:rPr lang="en-US" b="0" dirty="0">
                <a:solidFill>
                  <a:srgbClr val="173965"/>
                </a:solidFill>
              </a:rPr>
              <a:t>med passende </a:t>
            </a:r>
            <a:r>
              <a:rPr lang="en-US" dirty="0">
                <a:solidFill>
                  <a:srgbClr val="173965"/>
                </a:solidFill>
              </a:rPr>
              <a:t>instruktioner, </a:t>
            </a:r>
            <a:r>
              <a:rPr lang="en-US" b="0" dirty="0">
                <a:solidFill>
                  <a:srgbClr val="173965"/>
                </a:solidFill>
              </a:rPr>
              <a:t>der vejleder de studerende hver uge. </a:t>
            </a:r>
          </a:p>
        </p:txBody>
      </p:sp>
      <p:sp>
        <p:nvSpPr>
          <p:cNvPr id="13" name="Text Placeholder 10">
            <a:extLst>
              <a:ext uri="{FF2B5EF4-FFF2-40B4-BE49-F238E27FC236}">
                <a16:creationId xmlns:a16="http://schemas.microsoft.com/office/drawing/2014/main" id="{2F4CC6A7-ABF0-867E-BC24-4AC7C8B4B78C}"/>
              </a:ext>
            </a:extLst>
          </p:cNvPr>
          <p:cNvSpPr txBox="1">
            <a:spLocks/>
          </p:cNvSpPr>
          <p:nvPr/>
        </p:nvSpPr>
        <p:spPr>
          <a:xfrm>
            <a:off x="3849851" y="4189947"/>
            <a:ext cx="1232765" cy="955625"/>
          </a:xfrm>
          <a:prstGeom prst="rect">
            <a:avLst/>
          </a:prstGeom>
          <a:noFill/>
        </p:spPr>
        <p:txBody>
          <a:bodyPr anchor="t">
            <a:noAutofit/>
          </a:bodyPr>
          <a:lstStyle>
            <a:lvl1pPr marL="0" indent="0" algn="l" defTabSz="914400" rtl="0" eaLnBrk="1" latinLnBrk="0" hangingPunct="1">
              <a:lnSpc>
                <a:spcPct val="130000"/>
              </a:lnSpc>
              <a:spcBef>
                <a:spcPts val="1000"/>
              </a:spcBef>
              <a:buFont typeface="Arial" panose="020B0604020202020204" pitchFamily="34" charset="0"/>
              <a:buNone/>
              <a:defRPr sz="44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04.</a:t>
            </a:r>
          </a:p>
        </p:txBody>
      </p:sp>
      <p:sp>
        <p:nvSpPr>
          <p:cNvPr id="14" name="Text Placeholder 7">
            <a:extLst>
              <a:ext uri="{FF2B5EF4-FFF2-40B4-BE49-F238E27FC236}">
                <a16:creationId xmlns:a16="http://schemas.microsoft.com/office/drawing/2014/main" id="{55099997-0431-FCD7-1EC1-7A73314D17C3}"/>
              </a:ext>
            </a:extLst>
          </p:cNvPr>
          <p:cNvSpPr txBox="1">
            <a:spLocks/>
          </p:cNvSpPr>
          <p:nvPr/>
        </p:nvSpPr>
        <p:spPr>
          <a:xfrm>
            <a:off x="4881813" y="5597463"/>
            <a:ext cx="6562677" cy="936000"/>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29C5F4"/>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0">
                <a:solidFill>
                  <a:srgbClr val="173965"/>
                </a:solidFill>
              </a:rPr>
              <a:t>Når det er relevant, gives der også </a:t>
            </a:r>
            <a:r>
              <a:rPr lang="en-US">
                <a:solidFill>
                  <a:srgbClr val="173965"/>
                </a:solidFill>
              </a:rPr>
              <a:t>evalueringsinstruktioner</a:t>
            </a:r>
            <a:r>
              <a:rPr lang="en-US" b="0">
                <a:solidFill>
                  <a:srgbClr val="173965"/>
                </a:solidFill>
              </a:rPr>
              <a:t>, </a:t>
            </a:r>
            <a:r>
              <a:rPr lang="en-US">
                <a:solidFill>
                  <a:srgbClr val="173965"/>
                </a:solidFill>
              </a:rPr>
              <a:t>som afslutter </a:t>
            </a:r>
            <a:r>
              <a:rPr lang="en-US" b="0">
                <a:solidFill>
                  <a:srgbClr val="173965"/>
                </a:solidFill>
              </a:rPr>
              <a:t>ugens materiale.</a:t>
            </a:r>
            <a:endParaRPr lang="en-GB" b="0">
              <a:solidFill>
                <a:srgbClr val="173965"/>
              </a:solidFill>
            </a:endParaRPr>
          </a:p>
        </p:txBody>
      </p:sp>
      <p:sp>
        <p:nvSpPr>
          <p:cNvPr id="15" name="Text Placeholder 10">
            <a:extLst>
              <a:ext uri="{FF2B5EF4-FFF2-40B4-BE49-F238E27FC236}">
                <a16:creationId xmlns:a16="http://schemas.microsoft.com/office/drawing/2014/main" id="{FA5D4230-2983-D003-6F09-7FF1B2C85F31}"/>
              </a:ext>
            </a:extLst>
          </p:cNvPr>
          <p:cNvSpPr txBox="1">
            <a:spLocks/>
          </p:cNvSpPr>
          <p:nvPr/>
        </p:nvSpPr>
        <p:spPr>
          <a:xfrm>
            <a:off x="3872872" y="5374602"/>
            <a:ext cx="1232765" cy="955625"/>
          </a:xfrm>
          <a:prstGeom prst="rect">
            <a:avLst/>
          </a:prstGeom>
          <a:noFill/>
        </p:spPr>
        <p:txBody>
          <a:bodyPr anchor="t">
            <a:noAutofit/>
          </a:bodyPr>
          <a:lstStyle>
            <a:lvl1pPr marL="0" indent="0" algn="l" defTabSz="914400" rtl="0" eaLnBrk="1" latinLnBrk="0" hangingPunct="1">
              <a:lnSpc>
                <a:spcPct val="130000"/>
              </a:lnSpc>
              <a:spcBef>
                <a:spcPts val="1000"/>
              </a:spcBef>
              <a:buFont typeface="Arial" panose="020B0604020202020204" pitchFamily="34" charset="0"/>
              <a:buNone/>
              <a:defRPr sz="4400" b="1"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05.</a:t>
            </a:r>
          </a:p>
        </p:txBody>
      </p:sp>
      <p:pic>
        <p:nvPicPr>
          <p:cNvPr id="19" name="Picture Placeholder 18" descr="A stack of post-it notes&#10;&#10;Description automatically generated">
            <a:extLst>
              <a:ext uri="{FF2B5EF4-FFF2-40B4-BE49-F238E27FC236}">
                <a16:creationId xmlns:a16="http://schemas.microsoft.com/office/drawing/2014/main" id="{3F7039E8-3BD3-4586-0478-6ADFD856409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32647" r="32647"/>
          <a:stretch>
            <a:fillRect/>
          </a:stretch>
        </p:blipFill>
        <p:spPr>
          <a:xfrm>
            <a:off x="0" y="22927"/>
            <a:ext cx="3570477" cy="6858000"/>
          </a:xfrm>
        </p:spPr>
      </p:pic>
    </p:spTree>
    <p:extLst>
      <p:ext uri="{BB962C8B-B14F-4D97-AF65-F5344CB8AC3E}">
        <p14:creationId xmlns:p14="http://schemas.microsoft.com/office/powerpoint/2010/main" val="304501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95586-B7F4-5ED5-E80C-1FCEE66A470C}"/>
              </a:ext>
            </a:extLst>
          </p:cNvPr>
          <p:cNvSpPr>
            <a:spLocks noGrp="1"/>
          </p:cNvSpPr>
          <p:nvPr>
            <p:ph type="body" sz="quarter" idx="19"/>
          </p:nvPr>
        </p:nvSpPr>
        <p:spPr>
          <a:xfrm>
            <a:off x="2667000" y="1892118"/>
            <a:ext cx="6858000" cy="3073764"/>
          </a:xfrm>
        </p:spPr>
        <p:txBody>
          <a:bodyPr/>
          <a:lstStyle/>
          <a:p>
            <a:r>
              <a:rPr lang="en-US"/>
              <a:t>Alle moduler kan leveres som </a:t>
            </a:r>
            <a:r>
              <a:rPr lang="en-US" b="1"/>
              <a:t>personlige, online eller hybride </a:t>
            </a:r>
            <a:r>
              <a:rPr lang="en-US"/>
              <a:t>kurser. </a:t>
            </a:r>
          </a:p>
          <a:p>
            <a:endParaRPr lang="en-US"/>
          </a:p>
          <a:p>
            <a:r>
              <a:rPr lang="en-US"/>
              <a:t>Undervisere bedes </a:t>
            </a:r>
            <a:r>
              <a:rPr lang="en-US" b="1">
                <a:solidFill>
                  <a:srgbClr val="FF0000"/>
                </a:solidFill>
              </a:rPr>
              <a:t>vælge </a:t>
            </a:r>
            <a:r>
              <a:rPr lang="en-US"/>
              <a:t>de moduler og uger, der passer bedst til deres kurser, og </a:t>
            </a:r>
            <a:r>
              <a:rPr lang="en-US" b="1">
                <a:solidFill>
                  <a:srgbClr val="FF0000"/>
                </a:solidFill>
              </a:rPr>
              <a:t>tilpasse </a:t>
            </a:r>
            <a:r>
              <a:rPr lang="en-US"/>
              <a:t>materialerne.</a:t>
            </a:r>
            <a:endParaRPr lang="en-GB"/>
          </a:p>
        </p:txBody>
      </p:sp>
      <p:pic>
        <p:nvPicPr>
          <p:cNvPr id="6" name="Picture Placeholder 5" descr="A shelf full of books&#10;&#10;Description automatically generated">
            <a:extLst>
              <a:ext uri="{FF2B5EF4-FFF2-40B4-BE49-F238E27FC236}">
                <a16:creationId xmlns:a16="http://schemas.microsoft.com/office/drawing/2014/main" id="{579A8D66-3F9C-A690-F3D7-4F25478CAD6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t="7768" b="7768"/>
          <a:stretch>
            <a:fillRect/>
          </a:stretch>
        </p:blipFill>
        <p:spPr/>
      </p:pic>
      <p:sp>
        <p:nvSpPr>
          <p:cNvPr id="10" name="Text Placeholder 1">
            <a:extLst>
              <a:ext uri="{FF2B5EF4-FFF2-40B4-BE49-F238E27FC236}">
                <a16:creationId xmlns:a16="http://schemas.microsoft.com/office/drawing/2014/main" id="{F64CC799-0F58-26F7-7BF1-C0F3C87DFB93}"/>
              </a:ext>
            </a:extLst>
          </p:cNvPr>
          <p:cNvSpPr>
            <a:spLocks noGrp="1"/>
          </p:cNvSpPr>
          <p:nvPr>
            <p:ph type="body" sz="quarter" idx="18"/>
          </p:nvPr>
        </p:nvSpPr>
        <p:spPr>
          <a:xfrm>
            <a:off x="0" y="444551"/>
            <a:ext cx="4947920" cy="577734"/>
          </a:xfrm>
        </p:spPr>
        <p:txBody>
          <a:bodyPr/>
          <a:lstStyle/>
          <a:p>
            <a:r>
              <a:rPr lang="en-GB" sz="3600" b="1"/>
              <a:t>VIGTIG BEMÆRKNING</a:t>
            </a:r>
          </a:p>
        </p:txBody>
      </p:sp>
    </p:spTree>
    <p:extLst>
      <p:ext uri="{BB962C8B-B14F-4D97-AF65-F5344CB8AC3E}">
        <p14:creationId xmlns:p14="http://schemas.microsoft.com/office/powerpoint/2010/main" val="364523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DBA1CF19-C37D-DEAE-0FC7-5B89D24344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6968" b="16968"/>
          <a:stretch/>
        </p:blipFill>
        <p:spPr>
          <a:xfrm>
            <a:off x="238772" y="2626822"/>
            <a:ext cx="7708195" cy="3396829"/>
          </a:xfrm>
        </p:spPr>
      </p:pic>
      <p:sp>
        <p:nvSpPr>
          <p:cNvPr id="14" name="Rectangle 13">
            <a:extLst>
              <a:ext uri="{FF2B5EF4-FFF2-40B4-BE49-F238E27FC236}">
                <a16:creationId xmlns:a16="http://schemas.microsoft.com/office/drawing/2014/main" id="{BE59536B-CB14-6A49-9925-C70C0915408D}"/>
              </a:ext>
            </a:extLst>
          </p:cNvPr>
          <p:cNvSpPr/>
          <p:nvPr/>
        </p:nvSpPr>
        <p:spPr>
          <a:xfrm>
            <a:off x="6590803" y="3429000"/>
            <a:ext cx="284658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6737582" y="3483126"/>
            <a:ext cx="2584938" cy="646331"/>
          </a:xfrm>
          <a:prstGeom prst="rect">
            <a:avLst/>
          </a:prstGeom>
          <a:noFill/>
        </p:spPr>
        <p:txBody>
          <a:bodyPr wrap="none" rtlCol="0">
            <a:spAutoFit/>
          </a:bodyPr>
          <a:lstStyle/>
          <a:p>
            <a:r>
              <a:rPr lang="en-US" sz="3600" b="1" spc="324">
                <a:solidFill>
                  <a:srgbClr val="29C5F4"/>
                </a:solidFill>
                <a:latin typeface="Calibri" panose="020F0502020204030204" pitchFamily="34" charset="0"/>
                <a:cs typeface="Calibri" panose="020F0502020204030204" pitchFamily="34" charset="0"/>
              </a:rPr>
              <a:t>MODUL 2</a:t>
            </a:r>
          </a:p>
        </p:txBody>
      </p:sp>
      <p:sp>
        <p:nvSpPr>
          <p:cNvPr id="9" name="Freeform 8">
            <a:extLst>
              <a:ext uri="{FF2B5EF4-FFF2-40B4-BE49-F238E27FC236}">
                <a16:creationId xmlns:a16="http://schemas.microsoft.com/office/drawing/2014/main" id="{E8069F43-CAE2-ECD5-7218-C5641031CA60}"/>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33A5B7F-4E76-BA0D-28BE-B3684B97618E}"/>
              </a:ext>
            </a:extLst>
          </p:cNvPr>
          <p:cNvSpPr/>
          <p:nvPr/>
        </p:nvSpPr>
        <p:spPr>
          <a:xfrm>
            <a:off x="10992110" y="4568038"/>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8E5437FA-74FF-EC86-5E05-E6DDF1123824}"/>
              </a:ext>
            </a:extLst>
          </p:cNvPr>
          <p:cNvSpPr/>
          <p:nvPr/>
        </p:nvSpPr>
        <p:spPr>
          <a:xfrm>
            <a:off x="2565068" y="4231178"/>
            <a:ext cx="6872322"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2">
            <a:extLst>
              <a:ext uri="{FF2B5EF4-FFF2-40B4-BE49-F238E27FC236}">
                <a16:creationId xmlns:a16="http://schemas.microsoft.com/office/drawing/2014/main" id="{20494D68-D353-47C6-B730-DE447EE290E3}"/>
              </a:ext>
            </a:extLst>
          </p:cNvPr>
          <p:cNvSpPr txBox="1"/>
          <p:nvPr/>
        </p:nvSpPr>
        <p:spPr>
          <a:xfrm>
            <a:off x="2688099" y="4283476"/>
            <a:ext cx="6635010" cy="646331"/>
          </a:xfrm>
          <a:prstGeom prst="rect">
            <a:avLst/>
          </a:prstGeom>
          <a:noFill/>
        </p:spPr>
        <p:txBody>
          <a:bodyPr wrap="square" rtlCol="0">
            <a:spAutoFit/>
          </a:bodyPr>
          <a:lstStyle/>
          <a:p>
            <a:r>
              <a:rPr lang="en-US" sz="3600" b="1" spc="324">
                <a:solidFill>
                  <a:srgbClr val="29C5F4"/>
                </a:solidFill>
                <a:latin typeface="Calibri" panose="020F0502020204030204" pitchFamily="34" charset="0"/>
                <a:cs typeface="Calibri" panose="020F0502020204030204" pitchFamily="34" charset="0"/>
              </a:rPr>
              <a:t>INNOVATIONSMANAGEMENT</a:t>
            </a:r>
          </a:p>
        </p:txBody>
      </p:sp>
      <p:sp>
        <p:nvSpPr>
          <p:cNvPr id="4" name="Rectangle 3">
            <a:extLst>
              <a:ext uri="{FF2B5EF4-FFF2-40B4-BE49-F238E27FC236}">
                <a16:creationId xmlns:a16="http://schemas.microsoft.com/office/drawing/2014/main" id="{F87B0329-FFE7-BEC1-4248-F7C415610DC6}"/>
              </a:ext>
            </a:extLst>
          </p:cNvPr>
          <p:cNvSpPr/>
          <p:nvPr/>
        </p:nvSpPr>
        <p:spPr>
          <a:xfrm>
            <a:off x="475013" y="5038011"/>
            <a:ext cx="896178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7" name="TextBox 6">
            <a:extLst>
              <a:ext uri="{FF2B5EF4-FFF2-40B4-BE49-F238E27FC236}">
                <a16:creationId xmlns:a16="http://schemas.microsoft.com/office/drawing/2014/main" id="{50091D40-1BB2-F037-576B-42E20D5757BA}"/>
              </a:ext>
            </a:extLst>
          </p:cNvPr>
          <p:cNvSpPr txBox="1"/>
          <p:nvPr/>
        </p:nvSpPr>
        <p:spPr>
          <a:xfrm>
            <a:off x="562219" y="5085654"/>
            <a:ext cx="8760301" cy="646331"/>
          </a:xfrm>
          <a:prstGeom prst="rect">
            <a:avLst/>
          </a:prstGeom>
          <a:noFill/>
        </p:spPr>
        <p:txBody>
          <a:bodyPr wrap="square" rtlCol="0">
            <a:spAutoFit/>
          </a:bodyPr>
          <a:lstStyle/>
          <a:p>
            <a:r>
              <a:rPr lang="en-US" sz="3600" b="1" spc="324">
                <a:solidFill>
                  <a:srgbClr val="29C5F4"/>
                </a:solidFill>
                <a:latin typeface="Calibri" panose="020F0502020204030204" pitchFamily="34" charset="0"/>
                <a:cs typeface="Calibri" panose="020F0502020204030204" pitchFamily="34" charset="0"/>
              </a:rPr>
              <a:t>DIGITALISERING OG BÆREDYGTIGHED</a:t>
            </a:r>
          </a:p>
        </p:txBody>
      </p:sp>
    </p:spTree>
    <p:extLst>
      <p:ext uri="{BB962C8B-B14F-4D97-AF65-F5344CB8AC3E}">
        <p14:creationId xmlns:p14="http://schemas.microsoft.com/office/powerpoint/2010/main" val="256975162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4" ma:contentTypeDescription="Create a new document." ma:contentTypeScope="" ma:versionID="bcfc4342c7a298ed8c784c74a40d22ef">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a3d9c1195349697a569f8f64b644b13d"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ABCA7B-3434-4872-891D-5BA1EDEDCDB5}">
  <ds:schemaRefs>
    <ds:schemaRef ds:uri="http://schemas.microsoft.com/sharepoint/v3/contenttype/forms"/>
  </ds:schemaRefs>
</ds:datastoreItem>
</file>

<file path=customXml/itemProps2.xml><?xml version="1.0" encoding="utf-8"?>
<ds:datastoreItem xmlns:ds="http://schemas.openxmlformats.org/officeDocument/2006/customXml" ds:itemID="{6EFFA12B-1CBD-4026-AD3B-DFE010FB02E3}">
  <ds:schemaRefs>
    <ds:schemaRef ds:uri="http://schemas.microsoft.com/office/2006/documentManagement/types"/>
    <ds:schemaRef ds:uri="http://purl.org/dc/dcmitype/"/>
    <ds:schemaRef ds:uri="http://schemas.openxmlformats.org/package/2006/metadata/core-properties"/>
    <ds:schemaRef ds:uri="4ebf2230-6fdc-4eb0-8f23-9af151be2bf6"/>
    <ds:schemaRef ds:uri="http://schemas.microsoft.com/office/infopath/2007/PartnerControls"/>
    <ds:schemaRef ds:uri="01af9fa0-a641-4ce8-babf-d6d527220dcd"/>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EA86D46-F81A-4A9A-9B15-50D6ACB10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f9fa0-a641-4ce8-babf-d6d527220dcd"/>
    <ds:schemaRef ds:uri="4ebf2230-6fdc-4eb0-8f23-9af151be2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2121</Words>
  <Application>Microsoft Office PowerPoint</Application>
  <PresentationFormat>Widescreen</PresentationFormat>
  <Paragraphs>258</Paragraphs>
  <Slides>34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docId:BF21934A595906EABE54657D9C6F4D52</cp:keywords>
  <cp:lastModifiedBy>Kathryn O'Brien</cp:lastModifiedBy>
  <cp:revision>7</cp:revision>
  <dcterms:created xsi:type="dcterms:W3CDTF">2020-10-14T13:32:04Z</dcterms:created>
  <dcterms:modified xsi:type="dcterms:W3CDTF">2025-08-20T10:34:18Z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