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5F4"/>
    <a:srgbClr val="8652A1"/>
    <a:srgbClr val="173965"/>
    <a:srgbClr val="0B1430"/>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8936-BA00-425A-A648-9F1D44C4F34F}" v="23" dt="2025-07-21T06:36:3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85"/>
  </p:normalViewPr>
  <p:slideViewPr>
    <p:cSldViewPr snapToGrid="0">
      <p:cViewPr varScale="1">
        <p:scale>
          <a:sx n="62" d="100"/>
          <a:sy n="62" d="100"/>
        </p:scale>
        <p:origin x="3261" y="3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8/20/2025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20/08/2025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for at redigere mastertekstformater</a:t>
            </a:r>
          </a:p>
          <a:p>
            <a:pPr lvl="1"/>
            <a:r>
              <a:rPr lang="en-US"/>
              <a:t>Andet niveau</a:t>
            </a:r>
          </a:p>
          <a:p>
            <a:pPr lvl="2"/>
            <a:r>
              <a:rPr lang="en-US"/>
              <a:t>Tredje niveau</a:t>
            </a:r>
          </a:p>
          <a:p>
            <a:pPr lvl="3"/>
            <a:r>
              <a:rPr lang="en-US"/>
              <a:t>Fjerde niveau</a:t>
            </a:r>
          </a:p>
          <a:p>
            <a:pPr lvl="4"/>
            <a:r>
              <a:rPr lang="en-US"/>
              <a:t>Femte niveau</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
        <p:nvSpPr>
          <p:cNvPr id="5" name="TextBox 4">
            <a:extLst>
              <a:ext uri="{FF2B5EF4-FFF2-40B4-BE49-F238E27FC236}">
                <a16:creationId xmlns:a16="http://schemas.microsoft.com/office/drawing/2014/main" id="{B73D4710-910F-34D9-D6A8-71D19669A9A1}"/>
              </a:ext>
            </a:extLst>
          </p:cNvPr>
          <p:cNvSpPr txBox="1"/>
          <p:nvPr userDrawn="1"/>
        </p:nvSpPr>
        <p:spPr>
          <a:xfrm>
            <a:off x="2186219" y="9828308"/>
            <a:ext cx="4788791" cy="369332"/>
          </a:xfrm>
          <a:prstGeom prst="rect">
            <a:avLst/>
          </a:prstGeom>
          <a:noFill/>
        </p:spPr>
        <p:txBody>
          <a:bodyPr wrap="square">
            <a:spAutoFit/>
          </a:bodyPr>
          <a:lstStyle/>
          <a:p>
            <a:pPr algn="just"/>
            <a:r>
              <a:rPr lang="da-DK" sz="600" b="0" i="0" u="none" strike="noStrike" dirty="0">
                <a:solidFill>
                  <a:srgbClr val="0B3A5B"/>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600" b="0" i="0" u="none" strike="noStrike" dirty="0">
              <a:solidFill>
                <a:srgbClr val="0B3A5B"/>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E1926D54-B44E-BC50-91FB-DDA089E47E1B}"/>
              </a:ext>
            </a:extLst>
          </p:cNvPr>
          <p:cNvSpPr txBox="1"/>
          <p:nvPr userDrawn="1"/>
        </p:nvSpPr>
        <p:spPr>
          <a:xfrm>
            <a:off x="2186220" y="10197640"/>
            <a:ext cx="4947825" cy="276999"/>
          </a:xfrm>
          <a:prstGeom prst="rect">
            <a:avLst/>
          </a:prstGeom>
          <a:noFill/>
        </p:spPr>
        <p:txBody>
          <a:bodyPr wrap="square">
            <a:spAutoFit/>
          </a:bodyPr>
          <a:lstStyle/>
          <a:p>
            <a:r>
              <a:rPr lang="da-DK" sz="600" b="0" i="0" dirty="0">
                <a:solidFill>
                  <a:srgbClr val="0B3A5B"/>
                </a:solidFill>
                <a:effectLst/>
              </a:rPr>
              <a:t>Lærervejledning © 2025 af Project EARTH er licenseret under CC BY 4.0. For at se en kopi af denne licens, besøg https://creativecommons.org/licenses/by/4.0/</a:t>
            </a:r>
            <a:endParaRPr lang="en-GB" sz="600" dirty="0">
              <a:solidFill>
                <a:srgbClr val="0B3A5B"/>
              </a:solidFill>
            </a:endParaRPr>
          </a:p>
        </p:txBody>
      </p:sp>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dirty="0">
                <a:solidFill>
                  <a:schemeClr val="tx1"/>
                </a:solidFill>
              </a:rPr>
              <a:t>This Problem-Based Learning Open Educational Resource, a part of the Erasmus+ Cooperation Partnerships Project “Ethical and Responsible Transportation and Handling”, was </a:t>
            </a:r>
            <a:r>
              <a:rPr lang="en-US" i="1" dirty="0" err="1">
                <a:solidFill>
                  <a:schemeClr val="tx1"/>
                </a:solidFill>
              </a:rPr>
              <a:t>conceptualised</a:t>
            </a:r>
            <a:r>
              <a:rPr lang="en-US" i="1" dirty="0">
                <a:solidFill>
                  <a:schemeClr val="tx1"/>
                </a:solidFill>
              </a:rPr>
              <a:t> and produced by </a:t>
            </a:r>
            <a:r>
              <a:rPr lang="en-US" i="1" dirty="0" err="1">
                <a:solidFill>
                  <a:schemeClr val="tx1"/>
                </a:solidFill>
              </a:rPr>
              <a:t>Maynara</a:t>
            </a:r>
            <a:r>
              <a:rPr lang="en-US" i="1" dirty="0">
                <a:solidFill>
                  <a:schemeClr val="tx1"/>
                </a:solidFill>
              </a:rPr>
              <a:t> Furquim and Paula Schüppenhauer, FH Münster University of Applied Sciences, in collaboration with the EARTH Project Partnership.</a:t>
            </a:r>
          </a:p>
        </p:txBody>
      </p:sp>
      <p:sp>
        <p:nvSpPr>
          <p:cNvPr id="6" name="TextBox 5">
            <a:extLst>
              <a:ext uri="{FF2B5EF4-FFF2-40B4-BE49-F238E27FC236}">
                <a16:creationId xmlns:a16="http://schemas.microsoft.com/office/drawing/2014/main" id="{24A9D278-B188-CDE7-19B0-E1142B749244}"/>
              </a:ext>
            </a:extLst>
          </p:cNvPr>
          <p:cNvSpPr txBox="1"/>
          <p:nvPr userDrawn="1"/>
        </p:nvSpPr>
        <p:spPr>
          <a:xfrm>
            <a:off x="2186219" y="9828308"/>
            <a:ext cx="4788791" cy="369332"/>
          </a:xfrm>
          <a:prstGeom prst="rect">
            <a:avLst/>
          </a:prstGeom>
          <a:noFill/>
        </p:spPr>
        <p:txBody>
          <a:bodyPr wrap="square">
            <a:spAutoFit/>
          </a:bodyPr>
          <a:lstStyle/>
          <a:p>
            <a:pPr algn="just"/>
            <a:r>
              <a:rPr lang="da-DK" sz="600" b="0" i="0" u="none" strike="noStrike" dirty="0">
                <a:solidFill>
                  <a:srgbClr val="0B3A5B"/>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600" b="0" i="0" u="none" strike="noStrike" dirty="0">
              <a:solidFill>
                <a:srgbClr val="0B3A5B"/>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EEEED58-91CD-3D55-19A1-AB821B8A805E}"/>
              </a:ext>
            </a:extLst>
          </p:cNvPr>
          <p:cNvSpPr txBox="1"/>
          <p:nvPr userDrawn="1"/>
        </p:nvSpPr>
        <p:spPr>
          <a:xfrm>
            <a:off x="2186220" y="10197640"/>
            <a:ext cx="4947825" cy="276999"/>
          </a:xfrm>
          <a:prstGeom prst="rect">
            <a:avLst/>
          </a:prstGeom>
          <a:noFill/>
        </p:spPr>
        <p:txBody>
          <a:bodyPr wrap="square">
            <a:spAutoFit/>
          </a:bodyPr>
          <a:lstStyle/>
          <a:p>
            <a:r>
              <a:rPr lang="da-DK" sz="600" b="0" i="0" dirty="0">
                <a:solidFill>
                  <a:srgbClr val="0B3A5B"/>
                </a:solidFill>
                <a:effectLst/>
              </a:rPr>
              <a:t>Lærervejledning © 2025 af Project EARTH er licenseret under CC BY 4.0. For at se en kopi af denne licens, besøg https://creativecommons.org/licenses/by/4.0/</a:t>
            </a:r>
            <a:endParaRPr lang="en-GB" sz="600" dirty="0">
              <a:solidFill>
                <a:srgbClr val="0B3A5B"/>
              </a:solidFill>
            </a:endParaRP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
        <p:nvSpPr>
          <p:cNvPr id="2" name="TextBox 1">
            <a:extLst>
              <a:ext uri="{FF2B5EF4-FFF2-40B4-BE49-F238E27FC236}">
                <a16:creationId xmlns:a16="http://schemas.microsoft.com/office/drawing/2014/main" id="{F44B0BA4-05D6-FB95-48E8-C8DA09B772FC}"/>
              </a:ext>
            </a:extLst>
          </p:cNvPr>
          <p:cNvSpPr txBox="1"/>
          <p:nvPr userDrawn="1"/>
        </p:nvSpPr>
        <p:spPr>
          <a:xfrm>
            <a:off x="3779837" y="8301286"/>
            <a:ext cx="2840525" cy="400110"/>
          </a:xfrm>
          <a:prstGeom prst="rect">
            <a:avLst/>
          </a:prstGeom>
          <a:noFill/>
        </p:spPr>
        <p:txBody>
          <a:bodyPr wrap="square">
            <a:spAutoFit/>
          </a:bodyPr>
          <a:lstStyle/>
          <a:p>
            <a:pPr algn="just"/>
            <a:r>
              <a:rPr lang="da-DK" sz="500" b="0" i="0" u="none" strike="noStrike" dirty="0">
                <a:solidFill>
                  <a:srgbClr val="173965"/>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IE" sz="500" b="0" i="0" u="none" strike="noStrike" dirty="0">
              <a:solidFill>
                <a:srgbClr val="17396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iro.com/templates/how-now-wow-matrix/"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228;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anva.com/help/" TargetMode="External"/><Relationship Id="rId7" Type="http://schemas.openxmlformats.org/officeDocument/2006/relationships/image" Target="../media/image31.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moscow-matri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38.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qualtrics.com/" TargetMode="External"/><Relationship Id="rId2" Type="http://schemas.openxmlformats.org/officeDocument/2006/relationships/hyperlink" Target="https://docs.google.com/forms/u/0/" TargetMode="External"/><Relationship Id="rId1" Type="http://schemas.openxmlformats.org/officeDocument/2006/relationships/slideLayout" Target="../slideLayouts/slideLayout13.xml"/><Relationship Id="rId4" Type="http://schemas.openxmlformats.org/officeDocument/2006/relationships/hyperlink" Target="http://www.forms.offi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sdgs.un.or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trello.com/en/guide" TargetMode="External"/><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ARBEJDSARK</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MODUL 3</a:t>
            </a:r>
          </a:p>
        </p:txBody>
      </p:sp>
      <p:sp>
        <p:nvSpPr>
          <p:cNvPr id="5" name="Text Placeholder 2">
            <a:extLst>
              <a:ext uri="{FF2B5EF4-FFF2-40B4-BE49-F238E27FC236}">
                <a16:creationId xmlns:a16="http://schemas.microsoft.com/office/drawing/2014/main"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565D1-2269-F143-FAF4-54FB1CCCD0FA}"/>
              </a:ext>
            </a:extLst>
          </p:cNvPr>
          <p:cNvSpPr>
            <a:spLocks noGrp="1"/>
          </p:cNvSpPr>
          <p:nvPr>
            <p:ph type="sldNum" sz="quarter" idx="4"/>
          </p:nvPr>
        </p:nvSpPr>
        <p:spPr/>
        <p:txBody>
          <a:bodyPr/>
          <a:lstStyle/>
          <a:p>
            <a:fld id="{9C527BFA-2C0E-4CEC-B6A5-913A56FEF4B4}" type="slidenum">
              <a:rPr lang="fr-CA" smtClean="0"/>
              <a:t>10</a:t>
            </a:fld>
            <a:endParaRPr lang="fr-CA"/>
          </a:p>
        </p:txBody>
      </p:sp>
      <p:sp>
        <p:nvSpPr>
          <p:cNvPr id="7" name="Freeform 1">
            <a:extLst>
              <a:ext uri="{FF2B5EF4-FFF2-40B4-BE49-F238E27FC236}">
                <a16:creationId xmlns:a16="http://schemas.microsoft.com/office/drawing/2014/main"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a:solidFill>
                  <a:srgbClr val="8652A1"/>
                </a:solidFill>
              </a:rPr>
              <a:t>Instruktioner: Sådan bruger du Miro</a:t>
            </a:r>
          </a:p>
          <a:p>
            <a:endParaRPr lang="en-GB" sz="1800" b="1"/>
          </a:p>
          <a:p>
            <a:r>
              <a:rPr lang="en-GB"/>
              <a:t>7. I venstre sidepanel finder du værktøjer til redigering og oprettelse af dit tavle.</a:t>
            </a:r>
          </a:p>
          <a:p>
            <a:endParaRPr lang="en-GB"/>
          </a:p>
          <a:p>
            <a:endParaRPr lang="en-GB"/>
          </a:p>
          <a:p>
            <a:r>
              <a:rPr lang="en-GB"/>
              <a:t>                 </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endParaRPr lang="en-GB"/>
          </a:p>
        </p:txBody>
      </p:sp>
      <p:sp>
        <p:nvSpPr>
          <p:cNvPr id="11" name="Text Placeholder 6">
            <a:extLst>
              <a:ext uri="{FF2B5EF4-FFF2-40B4-BE49-F238E27FC236}">
                <a16:creationId xmlns:a16="http://schemas.microsoft.com/office/drawing/2014/main" id="{5BC4BDDE-6D2F-D287-4C8A-1C5746A35881}"/>
              </a:ext>
            </a:extLst>
          </p:cNvPr>
          <p:cNvSpPr>
            <a:spLocks noGrp="1"/>
          </p:cNvSpPr>
          <p:nvPr>
            <p:ph type="body" sz="quarter" idx="61"/>
          </p:nvPr>
        </p:nvSpPr>
        <p:spPr>
          <a:xfrm>
            <a:off x="-9335" y="304800"/>
            <a:ext cx="5775135" cy="926158"/>
          </a:xfrm>
        </p:spPr>
        <p:txBody>
          <a:bodyPr/>
          <a:lstStyle/>
          <a:p>
            <a:r>
              <a:rPr lang="en-US"/>
              <a:t>FASE 1 – IDENTIFICERING AF MULIGHEDER</a:t>
            </a:r>
          </a:p>
        </p:txBody>
      </p:sp>
      <p:pic>
        <p:nvPicPr>
          <p:cNvPr id="3" name="Grafik 2">
            <a:extLst>
              <a:ext uri="{FF2B5EF4-FFF2-40B4-BE49-F238E27FC236}">
                <a16:creationId xmlns:a16="http://schemas.microsoft.com/office/drawing/2014/main"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id="{51AD4B80-2DE7-4138-8836-8867AAD9328A}"/>
              </a:ext>
            </a:extLst>
          </p:cNvPr>
          <p:cNvSpPr txBox="1"/>
          <p:nvPr/>
        </p:nvSpPr>
        <p:spPr>
          <a:xfrm>
            <a:off x="1337733" y="2300613"/>
            <a:ext cx="6065777" cy="5109091"/>
          </a:xfrm>
          <a:prstGeom prst="rect">
            <a:avLst/>
          </a:prstGeom>
          <a:noFill/>
        </p:spPr>
        <p:txBody>
          <a:bodyPr wrap="square" rtlCol="0">
            <a:spAutoFit/>
          </a:bodyPr>
          <a:lstStyle/>
          <a:p>
            <a:endParaRPr lang="en-GB" sz="1100" dirty="0"/>
          </a:p>
          <a:p>
            <a:r>
              <a:rPr lang="en-GB" sz="1100" dirty="0"/>
              <a:t>Når denne pil er valgt, kan du bruge musen til at flytte til din foretrukne position på tavlen ved at trække og slippe.</a:t>
            </a:r>
          </a:p>
          <a:p>
            <a:endParaRPr lang="en-GB" sz="1100" dirty="0"/>
          </a:p>
          <a:p>
            <a:r>
              <a:rPr lang="en-GB" sz="1100" dirty="0"/>
              <a:t>Dette værktøj giver dig mulighed for at udforske skabeloner.</a:t>
            </a:r>
          </a:p>
          <a:p>
            <a:endParaRPr lang="en-GB" sz="1100" dirty="0"/>
          </a:p>
          <a:p>
            <a:endParaRPr lang="en-GB" sz="1100" dirty="0"/>
          </a:p>
          <a:p>
            <a:r>
              <a:rPr lang="en-GB" sz="1100" dirty="0"/>
              <a:t>Her kan du trække og slippe klistermærker i flere farver på tavlen, hvor du kan skrive tekst eller indsætte et billede. Med "Vis skabeloner" kan du se forslag til kombinationer af klistermærker. </a:t>
            </a:r>
          </a:p>
          <a:p>
            <a:endParaRPr lang="en-GB" sz="1100" dirty="0"/>
          </a:p>
          <a:p>
            <a:r>
              <a:rPr lang="en-GB" sz="1100" dirty="0"/>
              <a:t>Dette giver dig mulighed for at tilføje et tekstfelt til tavlen.</a:t>
            </a:r>
          </a:p>
          <a:p>
            <a:endParaRPr lang="en-GB" sz="1100" dirty="0"/>
          </a:p>
          <a:p>
            <a:endParaRPr lang="en-GB" sz="1100" dirty="0"/>
          </a:p>
          <a:p>
            <a:r>
              <a:rPr lang="en-GB" sz="1100" dirty="0"/>
              <a:t>Dette værktøj giver dig mulighed for at tilføje figurer såsom cirkler eller pile på tavlen for bedre visualisering.</a:t>
            </a:r>
          </a:p>
          <a:p>
            <a:endParaRPr lang="en-GB" sz="1100" dirty="0"/>
          </a:p>
          <a:p>
            <a:r>
              <a:rPr lang="en-GB" sz="1100" dirty="0"/>
              <a:t>Med værktøjet "Frihåndsbillede" kan du tegne på tavlen med forskellige blyantindstillinger.</a:t>
            </a:r>
          </a:p>
          <a:p>
            <a:endParaRPr lang="en-GB" sz="1100" dirty="0"/>
          </a:p>
          <a:p>
            <a:endParaRPr lang="en-GB" sz="1100" dirty="0"/>
          </a:p>
          <a:p>
            <a:r>
              <a:rPr lang="en-GB" sz="1100" dirty="0"/>
              <a:t>Dette værktøj hjælper dig med at bestemme størrelsen på din tavle.</a:t>
            </a:r>
          </a:p>
          <a:p>
            <a:endParaRPr lang="en-GB" sz="1100" dirty="0"/>
          </a:p>
          <a:p>
            <a:endParaRPr lang="en-GB" sz="1100" dirty="0"/>
          </a:p>
          <a:p>
            <a:r>
              <a:rPr lang="en-GB" sz="1100" dirty="0"/>
              <a:t>Du kan finde flere værktøjer her – herunder indsættelse af tabeller, tankekort eller afstemninger.</a:t>
            </a:r>
          </a:p>
          <a:p>
            <a:endParaRPr lang="en-GB" sz="1100" dirty="0"/>
          </a:p>
          <a:p>
            <a:endParaRPr lang="en-GB" sz="1100" dirty="0"/>
          </a:p>
          <a:p>
            <a:endParaRPr lang="en-GB" sz="1100" dirty="0"/>
          </a:p>
          <a:p>
            <a:endParaRPr lang="en-GB" sz="1100" dirty="0"/>
          </a:p>
          <a:p>
            <a:r>
              <a:rPr lang="en-GB" sz="1100" dirty="0"/>
              <a:t>Med disse pile kan du fortryde/gentage en handling.</a:t>
            </a:r>
          </a:p>
          <a:p>
            <a:endParaRPr lang="en-GB" dirty="0"/>
          </a:p>
        </p:txBody>
      </p:sp>
      <p:sp>
        <p:nvSpPr>
          <p:cNvPr id="13" name="Text Placeholder 5">
            <a:extLst>
              <a:ext uri="{FF2B5EF4-FFF2-40B4-BE49-F238E27FC236}">
                <a16:creationId xmlns:a16="http://schemas.microsoft.com/office/drawing/2014/main"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de-DE" sz="1600" b="1"/>
          </a:p>
          <a:p>
            <a:r>
              <a:rPr lang="de-DE" sz="1600" b="1">
                <a:solidFill>
                  <a:srgbClr val="8652A1"/>
                </a:solidFill>
              </a:rPr>
              <a:t>I kort...</a:t>
            </a:r>
          </a:p>
          <a:p>
            <a:endParaRPr lang="en-GB"/>
          </a:p>
          <a:p>
            <a:pPr algn="just"/>
            <a:r>
              <a:rPr lang="en-GB"/>
              <a:t>Miro er et fremragende værktøj til samarbejde, især i de tidlige faser af innovationsprocessen, såsom identifikation af muligheder. Dets realtids-samarbejdsfunktion giver teams mulighed for at brainstorme ideer problemfrit, uanset hvor de befinder sig. Det </a:t>
            </a:r>
            <a:r>
              <a:rPr lang="en-GB" b="1"/>
              <a:t>uendelige lærred </a:t>
            </a:r>
            <a:r>
              <a:rPr lang="en-GB" dirty="0"/>
              <a:t>giver </a:t>
            </a:r>
            <a:r>
              <a:rPr lang="en-GB"/>
              <a:t>fleksibilitet til </a:t>
            </a:r>
            <a:r>
              <a:rPr lang="en-GB" dirty="0"/>
              <a:t>visuelt </a:t>
            </a:r>
            <a:r>
              <a:rPr lang="en-GB"/>
              <a:t>at kortlægge indsigter, tendenser og problemer, hvilket fremmer kreativitet og struktureret ideudvikling. Med </a:t>
            </a:r>
            <a:r>
              <a:rPr lang="en-GB" b="1"/>
              <a:t>sticky notes, tankekort og rammer som SWOT eller empati-kort </a:t>
            </a:r>
            <a:r>
              <a:rPr lang="en-GB"/>
              <a:t>kan teams effektivt registrere og organisere muligheder. Derudover sikrer</a:t>
            </a:r>
            <a:r>
              <a:rPr lang="en-GB" b="1"/>
              <a:t> integration med værktøjer som Slack, Microsoft Teams og Jira, </a:t>
            </a:r>
            <a:r>
              <a:rPr lang="en-GB"/>
              <a:t>at indsigter flyder problemfrit over i senere udviklingsfaser, hvilket gør Miro til en kraftfuld platform for innovation.</a:t>
            </a:r>
            <a:endParaRPr lang="en-GB" dirty="0"/>
          </a:p>
          <a:p>
            <a:endParaRPr lang="en-GB"/>
          </a:p>
          <a:p>
            <a:r>
              <a:rPr lang="en-US" dirty="0">
                <a:solidFill>
                  <a:schemeClr val="tx1"/>
                </a:solidFill>
                <a:ea typeface="Calibri" panose="020F0502020204030204" pitchFamily="34" charset="0"/>
                <a:cs typeface="Times New Roman" panose="02020603050405020304" pitchFamily="18" charset="0"/>
              </a:rPr>
              <a:t>Hvis du har yderligere spørgsmål, kan du besøge </a:t>
            </a:r>
            <a:r>
              <a:rPr lang="en-GB" b="1">
                <a:solidFill>
                  <a:srgbClr val="29C5F4"/>
                </a:solidFill>
                <a:hlinkClick r:id="rId3">
                  <a:extLst>
                    <a:ext uri="{A12FA001-AC4F-418D-AE19-62706E023703}">
                      <ahyp:hlinkClr xmlns:ahyp="http://schemas.microsoft.com/office/drawing/2018/hyperlinkcolor" val="tx"/>
                    </a:ext>
                  </a:extLst>
                </a:hlinkClick>
              </a:rPr>
              <a:t>Miro Help Centre</a:t>
            </a:r>
            <a:r>
              <a:rPr lang="en-GB"/>
              <a:t>.</a:t>
            </a:r>
            <a:endParaRPr lang="de-DE"/>
          </a:p>
          <a:p>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pPr marL="228600" indent="-228600">
              <a:buAutoNum type="arabicPeriod"/>
            </a:pPr>
            <a:endParaRPr lang="de-DE"/>
          </a:p>
          <a:p>
            <a:endParaRPr lang="de-DE"/>
          </a:p>
          <a:p>
            <a:endParaRPr lang="de-DE"/>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9</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11</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r>
              <a:rPr lang="en-GB" sz="1600" b="1" dirty="0">
                <a:solidFill>
                  <a:srgbClr val="8652A1"/>
                </a:solidFill>
                <a:cs typeface="Times New Roman" panose="02020603050405020304" pitchFamily="18" charset="0"/>
              </a:rPr>
              <a:t>Trin 1: Brainwriting-metoden</a:t>
            </a:r>
            <a:endParaRPr lang="en-GB" dirty="0">
              <a:highlight>
                <a:srgbClr val="FFFF00"/>
              </a:highlight>
            </a:endParaRPr>
          </a:p>
          <a:p>
            <a:pPr>
              <a:spcBef>
                <a:spcPts val="195"/>
              </a:spcBef>
              <a:tabLst>
                <a:tab pos="450215" algn="l"/>
              </a:tabLst>
            </a:pPr>
            <a:endParaRPr lang="en-GB" dirty="0">
              <a:latin typeface="Calibri"/>
              <a:ea typeface="Open Sans"/>
              <a:cs typeface="Calibri"/>
            </a:endParaRPr>
          </a:p>
          <a:p>
            <a:pPr algn="just">
              <a:spcBef>
                <a:spcPts val="195"/>
              </a:spcBef>
              <a:tabLst>
                <a:tab pos="450215" algn="l"/>
              </a:tabLst>
            </a:pPr>
            <a:r>
              <a:rPr lang="en-GB" dirty="0">
                <a:solidFill>
                  <a:schemeClr val="tx1"/>
                </a:solidFill>
                <a:latin typeface="Calibri"/>
                <a:ea typeface="Open Sans"/>
                <a:cs typeface="Calibri"/>
              </a:rPr>
              <a:t>Brainstorm ideer ved hjælp af brainwriting-metoden. Denne teknik kan afhjælpe to af de største faldgruber ved brainstorming – ubalanceret samtale og forankringseffekten – ved at sikre, at alle bidrager og eliminere forudindtagethed over for den første idé.</a:t>
            </a:r>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endParaRPr lang="en-GB" sz="400" dirty="0"/>
          </a:p>
          <a:p>
            <a:pPr algn="just"/>
            <a:r>
              <a:rPr lang="en-GB" b="1" dirty="0"/>
              <a:t>Runde 1 (10 minutter): </a:t>
            </a:r>
            <a:r>
              <a:rPr lang="en-GB" dirty="0"/>
              <a:t>Hvert gruppemedlem skriver tre ideer ned, der er relateret til emnet for brainstormingen.</a:t>
            </a:r>
          </a:p>
          <a:p>
            <a:pPr algn="just"/>
            <a:r>
              <a:rPr lang="en-GB" b="1" dirty="0">
                <a:latin typeface="Calibri"/>
                <a:ea typeface="Open Sans"/>
                <a:cs typeface="Calibri"/>
              </a:rPr>
              <a:t>Runde 2-3 (5 minutter pr. runde): </a:t>
            </a:r>
            <a:r>
              <a:rPr lang="en-GB" dirty="0">
                <a:latin typeface="Calibri"/>
                <a:ea typeface="Open Sans"/>
                <a:cs typeface="Calibri"/>
              </a:rPr>
              <a:t>(så mange runder som nødvendigt for at passe til antallet af studerende i gruppen). Hver person giver sine ideer videre til en anden i gruppen, som derefter bygger videre på dem og tilføjer punkter efter behov. Derefter gennemgår alle ideerne igen, indtil alle gruppens deltagere har tilføjet punkter til hver enkelt.</a:t>
            </a:r>
          </a:p>
          <a:p>
            <a:pPr algn="just">
              <a:spcBef>
                <a:spcPts val="195"/>
              </a:spcBef>
              <a:tabLst>
                <a:tab pos="450215" algn="l"/>
              </a:tabLst>
            </a:pPr>
            <a:r>
              <a:rPr lang="en-GB" b="1" dirty="0">
                <a:latin typeface="Calibri"/>
                <a:ea typeface="Open Sans"/>
                <a:cs typeface="Calibri"/>
              </a:rPr>
              <a:t>Runde 4 (10 minutter): </a:t>
            </a:r>
            <a:r>
              <a:rPr lang="en-GB" dirty="0">
                <a:latin typeface="Calibri"/>
                <a:ea typeface="Open Sans"/>
                <a:cs typeface="Calibri"/>
              </a:rPr>
              <a:t>Når alle har bidraget til hver af ideerne, diskuteres eventuelle uklare punkter, og deltagerne deler, hvad de kan lide/ikke kan lide ved hver ide.</a:t>
            </a:r>
          </a:p>
          <a:p>
            <a:pPr>
              <a:spcBef>
                <a:spcPts val="195"/>
              </a:spcBef>
              <a:tabLst>
                <a:tab pos="450215" algn="l"/>
              </a:tabLst>
            </a:pPr>
            <a:endParaRPr lang="en-GB" dirty="0"/>
          </a:p>
          <a:p>
            <a:pPr>
              <a:spcBef>
                <a:spcPts val="195"/>
              </a:spcBef>
              <a:tabLst>
                <a:tab pos="450215" algn="l"/>
              </a:tabLst>
            </a:pPr>
            <a:endParaRPr lang="en-GB" dirty="0"/>
          </a:p>
          <a:p>
            <a:pPr algn="just"/>
            <a:r>
              <a:rPr lang="en-GB" dirty="0">
                <a:latin typeface="Calibri"/>
                <a:ea typeface="Open Sans"/>
                <a:cs typeface="Calibri"/>
              </a:rPr>
              <a:t>Du kan bruge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Brainwriting-skabelonen </a:t>
            </a:r>
            <a:r>
              <a:rPr lang="en-GB" dirty="0">
                <a:latin typeface="Calibri"/>
                <a:ea typeface="Open Sans"/>
                <a:cs typeface="Calibri"/>
              </a:rPr>
              <a:t>eller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Mindmap-skabelonen </a:t>
            </a:r>
            <a:r>
              <a:rPr lang="en-GB" dirty="0">
                <a:latin typeface="Calibri"/>
                <a:ea typeface="Open Sans"/>
                <a:cs typeface="Calibri"/>
              </a:rPr>
              <a:t>(klik på "Brug skabelon" og log ind for at komme i gang), eller du kan vælge et andet relevant værktøj, såsom </a:t>
            </a:r>
            <a:r>
              <a:rPr lang="en-GB" dirty="0" err="1">
                <a:latin typeface="Calibri"/>
                <a:ea typeface="Open Sans"/>
                <a:cs typeface="Calibri"/>
              </a:rPr>
              <a:t>Lucidspark</a:t>
            </a:r>
            <a:r>
              <a:rPr lang="en-GB" dirty="0">
                <a:latin typeface="Calibri"/>
                <a:ea typeface="Open Sans"/>
                <a:cs typeface="Calibri"/>
              </a:rPr>
              <a:t>, </a:t>
            </a:r>
            <a:r>
              <a:rPr lang="en-GB" dirty="0" err="1">
                <a:latin typeface="Calibri"/>
                <a:ea typeface="Open Sans"/>
                <a:cs typeface="Calibri"/>
              </a:rPr>
              <a:t>MindMeister</a:t>
            </a:r>
            <a:r>
              <a:rPr lang="en-GB" dirty="0">
                <a:latin typeface="Calibri"/>
                <a:ea typeface="Open Sans"/>
                <a:cs typeface="Calibri"/>
              </a:rPr>
              <a:t>, </a:t>
            </a:r>
            <a:r>
              <a:rPr lang="en-GB" dirty="0" err="1">
                <a:latin typeface="Calibri"/>
                <a:ea typeface="Open Sans"/>
                <a:cs typeface="Calibri"/>
              </a:rPr>
              <a:t>Bluescape </a:t>
            </a:r>
            <a:r>
              <a:rPr lang="en-GB" dirty="0">
                <a:latin typeface="Calibri"/>
                <a:ea typeface="Open Sans"/>
                <a:cs typeface="Calibri"/>
              </a:rPr>
              <a:t>eller </a:t>
            </a:r>
            <a:r>
              <a:rPr lang="en-GB" dirty="0" err="1">
                <a:latin typeface="Calibri"/>
                <a:ea typeface="Open Sans"/>
                <a:cs typeface="Calibri"/>
              </a:rPr>
              <a:t>MindMup</a:t>
            </a:r>
            <a:r>
              <a:rPr lang="en-GB" dirty="0">
                <a:latin typeface="Calibri"/>
                <a:ea typeface="Open Sans"/>
                <a:cs typeface="Calibri"/>
              </a:rPr>
              <a:t>, til at oprette en ramme for brainwriting. </a:t>
            </a:r>
          </a:p>
          <a:p>
            <a:pPr algn="just"/>
            <a:endParaRPr lang="en-GB" dirty="0">
              <a:latin typeface="Calibri"/>
              <a:ea typeface="Open Sans"/>
              <a:cs typeface="Calibri"/>
            </a:endParaRPr>
          </a:p>
          <a:p>
            <a:pPr algn="just"/>
            <a:r>
              <a:rPr lang="en-GB" dirty="0">
                <a:latin typeface="Calibri"/>
                <a:ea typeface="Open Sans"/>
                <a:cs typeface="Calibri"/>
              </a:rPr>
              <a:t>For instruktioner om, </a:t>
            </a:r>
            <a:r>
              <a:rPr lang="en-GB" b="1" dirty="0">
                <a:latin typeface="Calibri"/>
                <a:ea typeface="Open Sans"/>
                <a:cs typeface="Calibri"/>
              </a:rPr>
              <a:t>hvordan du bruger </a:t>
            </a:r>
            <a:r>
              <a:rPr lang="en-GB" b="1" dirty="0" err="1">
                <a:latin typeface="Calibri"/>
                <a:ea typeface="Open Sans"/>
                <a:cs typeface="Calibri"/>
              </a:rPr>
              <a:t>MindMeister</a:t>
            </a:r>
            <a:r>
              <a:rPr lang="en-GB" dirty="0">
                <a:latin typeface="Calibri"/>
                <a:ea typeface="Open Sans"/>
                <a:cs typeface="Calibri"/>
              </a:rPr>
              <a:t>, se side 14-15 i dette dokument. </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12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2 – IDÉUDVIKLING OG IDÉHÅNDTERING</a:t>
            </a:r>
            <a:endParaRPr lang="en-US"/>
          </a:p>
        </p:txBody>
      </p:sp>
      <p:pic>
        <p:nvPicPr>
          <p:cNvPr id="12" name="Picture 11" descr="A chart of a group of colorful squares&#10;&#10;Description automatically generated">
            <a:extLst>
              <a:ext uri="{FF2B5EF4-FFF2-40B4-BE49-F238E27FC236}">
                <a16:creationId xmlns:a16="http://schemas.microsoft.com/office/drawing/2014/main" id="{75126E39-9BFC-35A4-AFAF-1D5F0B30B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B1F-1E90-1F92-F9DF-2BB25DBB9496}"/>
            </a:ext>
          </a:extLst>
        </p:cNvPr>
        <p:cNvGrpSpPr/>
        <p:nvPr/>
      </p:nvGrpSpPr>
      <p:grpSpPr>
        <a:xfrm>
          <a:off x="0" y="0"/>
          <a:ext cx="0" cy="0"/>
          <a:chOff x="0" y="0"/>
          <a:chExt cx="0" cy="0"/>
        </a:xfrm>
      </p:grpSpPr>
      <p:sp>
        <p:nvSpPr>
          <p:cNvPr id="7" name="Freeform 1">
            <a:extLst>
              <a:ext uri="{FF2B5EF4-FFF2-40B4-BE49-F238E27FC236}">
                <a16:creationId xmlns:a16="http://schemas.microsoft.com/office/drawing/2014/main"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9246919A-2C69-DD98-03D1-9BAE9C17E5F5}"/>
              </a:ext>
            </a:extLst>
          </p:cNvPr>
          <p:cNvSpPr>
            <a:spLocks noGrp="1"/>
          </p:cNvSpPr>
          <p:nvPr>
            <p:ph type="body" sz="quarter" idx="64"/>
          </p:nvPr>
        </p:nvSpPr>
        <p:spPr>
          <a:xfrm>
            <a:off x="741470" y="1230958"/>
            <a:ext cx="6076734" cy="2185456"/>
          </a:xfrm>
        </p:spPr>
        <p:txBody>
          <a:bodyPr lIns="91440" tIns="45720" rIns="91440" bIns="45720" numCol="1" spcCol="288000" anchor="t">
            <a:noAutofit/>
          </a:bodyPr>
          <a:lstStyle/>
          <a:p>
            <a:pPr marL="171450" indent="-171450">
              <a:buFont typeface="Wingdings" panose="05000000000000000000" pitchFamily="2" charset="2"/>
              <a:buChar char="è"/>
            </a:pPr>
            <a:endParaRPr lang="de-DE" dirty="0">
              <a:latin typeface="Calibri"/>
              <a:ea typeface="Calibri"/>
              <a:cs typeface="Calibri"/>
            </a:endParaRPr>
          </a:p>
          <a:p>
            <a:r>
              <a:rPr lang="en-GB" sz="1600" b="1" dirty="0">
                <a:solidFill>
                  <a:srgbClr val="8652A1"/>
                </a:solidFill>
                <a:cs typeface="Times New Roman" panose="02020603050405020304" pitchFamily="18" charset="0"/>
              </a:rPr>
              <a:t>Trin 2: How-Now-Wow-matrix</a:t>
            </a:r>
            <a:endParaRPr lang="en-GB" sz="1600" b="1" dirty="0">
              <a:solidFill>
                <a:srgbClr val="8652A1"/>
              </a:solidFill>
              <a:highlight>
                <a:srgbClr val="FFFF00"/>
              </a:highlight>
              <a:cs typeface="Times New Roman" panose="02020603050405020304" pitchFamily="18" charset="0"/>
            </a:endParaRPr>
          </a:p>
          <a:p>
            <a:pPr algn="just"/>
            <a:endParaRPr lang="en-GB" dirty="0">
              <a:solidFill>
                <a:schemeClr val="tx1"/>
              </a:solidFill>
            </a:endParaRPr>
          </a:p>
          <a:p>
            <a:pPr algn="just"/>
            <a:r>
              <a:rPr lang="en-GB" dirty="0">
                <a:solidFill>
                  <a:schemeClr val="tx1"/>
                </a:solidFill>
              </a:rPr>
              <a:t>En How-Now-Wow-matrix er en metode til udvælgelse af ideer, der bruges til at finde de bedste ideer. Matrixen kategoriserer ideer ud fra deres nyhedsværdi (inkrementelle eller disruptive ideer) og implementeringsgrad (let eller svært) og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har fire kvadranter: </a:t>
            </a:r>
          </a:p>
          <a:p>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Gul: How-ideer – Originale ideer, umulige at implementere. Dette kvadrant repræsenterer ideer, der er innovative, men vanskelige at implementere, så de endnu ikke er gennemførlige; de kan dog være værd at overveje som fremtidige mål.</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Blå: Nu-ideer – Normale ideer, lette at implementere. Dette kvadrant repræsenterer uoriginale ideer, der er velkendte, lette at implementere og har vist sig at fungere godt. Disse ideer resulterer i inkrementelle resultater.</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Grøn: Wow-ideer – Originale ideer, lette at implementere. Dette kvadrant repræsenterer nye ideer, der er lette at implementere inden for den nuværende virkelighed, og ideer, der kan </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realiseres</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Sigt efter at danne så mange ideer i denne kategori som muligt.</a:t>
            </a:r>
          </a:p>
          <a:p>
            <a:pPr marL="171450" indent="-171450" algn="just">
              <a:buFont typeface="Wingdings" panose="05000000000000000000" pitchFamily="2" charset="2"/>
              <a:buChar char="q"/>
            </a:pPr>
            <a:endParaRPr lang="en-GB"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B3AD6F-BF9A-6294-B559-868F26303A15}"/>
              </a:ext>
            </a:extLst>
          </p:cNvPr>
          <p:cNvSpPr>
            <a:spLocks noGrp="1"/>
          </p:cNvSpPr>
          <p:nvPr>
            <p:ph type="sldNum" sz="quarter" idx="4"/>
          </p:nvPr>
        </p:nvSpPr>
        <p:spPr/>
        <p:txBody>
          <a:bodyPr/>
          <a:lstStyle/>
          <a:p>
            <a:fld id="{9C527BFA-2C0E-4CEC-B6A5-913A56FEF4B4}" type="slidenum">
              <a:rPr lang="fr-CA" smtClean="0"/>
              <a:t>13</a:t>
            </a:fld>
            <a:endParaRPr lang="fr-CA"/>
          </a:p>
        </p:txBody>
      </p:sp>
      <p:sp>
        <p:nvSpPr>
          <p:cNvPr id="16" name="Text Placeholder 6">
            <a:extLst>
              <a:ext uri="{FF2B5EF4-FFF2-40B4-BE49-F238E27FC236}">
                <a16:creationId xmlns:a16="http://schemas.microsoft.com/office/drawing/2014/main" id="{E8BE85D1-2D2A-905C-87E2-CAD2531E1CC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2 – IDÉUDVIKLING OG IDÉSTYRING</a:t>
            </a:r>
            <a:endParaRPr lang="en-US"/>
          </a:p>
        </p:txBody>
      </p:sp>
      <p:sp>
        <p:nvSpPr>
          <p:cNvPr id="2" name="Text Placeholder 5">
            <a:extLst>
              <a:ext uri="{FF2B5EF4-FFF2-40B4-BE49-F238E27FC236}">
                <a16:creationId xmlns:a16="http://schemas.microsoft.com/office/drawing/2014/main" id="{D345C205-CFA6-FEC9-12DA-A72602B4C53C}"/>
              </a:ext>
            </a:extLst>
          </p:cNvPr>
          <p:cNvSpPr txBox="1">
            <a:spLocks/>
          </p:cNvSpPr>
          <p:nvPr/>
        </p:nvSpPr>
        <p:spPr>
          <a:xfrm>
            <a:off x="741468" y="6996889"/>
            <a:ext cx="6076734" cy="2185456"/>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US" sz="11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bruger man en How-Now-Wow-matrix?</a:t>
            </a:r>
          </a:p>
          <a:p>
            <a:pPr algn="just"/>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en-GB" b="1" dirty="0">
                <a:solidFill>
                  <a:schemeClr val="tx1"/>
                </a:solidFill>
              </a:rPr>
              <a:t>Fase 1: </a:t>
            </a:r>
            <a:r>
              <a:rPr lang="en-GB" dirty="0">
                <a:solidFill>
                  <a:schemeClr val="tx1"/>
                </a:solidFill>
              </a:rPr>
              <a:t>Lav en liste over alle ideer og muligheder.</a:t>
            </a:r>
          </a:p>
          <a:p>
            <a:pPr algn="just">
              <a:buNone/>
            </a:pPr>
            <a:r>
              <a:rPr lang="en-GB" b="1" dirty="0">
                <a:solidFill>
                  <a:schemeClr val="tx1"/>
                </a:solidFill>
              </a:rPr>
              <a:t>Fase 2: </a:t>
            </a:r>
            <a:r>
              <a:rPr lang="en-GB" dirty="0">
                <a:solidFill>
                  <a:schemeClr val="tx1"/>
                </a:solidFill>
              </a:rPr>
              <a:t>Hvert gruppemedlem får 3 klistermærker i hver farve (3 blå, 3 gule og 3 grønne).</a:t>
            </a:r>
          </a:p>
          <a:p>
            <a:pPr algn="just">
              <a:buNone/>
            </a:pPr>
            <a:r>
              <a:rPr lang="en-GB" b="1" dirty="0">
                <a:solidFill>
                  <a:schemeClr val="tx1"/>
                </a:solidFill>
              </a:rPr>
              <a:t>Fase 3: </a:t>
            </a:r>
            <a:r>
              <a:rPr lang="en-GB" dirty="0">
                <a:solidFill>
                  <a:schemeClr val="tx1"/>
                </a:solidFill>
              </a:rPr>
              <a:t>Hvert gruppemedlem stemmer på sine tre bedste ideer i hver kategori. Det gør de ved at sætte en farvet prik på de </a:t>
            </a:r>
            <a:r>
              <a:rPr lang="en-GB" dirty="0" err="1">
                <a:solidFill>
                  <a:schemeClr val="tx1"/>
                </a:solidFill>
              </a:rPr>
              <a:t>post-its</a:t>
            </a:r>
            <a:r>
              <a:rPr lang="en-GB" dirty="0">
                <a:solidFill>
                  <a:schemeClr val="tx1"/>
                </a:solidFill>
              </a:rPr>
              <a:t>, der indeholder de ideer, de vælger.</a:t>
            </a:r>
          </a:p>
          <a:p>
            <a:pPr algn="just">
              <a:buNone/>
            </a:pPr>
            <a:r>
              <a:rPr lang="en-GB" b="1" dirty="0">
                <a:solidFill>
                  <a:schemeClr val="tx1"/>
                </a:solidFill>
              </a:rPr>
              <a:t>Fase 4: </a:t>
            </a:r>
            <a:r>
              <a:rPr lang="en-GB" dirty="0">
                <a:solidFill>
                  <a:schemeClr val="tx1"/>
                </a:solidFill>
              </a:rPr>
              <a:t>Når afstemningen er afsluttet, tælles prikkerne på hver idé. Den idé, der har flest prikker af en bestemt farve, kategoriseres under den farve. Hvis der er uafgjort, f.eks. blå prikker = grønne prikker, kategoriseres ideen som blå. Hvis der er uafgjort mellem gule og grønne prikker, kategoriseres ideen som grøn.</a:t>
            </a:r>
          </a:p>
          <a:p>
            <a:pPr algn="just"/>
            <a:r>
              <a:rPr lang="en-GB" b="1" dirty="0">
                <a:solidFill>
                  <a:schemeClr val="tx1"/>
                </a:solidFill>
              </a:rPr>
              <a:t>Fase 5: </a:t>
            </a:r>
            <a:r>
              <a:rPr lang="en-GB" dirty="0">
                <a:solidFill>
                  <a:schemeClr val="tx1"/>
                </a:solidFill>
              </a:rPr>
              <a:t>Du har nu en række "Wow"-ideer (grønne), som du kan arbejde videre med. Saml desuden de blå ideer til hurtig implementering og de gule ideer til fremtidig opfølgning.</a:t>
            </a:r>
          </a:p>
          <a:p>
            <a:pPr algn="just"/>
            <a:endParaRPr lang="en-GB" dirty="0">
              <a:solidFill>
                <a:schemeClr val="tx1"/>
              </a:solidFill>
            </a:endParaRPr>
          </a:p>
          <a:p>
            <a:pPr algn="just"/>
            <a:endParaRPr lang="en-GB" dirty="0">
              <a:solidFill>
                <a:schemeClr val="tx1"/>
              </a:solidFill>
            </a:endParaRPr>
          </a:p>
          <a:p>
            <a:r>
              <a:rPr lang="en-GB" dirty="0">
                <a:latin typeface="Calibri"/>
                <a:ea typeface="Open Sans"/>
                <a:cs typeface="Calibri"/>
              </a:rPr>
              <a:t>Du kan bruge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Miro </a:t>
            </a:r>
            <a:r>
              <a:rPr lang="en-US" b="1" u="sng" dirty="0">
                <a:solidFill>
                  <a:srgbClr val="29C5F4"/>
                </a:solidFill>
                <a:latin typeface="Calibri"/>
                <a:ea typeface="Calibri"/>
                <a:cs typeface="Times New Roman"/>
                <a:hlinkClick r:id="rId3">
                  <a:extLst>
                    <a:ext uri="{A12FA001-AC4F-418D-AE19-62706E023703}">
                      <ahyp:hlinkClr xmlns:ahyp="http://schemas.microsoft.com/office/drawing/2018/hyperlinkcolor" val="tx"/>
                    </a:ext>
                  </a:extLst>
                </a:hlinkClick>
              </a:rPr>
              <a:t>How-Now-Wow Matrix </a:t>
            </a:r>
            <a:r>
              <a:rPr lang="en-GB" dirty="0">
                <a:latin typeface="Calibri"/>
                <a:ea typeface="Open Sans"/>
                <a:cs typeface="Calibri"/>
              </a:rPr>
              <a:t>(klik på "Brug skabelon" og log ind for at komme i gang), eller du kan vælge et andet relevant værktøj, såsom </a:t>
            </a:r>
            <a:r>
              <a:rPr lang="en-GB" dirty="0" err="1">
                <a:latin typeface="Calibri"/>
                <a:ea typeface="Open Sans"/>
                <a:cs typeface="Calibri"/>
              </a:rPr>
              <a:t>Lucidspark</a:t>
            </a:r>
            <a:r>
              <a:rPr lang="en-GB" dirty="0">
                <a:latin typeface="Calibri"/>
                <a:ea typeface="Open Sans"/>
                <a:cs typeface="Calibri"/>
              </a:rPr>
              <a:t>, </a:t>
            </a:r>
            <a:r>
              <a:rPr lang="en-GB" dirty="0" err="1">
                <a:latin typeface="Calibri"/>
                <a:ea typeface="Open Sans"/>
                <a:cs typeface="Calibri"/>
              </a:rPr>
              <a:t>MindMeister</a:t>
            </a:r>
            <a:r>
              <a:rPr lang="en-GB" dirty="0">
                <a:latin typeface="Calibri"/>
                <a:ea typeface="Open Sans"/>
                <a:cs typeface="Calibri"/>
              </a:rPr>
              <a:t>, </a:t>
            </a:r>
            <a:r>
              <a:rPr lang="en-GB" dirty="0" err="1">
                <a:latin typeface="Calibri"/>
                <a:ea typeface="Open Sans"/>
                <a:cs typeface="Calibri"/>
              </a:rPr>
              <a:t>Bluescape </a:t>
            </a:r>
            <a:r>
              <a:rPr lang="en-GB" dirty="0">
                <a:latin typeface="Calibri"/>
                <a:ea typeface="Open Sans"/>
                <a:cs typeface="Calibri"/>
              </a:rPr>
              <a:t>eller </a:t>
            </a:r>
            <a:r>
              <a:rPr lang="en-GB" dirty="0" err="1">
                <a:latin typeface="Calibri"/>
                <a:ea typeface="Open Sans"/>
                <a:cs typeface="Calibri"/>
              </a:rPr>
              <a:t>MindMup</a:t>
            </a:r>
            <a:r>
              <a:rPr lang="en-GB" dirty="0">
                <a:latin typeface="Calibri"/>
                <a:ea typeface="Open Sans"/>
                <a:cs typeface="Calibri"/>
              </a:rPr>
              <a:t>, til at oprette en </a:t>
            </a:r>
            <a:r>
              <a:rPr lang="en-US" dirty="0">
                <a:latin typeface="Calibri"/>
                <a:ea typeface="Calibri"/>
                <a:cs typeface="Times New Roman"/>
              </a:rPr>
              <a:t>How-Now-Wow-matrix (eller en anden metode </a:t>
            </a:r>
            <a:r>
              <a:rPr lang="en-US" dirty="0" err="1">
                <a:latin typeface="Calibri"/>
                <a:ea typeface="Calibri"/>
                <a:cs typeface="Times New Roman"/>
              </a:rPr>
              <a:t>til udvælgelse/prioritering af</a:t>
            </a:r>
            <a:r>
              <a:rPr lang="en-US" dirty="0">
                <a:latin typeface="Calibri"/>
                <a:ea typeface="Calibri"/>
                <a:cs typeface="Times New Roman"/>
              </a:rPr>
              <a:t> ideer)</a:t>
            </a:r>
            <a:r>
              <a:rPr lang="en-GB" dirty="0">
                <a:latin typeface="Calibri"/>
                <a:ea typeface="Open Sans"/>
                <a:cs typeface="Calibri"/>
              </a:rPr>
              <a:t>. </a:t>
            </a:r>
          </a:p>
          <a:p>
            <a:endParaRPr lang="en-GB" dirty="0">
              <a:latin typeface="Calibri"/>
              <a:ea typeface="Open Sans"/>
              <a:cs typeface="Calibri"/>
            </a:endParaRPr>
          </a:p>
          <a:p>
            <a:r>
              <a:rPr lang="en-GB" dirty="0"/>
              <a:t>For instruktioner om, </a:t>
            </a:r>
            <a:r>
              <a:rPr lang="en-GB" b="1" dirty="0"/>
              <a:t>hvordan du bruger </a:t>
            </a:r>
            <a:r>
              <a:rPr lang="en-GB" b="1" dirty="0" err="1"/>
              <a:t>MindMeister</a:t>
            </a:r>
            <a:r>
              <a:rPr lang="en-GB" dirty="0"/>
              <a:t>, se side 14-15 i dette dokument. </a:t>
            </a:r>
            <a:endParaRPr lang="en-GB" dirty="0">
              <a:solidFill>
                <a:schemeClr val="tx1"/>
              </a:solidFill>
            </a:endParaRPr>
          </a:p>
          <a:p>
            <a:pPr algn="just"/>
            <a:endParaRPr lang="en-GB" sz="1100" dirty="0">
              <a:effectLst/>
              <a:latin typeface="Calibri"/>
              <a:ea typeface="Calibri"/>
              <a:cs typeface="Calibri"/>
            </a:endParaRPr>
          </a:p>
        </p:txBody>
      </p:sp>
      <p:pic>
        <p:nvPicPr>
          <p:cNvPr id="1026" name="Picture 2">
            <a:extLst>
              <a:ext uri="{FF2B5EF4-FFF2-40B4-BE49-F238E27FC236}">
                <a16:creationId xmlns:a16="http://schemas.microsoft.com/office/drawing/2014/main" id="{DA198051-234F-89FD-29E2-6D3B17F87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81" y="2503970"/>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463362-FEEF-C5D3-B2D2-E4F405D0DF41}"/>
              </a:ext>
            </a:extLst>
          </p:cNvPr>
          <p:cNvSpPr>
            <a:spLocks noGrp="1"/>
          </p:cNvSpPr>
          <p:nvPr>
            <p:ph type="body" sz="quarter" idx="64"/>
          </p:nvPr>
        </p:nvSpPr>
        <p:spPr>
          <a:xfrm>
            <a:off x="741470" y="1599145"/>
            <a:ext cx="6076734" cy="2185456"/>
          </a:xfrm>
        </p:spPr>
        <p:txBody>
          <a:bodyPr numCol="1"/>
          <a:lstStyle/>
          <a:p>
            <a:pPr algn="just"/>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Instruktioner – Sådan bruger du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Gå til MindMeister-webstedet i din browser (</a:t>
            </a:r>
            <a:r>
              <a:rPr lang="en-US" b="1" dirty="0">
                <a:solidFill>
                  <a:srgbClr val="29C5F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http://www.mindmeister.com/</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og opret en konto eller log ind.</a:t>
            </a: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Opret et nyt kort ved at vælge "Blank map" eller en skabelon såsom "Mind map" på startsiden.</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Et mind map-element ser sådan ud – hvis du klikker på teksten/midten af det, kan du skrive, redigere og samle emner til mind map'en.</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en-US" dirty="0">
                <a:solidFill>
                  <a:schemeClr val="tx1"/>
                </a:solidFill>
                <a:ea typeface="Calibri" panose="020F0502020204030204" pitchFamily="34" charset="0"/>
                <a:cs typeface="Times New Roman" panose="02020603050405020304" pitchFamily="18" charset="0"/>
              </a:rPr>
              <a:t>Hvis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 klikker på cirklen nederst til højre, </a:t>
            </a:r>
            <a:r>
              <a:rPr lang="en-US" dirty="0">
                <a:solidFill>
                  <a:schemeClr val="tx1"/>
                </a:solidFill>
                <a:ea typeface="Calibri" panose="020F0502020204030204" pitchFamily="34" charset="0"/>
                <a:cs typeface="Times New Roman" panose="02020603050405020304" pitchFamily="18" charset="0"/>
              </a:rPr>
              <a:t>kommer</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du </a:t>
            </a:r>
            <a:r>
              <a:rPr lang="en-US" dirty="0">
                <a:solidFill>
                  <a:schemeClr val="tx1"/>
                </a:solidFill>
                <a:ea typeface="Calibri" panose="020F0502020204030204" pitchFamily="34" charset="0"/>
                <a:cs typeface="Times New Roman" panose="02020603050405020304" pitchFamily="18" charset="0"/>
              </a:rPr>
              <a:t>til en menu: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Her kan du knytte opgaver til elementer – tildele opgaver og deadlines til bestemte teammedlemmer.</a:t>
            </a:r>
          </a:p>
          <a:p>
            <a:pPr algn="just"/>
            <a:endParaRPr lang="en-US" sz="3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Her kan du forbinde to elementer med hinanden.</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Tilføj en kommentar til et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Tilføj en note til et element.</a:t>
            </a:r>
          </a:p>
          <a:p>
            <a:pPr algn="just"/>
            <a:r>
              <a:rPr lang="en-US" dirty="0">
                <a:solidFill>
                  <a:schemeClr val="tx1"/>
                </a:solidFill>
                <a:ea typeface="Calibri" panose="020F0502020204030204" pitchFamily="34" charset="0"/>
                <a:cs typeface="Times New Roman" panose="02020603050405020304" pitchFamily="18" charset="0"/>
              </a:rPr>
              <a:t> </a:t>
            </a:r>
          </a:p>
          <a:p>
            <a:pPr algn="just"/>
            <a:r>
              <a:rPr lang="en-US" dirty="0">
                <a:solidFill>
                  <a:schemeClr val="tx1"/>
                </a:solidFill>
                <a:ea typeface="Calibri" panose="020F0502020204030204" pitchFamily="34" charset="0"/>
                <a:cs typeface="Times New Roman" panose="02020603050405020304" pitchFamily="18" charset="0"/>
              </a:rPr>
              <a:t>             Tilføj medier, såsom videoer eller billeder, til et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Føj en vedhæftet fil til et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Tilføj et ikon/emoji til et element.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Tilføj et link til et element.</a:t>
            </a:r>
          </a:p>
        </p:txBody>
      </p:sp>
      <p:sp>
        <p:nvSpPr>
          <p:cNvPr id="4" name="Slide Number Placeholder 3">
            <a:extLst>
              <a:ext uri="{FF2B5EF4-FFF2-40B4-BE49-F238E27FC236}">
                <a16:creationId xmlns:a16="http://schemas.microsoft.com/office/drawing/2014/main" id="{572C19A3-CDC4-2543-A0AB-4223B4A51433}"/>
              </a:ext>
            </a:extLst>
          </p:cNvPr>
          <p:cNvSpPr>
            <a:spLocks noGrp="1"/>
          </p:cNvSpPr>
          <p:nvPr>
            <p:ph type="sldNum" sz="quarter" idx="4"/>
          </p:nvPr>
        </p:nvSpPr>
        <p:spPr/>
        <p:txBody>
          <a:bodyPr/>
          <a:lstStyle/>
          <a:p>
            <a:fld id="{9C527BFA-2C0E-4CEC-B6A5-913A56FEF4B4}" type="slidenum">
              <a:rPr lang="fr-CA" smtClean="0"/>
              <a:t>14</a:t>
            </a:fld>
            <a:endParaRPr lang="fr-CA"/>
          </a:p>
        </p:txBody>
      </p:sp>
      <p:sp>
        <p:nvSpPr>
          <p:cNvPr id="7" name="Freeform 1">
            <a:extLst>
              <a:ext uri="{FF2B5EF4-FFF2-40B4-BE49-F238E27FC236}">
                <a16:creationId xmlns:a16="http://schemas.microsoft.com/office/drawing/2014/main"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2712149-BE50-93F8-B888-4F41CD4CAA7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2 – IDÉUDVIKLING OG IDÉHÅNDTERING</a:t>
            </a:r>
            <a:endParaRPr lang="en-US"/>
          </a:p>
        </p:txBody>
      </p:sp>
      <p:pic>
        <p:nvPicPr>
          <p:cNvPr id="3" name="Grafik 2">
            <a:extLst>
              <a:ext uri="{FF2B5EF4-FFF2-40B4-BE49-F238E27FC236}">
                <a16:creationId xmlns:a16="http://schemas.microsoft.com/office/drawing/2014/main" id="{84011B5C-F135-2DA8-0C33-A74BFB8C7BF1}"/>
              </a:ext>
            </a:extLst>
          </p:cNvPr>
          <p:cNvPicPr>
            <a:picLocks noChangeAspect="1"/>
          </p:cNvPicPr>
          <p:nvPr/>
        </p:nvPicPr>
        <p:blipFill>
          <a:blip r:embed="rId3"/>
          <a:stretch>
            <a:fillRect/>
          </a:stretch>
        </p:blipFill>
        <p:spPr>
          <a:xfrm>
            <a:off x="1097859" y="2885269"/>
            <a:ext cx="4540941" cy="2320723"/>
          </a:xfrm>
          <a:prstGeom prst="rect">
            <a:avLst/>
          </a:prstGeom>
        </p:spPr>
      </p:pic>
      <p:pic>
        <p:nvPicPr>
          <p:cNvPr id="8" name="Grafik 7">
            <a:extLst>
              <a:ext uri="{FF2B5EF4-FFF2-40B4-BE49-F238E27FC236}">
                <a16:creationId xmlns:a16="http://schemas.microsoft.com/office/drawing/2014/main"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id="{9F02F1E1-A629-905C-EBE1-CAE838242484}"/>
              </a:ext>
            </a:extLst>
          </p:cNvPr>
          <p:cNvPicPr>
            <a:picLocks noChangeAspect="1"/>
          </p:cNvPicPr>
          <p:nvPr/>
        </p:nvPicPr>
        <p:blipFill>
          <a:blip r:embed="rId6"/>
          <a:stretch>
            <a:fillRect/>
          </a:stretch>
        </p:blipFill>
        <p:spPr>
          <a:xfrm>
            <a:off x="1097859" y="6500482"/>
            <a:ext cx="4187456" cy="1178786"/>
          </a:xfrm>
          <a:prstGeom prst="rect">
            <a:avLst/>
          </a:prstGeom>
        </p:spPr>
      </p:pic>
      <p:pic>
        <p:nvPicPr>
          <p:cNvPr id="14" name="Grafik 13">
            <a:extLst>
              <a:ext uri="{FF2B5EF4-FFF2-40B4-BE49-F238E27FC236}">
                <a16:creationId xmlns:a16="http://schemas.microsoft.com/office/drawing/2014/main" id="{79BBB89B-D216-2D9D-D540-6505B38F2A5C}"/>
              </a:ext>
            </a:extLst>
          </p:cNvPr>
          <p:cNvPicPr>
            <a:picLocks noChangeAspect="1"/>
          </p:cNvPicPr>
          <p:nvPr/>
        </p:nvPicPr>
        <p:blipFill>
          <a:blip r:embed="rId6"/>
          <a:srcRect l="2247" t="6833" r="54536" b="66749"/>
          <a:stretch/>
        </p:blipFill>
        <p:spPr>
          <a:xfrm rot="5400000">
            <a:off x="-495944" y="8814094"/>
            <a:ext cx="2944579" cy="506699"/>
          </a:xfrm>
          <a:prstGeom prst="rect">
            <a:avLst/>
          </a:prstGeom>
        </p:spPr>
      </p:pic>
      <p:grpSp>
        <p:nvGrpSpPr>
          <p:cNvPr id="2" name="Group 1">
            <a:extLst>
              <a:ext uri="{FF2B5EF4-FFF2-40B4-BE49-F238E27FC236}">
                <a16:creationId xmlns:a16="http://schemas.microsoft.com/office/drawing/2014/main" id="{7DAEB634-5A6E-3A52-4026-863DE3FC44AE}"/>
              </a:ext>
            </a:extLst>
          </p:cNvPr>
          <p:cNvGrpSpPr/>
          <p:nvPr/>
        </p:nvGrpSpPr>
        <p:grpSpPr>
          <a:xfrm>
            <a:off x="1229695" y="8075621"/>
            <a:ext cx="5232121" cy="2057400"/>
            <a:chOff x="1229695" y="8075621"/>
            <a:chExt cx="5232121" cy="2057400"/>
          </a:xfrm>
        </p:grpSpPr>
        <p:cxnSp>
          <p:nvCxnSpPr>
            <p:cNvPr id="17" name="Gerader Verbinder 16">
              <a:extLst>
                <a:ext uri="{FF2B5EF4-FFF2-40B4-BE49-F238E27FC236}">
                  <a16:creationId xmlns:a16="http://schemas.microsoft.com/office/drawing/2014/main"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5742B8E-F812-9C62-2406-2BC17255E394}"/>
              </a:ext>
            </a:extLst>
          </p:cNvPr>
          <p:cNvSpPr>
            <a:spLocks noGrp="1"/>
          </p:cNvSpPr>
          <p:nvPr>
            <p:ph type="body" sz="quarter" idx="64"/>
          </p:nvPr>
        </p:nvSpPr>
        <p:spPr>
          <a:xfrm>
            <a:off x="741470" y="1599145"/>
            <a:ext cx="6076734" cy="2185456"/>
          </a:xfrm>
        </p:spPr>
        <p:txBody>
          <a:bodyPr numCol="1"/>
          <a:lstStyle/>
          <a:p>
            <a:pPr algn="just"/>
            <a:r>
              <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Instruktioner – Sådan bruger du </a:t>
            </a:r>
            <a:r>
              <a:rPr lang="en-US"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(Fortsættelse af menulinjen fra forrige side)</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Juster elementerne i dit tankekort automatisk</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6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Skift stil på dit element – vælg forskellige former, rammer og linjer</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Skift tekststilen for elementet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Tilføj et nyt underelement til emnet</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I højre side har du følgende menuindstillinger:</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Tilføj et nyt flydende emne</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Skift layoutet for dine elementer</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Skift temaet for dit tankekort</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500"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Fortry</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Gentag</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6. For at tilføje samarbejdspartnere til dit mind map skal du klikke på "Del" i øverste højre hjørne.</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Tilføj registrerede </a:t>
            </a:r>
            <a:r>
              <a:rPr lang="en-US"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MindMe</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ister-medlemmer via e-mail eller brugernavn</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   </a:t>
            </a:r>
          </a:p>
          <a:p>
            <a:pPr marL="95250" algn="just"/>
            <a:r>
              <a:rPr lang="en-US" dirty="0">
                <a:solidFill>
                  <a:schemeClr val="tx1"/>
                </a:solidFill>
                <a:ea typeface="Calibri" panose="020F0502020204030204" pitchFamily="34" charset="0"/>
                <a:cs typeface="Times New Roman" panose="02020603050405020304" pitchFamily="18" charset="0"/>
              </a:rPr>
              <a:t> Eller: Del et link med den ønskede rolleindstilling</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cs typeface="Times New Roman" panose="02020603050405020304" pitchFamily="18" charset="0"/>
              </a:rPr>
              <a:t>Hvis du har yderligere spørgsmål, kan du besøge </a:t>
            </a:r>
            <a:r>
              <a:rPr lang="en-US"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MindMeister-hjælpecentret</a:t>
            </a:r>
            <a:r>
              <a:rPr lang="en-US" dirty="0">
                <a:solidFill>
                  <a:schemeClr val="tx1"/>
                </a:solidFill>
                <a:ea typeface="Calibri" panose="020F0502020204030204" pitchFamily="34" charset="0"/>
                <a:cs typeface="Times New Roman" panose="02020603050405020304" pitchFamily="18" charset="0"/>
              </a:rPr>
              <a:t>.</a:t>
            </a:r>
          </a:p>
          <a:p>
            <a:pPr algn="just"/>
            <a:r>
              <a:rPr lang="en-US" dirty="0">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2BC1BB-E85D-35A9-91BA-BA0D6597355A}"/>
              </a:ext>
            </a:extLst>
          </p:cNvPr>
          <p:cNvSpPr>
            <a:spLocks noGrp="1"/>
          </p:cNvSpPr>
          <p:nvPr>
            <p:ph type="sldNum" sz="quarter" idx="4"/>
          </p:nvPr>
        </p:nvSpPr>
        <p:spPr/>
        <p:txBody>
          <a:bodyPr/>
          <a:lstStyle/>
          <a:p>
            <a:fld id="{9C527BFA-2C0E-4CEC-B6A5-913A56FEF4B4}" type="slidenum">
              <a:rPr lang="fr-CA" smtClean="0"/>
              <a:t>15</a:t>
            </a:fld>
            <a:endParaRPr lang="fr-CA"/>
          </a:p>
        </p:txBody>
      </p:sp>
      <p:sp>
        <p:nvSpPr>
          <p:cNvPr id="7" name="Freeform 1">
            <a:extLst>
              <a:ext uri="{FF2B5EF4-FFF2-40B4-BE49-F238E27FC236}">
                <a16:creationId xmlns:a16="http://schemas.microsoft.com/office/drawing/2014/main"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417FE23-B764-98F1-8672-BC05ECF12EA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2 – IDÉUDVIKLING OG IDÉHÅNDTERING</a:t>
            </a:r>
            <a:endParaRPr lang="en-US"/>
          </a:p>
        </p:txBody>
      </p:sp>
      <p:cxnSp>
        <p:nvCxnSpPr>
          <p:cNvPr id="18" name="Gerader Verbinder 17">
            <a:extLst>
              <a:ext uri="{FF2B5EF4-FFF2-40B4-BE49-F238E27FC236}">
                <a16:creationId xmlns:a16="http://schemas.microsoft.com/office/drawing/2014/main"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385249C-2625-CBF8-F236-89D40E1C147D}"/>
              </a:ext>
            </a:extLst>
          </p:cNvPr>
          <p:cNvCxnSpPr/>
          <p:nvPr/>
        </p:nvCxnSpPr>
        <p:spPr>
          <a:xfrm>
            <a:off x="606003" y="29887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id="{85A0C5CA-4623-D1AE-1D81-FA6A64E72ED7}"/>
              </a:ext>
            </a:extLst>
          </p:cNvPr>
          <p:cNvPicPr>
            <a:picLocks noChangeAspect="1"/>
          </p:cNvPicPr>
          <p:nvPr/>
        </p:nvPicPr>
        <p:blipFill>
          <a:blip r:embed="rId4"/>
          <a:stretch>
            <a:fillRect/>
          </a:stretch>
        </p:blipFill>
        <p:spPr>
          <a:xfrm>
            <a:off x="5669091" y="2216477"/>
            <a:ext cx="1271828" cy="1872923"/>
          </a:xfrm>
          <a:prstGeom prst="rect">
            <a:avLst/>
          </a:prstGeom>
        </p:spPr>
      </p:pic>
      <p:pic>
        <p:nvPicPr>
          <p:cNvPr id="15" name="Grafik 14">
            <a:extLst>
              <a:ext uri="{FF2B5EF4-FFF2-40B4-BE49-F238E27FC236}">
                <a16:creationId xmlns:a16="http://schemas.microsoft.com/office/drawing/2014/main" id="{0D81BBE7-2B8B-8F08-A273-4C5D8B7F0144}"/>
              </a:ext>
            </a:extLst>
          </p:cNvPr>
          <p:cNvPicPr>
            <a:picLocks noChangeAspect="1"/>
          </p:cNvPicPr>
          <p:nvPr/>
        </p:nvPicPr>
        <p:blipFill>
          <a:blip r:embed="rId5"/>
          <a:stretch>
            <a:fillRect/>
          </a:stretch>
        </p:blipFill>
        <p:spPr>
          <a:xfrm>
            <a:off x="256030" y="4556858"/>
            <a:ext cx="658768" cy="1894742"/>
          </a:xfrm>
          <a:prstGeom prst="rect">
            <a:avLst/>
          </a:prstGeom>
        </p:spPr>
      </p:pic>
      <p:cxnSp>
        <p:nvCxnSpPr>
          <p:cNvPr id="24" name="Gerader Verbinder 23">
            <a:extLst>
              <a:ext uri="{FF2B5EF4-FFF2-40B4-BE49-F238E27FC236}">
                <a16:creationId xmlns:a16="http://schemas.microsoft.com/office/drawing/2014/main"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73D7AE86-9A71-A743-CA9C-C405871EA3DA}"/>
              </a:ext>
            </a:extLst>
          </p:cNvPr>
          <p:cNvPicPr>
            <a:picLocks noChangeAspect="1"/>
          </p:cNvPicPr>
          <p:nvPr/>
        </p:nvPicPr>
        <p:blipFill>
          <a:blip r:embed="rId6"/>
          <a:stretch>
            <a:fillRect/>
          </a:stretch>
        </p:blipFill>
        <p:spPr>
          <a:xfrm>
            <a:off x="902303" y="6856210"/>
            <a:ext cx="1835244" cy="552478"/>
          </a:xfrm>
          <a:prstGeom prst="rect">
            <a:avLst/>
          </a:prstGeom>
        </p:spPr>
      </p:pic>
      <p:pic>
        <p:nvPicPr>
          <p:cNvPr id="33" name="Grafik 32">
            <a:extLst>
              <a:ext uri="{FF2B5EF4-FFF2-40B4-BE49-F238E27FC236}">
                <a16:creationId xmlns:a16="http://schemas.microsoft.com/office/drawing/2014/main" id="{1635F84D-A490-9AE3-BB7A-F7BD0FD6925F}"/>
              </a:ext>
            </a:extLst>
          </p:cNvPr>
          <p:cNvPicPr>
            <a:picLocks noChangeAspect="1"/>
          </p:cNvPicPr>
          <p:nvPr/>
        </p:nvPicPr>
        <p:blipFill>
          <a:blip r:embed="rId7"/>
          <a:stretch>
            <a:fillRect/>
          </a:stretch>
        </p:blipFill>
        <p:spPr>
          <a:xfrm>
            <a:off x="900973" y="7680735"/>
            <a:ext cx="3673147" cy="995625"/>
          </a:xfrm>
          <a:prstGeom prst="rect">
            <a:avLst/>
          </a:prstGeom>
        </p:spPr>
      </p:pic>
      <p:pic>
        <p:nvPicPr>
          <p:cNvPr id="35" name="Grafik 34">
            <a:extLst>
              <a:ext uri="{FF2B5EF4-FFF2-40B4-BE49-F238E27FC236}">
                <a16:creationId xmlns:a16="http://schemas.microsoft.com/office/drawing/2014/main" id="{CAADE5D2-1A95-7A3C-545B-CEC8D8BE751F}"/>
              </a:ext>
            </a:extLst>
          </p:cNvPr>
          <p:cNvPicPr>
            <a:picLocks noChangeAspect="1"/>
          </p:cNvPicPr>
          <p:nvPr/>
        </p:nvPicPr>
        <p:blipFill>
          <a:blip r:embed="rId8"/>
          <a:stretch>
            <a:fillRect/>
          </a:stretch>
        </p:blipFill>
        <p:spPr>
          <a:xfrm>
            <a:off x="947338" y="9092668"/>
            <a:ext cx="3861787" cy="561438"/>
          </a:xfrm>
          <a:prstGeom prst="rect">
            <a:avLst/>
          </a:prstGeom>
        </p:spPr>
      </p:pic>
      <p:cxnSp>
        <p:nvCxnSpPr>
          <p:cNvPr id="3" name="Gerade Verbindung mit Pfeil 2">
            <a:extLst>
              <a:ext uri="{FF2B5EF4-FFF2-40B4-BE49-F238E27FC236}">
                <a16:creationId xmlns:a16="http://schemas.microsoft.com/office/drawing/2014/main" id="{1EF56C9A-9C88-AEA0-4884-C13C22180D19}"/>
              </a:ext>
            </a:extLst>
          </p:cNvPr>
          <p:cNvCxnSpPr>
            <a:endCxn id="11" idx="1"/>
          </p:cNvCxnSpPr>
          <p:nvPr/>
        </p:nvCxnSpPr>
        <p:spPr>
          <a:xfrm flipV="1">
            <a:off x="5359400" y="3152939"/>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10</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16</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30712" y="1502936"/>
            <a:ext cx="6268230" cy="6286089"/>
          </a:xfrm>
        </p:spPr>
        <p:txBody>
          <a:bodyPr numCol="1"/>
          <a:lstStyle/>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Når en innovativ idé er blevet evalueret og udvalgt </a:t>
            </a:r>
            <a:r>
              <a:rPr lang="en-US" dirty="0">
                <a:solidFill>
                  <a:schemeClr val="tx1"/>
                </a:solidFill>
                <a:ea typeface="Calibri" panose="020F0502020204030204" pitchFamily="34" charset="0"/>
                <a:cs typeface="Times New Roman" panose="02020603050405020304" pitchFamily="18" charset="0"/>
              </a:rPr>
              <a:t>i fase 2</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skal konceptet for</a:t>
            </a:r>
          </a:p>
          <a:p>
            <a:pPr algn="just">
              <a:spcBef>
                <a:spcPts val="195"/>
              </a:spcBef>
              <a:tabLst>
                <a:tab pos="450215" algn="l"/>
              </a:tabLst>
            </a:pPr>
            <a:r>
              <a:rPr lang="en-US" dirty="0">
                <a:solidFill>
                  <a:schemeClr val="tx1"/>
                </a:solidFill>
                <a:ea typeface="Calibri" panose="020F0502020204030204" pitchFamily="34" charset="0"/>
                <a:cs typeface="Times New Roman" panose="02020603050405020304" pitchFamily="18" charset="0"/>
              </a:rPr>
              <a:t>tjenesten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eller processen skal defineres. </a:t>
            </a:r>
          </a:p>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Ifølge </a:t>
            </a:r>
            <a:r>
              <a:rPr lang="en-US" b="1" dirty="0">
                <a:solidFill>
                  <a:srgbClr val="29C5F4"/>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Dornberger &amp;amp; Suvelza (2012)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skal definitionen af konceptet specifikt </a:t>
            </a:r>
          </a:p>
          <a:p>
            <a:pPr algn="just">
              <a:spcBef>
                <a:spcPts val="195"/>
              </a:spcBef>
              <a:tabLst>
                <a:tab pos="450215" algn="l"/>
              </a:tabLst>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besvare </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nedenstående</a:t>
            </a: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spørgsmål</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800" b="1" dirty="0">
              <a:solidFill>
                <a:srgbClr val="8652A1"/>
              </a:solidFill>
              <a:ea typeface="Calibri" panose="020F0502020204030204" pitchFamily="34" charset="0"/>
              <a:cs typeface="Arial" panose="020B0604020202020204" pitchFamily="34" charset="0"/>
            </a:endParaRPr>
          </a:p>
          <a:p>
            <a:pPr algn="just"/>
            <a:r>
              <a:rPr lang="en-IE" sz="1600" b="1" dirty="0">
                <a:solidFill>
                  <a:srgbClr val="8652A1"/>
                </a:solidFill>
                <a:ea typeface="Calibri" panose="020F0502020204030204" pitchFamily="34" charset="0"/>
                <a:cs typeface="Arial" panose="020B0604020202020204" pitchFamily="34" charset="0"/>
              </a:rPr>
              <a:t>Trin</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1: Generering af et koncept</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endParaRPr lang="en-GB" sz="105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spcBef>
                <a:spcPts val="195"/>
              </a:spcBef>
              <a:tabLst>
                <a:tab pos="450215"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Service Blueprinting-værktøjet hjælper med at generere koncepter for potentielt innovative tjenester. En Service Blueprint er en visuel repræsentation, der kortlægger forbindelserne mellem forskellige serviceelementer – såsom mennesker, værktøjer (både fysiske og digitale) og processer – der interagerer på vigtige kontaktpunkter gennem hele kunderejsen </a:t>
            </a:r>
            <a:r>
              <a:rPr lang="en-US" dirty="0">
                <a:solidFill>
                  <a:srgbClr val="000000"/>
                </a:solidFill>
                <a:ea typeface="Calibri" panose="020F0502020204030204" pitchFamily="34" charset="0"/>
                <a:cs typeface="Times New Roman" panose="02020603050405020304" pitchFamily="18" charset="0"/>
              </a:rPr>
              <a:t>(</a:t>
            </a:r>
            <a:r>
              <a:rPr lang="en-US" b="1" dirty="0">
                <a:solidFill>
                  <a:srgbClr val="29C5F4"/>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Gibbons, 2017</a:t>
            </a:r>
            <a:r>
              <a:rPr lang="en-US" b="1" dirty="0">
                <a:solidFill>
                  <a:schemeClr val="tx1"/>
                </a:solidFill>
                <a:ea typeface="Calibri" panose="020F0502020204030204" pitchFamily="34" charset="0"/>
                <a:cs typeface="Times New Roman" panose="02020603050405020304" pitchFamily="18" charset="0"/>
              </a:rPr>
              <a:t>)</a:t>
            </a: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Følgende dimensioner kan beskrive Service Blueprinting for nye tjenester:</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Oplevelse: </a:t>
            </a:r>
            <a:r>
              <a:rPr lang="en-GB" dirty="0">
                <a:solidFill>
                  <a:schemeClr val="tx1"/>
                </a:solidFill>
                <a:ea typeface="Calibri" panose="020F0502020204030204" pitchFamily="34" charset="0"/>
                <a:cs typeface="Times New Roman" panose="02020603050405020304" pitchFamily="18" charset="0"/>
              </a:rPr>
              <a:t>Forstå, hvad kunderne oplever i hver fase af deres rejse, med fokus på følelser, handlinger og opfattelser.</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Interaktioner</a:t>
            </a:r>
            <a:r>
              <a:rPr lang="en-GB" b="1" dirty="0">
                <a:solidFill>
                  <a:schemeClr val="tx1"/>
                </a:solidFill>
                <a:ea typeface="Calibri" panose="020F0502020204030204" pitchFamily="34" charset="0"/>
                <a:cs typeface="Times New Roman" panose="02020603050405020304" pitchFamily="18" charset="0"/>
              </a:rPr>
              <a:t>: </a:t>
            </a:r>
            <a:r>
              <a:rPr lang="en-GB" dirty="0">
                <a:solidFill>
                  <a:schemeClr val="tx1"/>
                </a:solidFill>
                <a:ea typeface="Calibri" panose="020F0502020204030204" pitchFamily="34" charset="0"/>
                <a:cs typeface="Times New Roman" panose="02020603050405020304" pitchFamily="18" charset="0"/>
              </a:rPr>
              <a:t>Identificer de mennesker, steder og ting, som kunderne interagerer med gennem hele serviceoplevelsen, både direkte og indirekte.</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Bag kulisserne: </a:t>
            </a:r>
            <a:r>
              <a:rPr lang="en-GB" dirty="0">
                <a:solidFill>
                  <a:schemeClr val="tx1"/>
                </a:solidFill>
                <a:ea typeface="Calibri" panose="020F0502020204030204" pitchFamily="34" charset="0"/>
                <a:cs typeface="Times New Roman" panose="02020603050405020304" pitchFamily="18" charset="0"/>
              </a:rPr>
              <a:t>Genkend de interne processer og medarbejderhandlinger, der understøtter hver fase af kundeoplevelsen, selvom de ikke er synlige for kunden.</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Lokke: </a:t>
            </a:r>
            <a:r>
              <a:rPr lang="en-GB" dirty="0">
                <a:solidFill>
                  <a:schemeClr val="tx1"/>
                </a:solidFill>
                <a:ea typeface="Calibri" panose="020F0502020204030204" pitchFamily="34" charset="0"/>
                <a:cs typeface="Times New Roman" panose="02020603050405020304" pitchFamily="18" charset="0"/>
              </a:rPr>
              <a:t>Guide kunderne til at blive opmærksomme på din service gennem målrettet markedsføring, kampagner eller mund til mund-reklame.</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Indtræde: </a:t>
            </a:r>
            <a:r>
              <a:rPr lang="en-GB" dirty="0">
                <a:solidFill>
                  <a:schemeClr val="tx1"/>
                </a:solidFill>
                <a:ea typeface="Calibri" panose="020F0502020204030204" pitchFamily="34" charset="0"/>
                <a:cs typeface="Times New Roman" panose="02020603050405020304" pitchFamily="18" charset="0"/>
              </a:rPr>
              <a:t>Tilskynd kunderne til at udforske dine servicetilbud, enten ved at navigere på et websted eller ved at træde ind i et fysisk rum.</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Engagere: </a:t>
            </a:r>
            <a:r>
              <a:rPr lang="en-GB" dirty="0">
                <a:solidFill>
                  <a:schemeClr val="tx1"/>
                </a:solidFill>
                <a:ea typeface="Calibri" panose="020F0502020204030204" pitchFamily="34" charset="0"/>
                <a:cs typeface="Times New Roman" panose="02020603050405020304" pitchFamily="18" charset="0"/>
              </a:rPr>
              <a:t>Sørg for, at kunderne aktivt bruger tjenesten og interagerer med de tilgængelige værktøjer, platforme eller repræsentanter.</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Afslut: </a:t>
            </a:r>
            <a:r>
              <a:rPr lang="en-GB" dirty="0">
                <a:solidFill>
                  <a:schemeClr val="tx1"/>
                </a:solidFill>
                <a:ea typeface="Calibri" panose="020F0502020204030204" pitchFamily="34" charset="0"/>
                <a:cs typeface="Times New Roman" panose="02020603050405020304" pitchFamily="18" charset="0"/>
              </a:rPr>
              <a:t>Støt kunderne, når de afslutter deres serviceoplevelse, ved at give dem mulighed for at give feedback eller foretage afsluttende handlinger.</a:t>
            </a:r>
          </a:p>
          <a:p>
            <a:pPr marL="342900" indent="-342900" algn="just">
              <a:spcBef>
                <a:spcPts val="195"/>
              </a:spcBef>
              <a:buFont typeface="+mj-lt"/>
              <a:buAutoNum type="arabicPeriod"/>
              <a:tabLst>
                <a:tab pos="450215" algn="l"/>
              </a:tabLst>
            </a:pPr>
            <a:r>
              <a:rPr lang="en-GB" b="1" dirty="0">
                <a:solidFill>
                  <a:srgbClr val="8652A1"/>
                </a:solidFill>
                <a:ea typeface="Calibri" panose="020F0502020204030204" pitchFamily="34" charset="0"/>
                <a:cs typeface="Times New Roman" panose="02020603050405020304" pitchFamily="18" charset="0"/>
              </a:rPr>
              <a:t>Udvid: </a:t>
            </a:r>
            <a:r>
              <a:rPr lang="en-GB" dirty="0">
                <a:solidFill>
                  <a:schemeClr val="tx1"/>
                </a:solidFill>
                <a:ea typeface="Calibri" panose="020F0502020204030204" pitchFamily="34" charset="0"/>
                <a:cs typeface="Times New Roman" panose="02020603050405020304" pitchFamily="18" charset="0"/>
              </a:rPr>
              <a:t>Fremme løbende engagement ved at opfordre kunderne til at vende tilbage, henvise andre eller deltage i opfølgende aktiviteter.</a:t>
            </a:r>
          </a:p>
          <a:p>
            <a:pPr marL="342900" indent="-342900" algn="just">
              <a:spcBef>
                <a:spcPts val="195"/>
              </a:spcBef>
              <a:buFont typeface="+mj-lt"/>
              <a:buAutoNum type="arabicPeriod"/>
              <a:tabLst>
                <a:tab pos="450215" algn="l"/>
              </a:tabLst>
            </a:pPr>
            <a:endParaRPr lang="en-GB"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en-GB"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17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3 – KONCEPTUDVIKLING</a:t>
            </a:r>
            <a:endParaRPr lang="en-US"/>
          </a:p>
        </p:txBody>
      </p:sp>
      <p:sp>
        <p:nvSpPr>
          <p:cNvPr id="10" name="TextBox 9">
            <a:extLst>
              <a:ext uri="{FF2B5EF4-FFF2-40B4-BE49-F238E27FC236}">
                <a16:creationId xmlns:a16="http://schemas.microsoft.com/office/drawing/2014/main" id="{65DBEAF1-679C-03B7-92FC-FD5975E87543}"/>
              </a:ext>
            </a:extLst>
          </p:cNvPr>
          <p:cNvSpPr txBox="1"/>
          <p:nvPr/>
        </p:nvSpPr>
        <p:spPr>
          <a:xfrm>
            <a:off x="660732" y="2308793"/>
            <a:ext cx="6238209" cy="1015663"/>
          </a:xfrm>
          <a:prstGeom prst="rect">
            <a:avLst/>
          </a:prstGeom>
          <a:noFill/>
        </p:spPr>
        <p:txBody>
          <a:bodyPr wrap="square" numCol="2">
            <a:spAutoFit/>
          </a:bodyPr>
          <a:lstStyle/>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Hvad er processen eller tjenesten?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Hvilket behov eller ønske skal processen eller tjenesten opfylde?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Hvem er målgruppen for processen eller tjenesten?</a:t>
            </a:r>
          </a:p>
          <a:p>
            <a:pPr lvl="0">
              <a:spcBef>
                <a:spcPts val="195"/>
              </a:spcBef>
              <a:tabLst>
                <a:tab pos="449263"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Hvordan adskiller processen eller tjenesten sig fra konkurrenterne?</a:t>
            </a: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Hvordan genereres processen eller tjenesten?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en-US" sz="1100" dirty="0">
                <a:effectLst/>
                <a:latin typeface="Calibri" panose="020F0502020204030204" pitchFamily="34" charset="0"/>
                <a:ea typeface="Calibri" panose="020F0502020204030204" pitchFamily="34" charset="0"/>
                <a:cs typeface="Times New Roman" panose="02020603050405020304" pitchFamily="18" charset="0"/>
              </a:rPr>
              <a:t>Hvad er delene eller komponenterne i en proces eller service?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6858B0E2-486B-65DE-0544-D1FF36AEAFD6}"/>
              </a:ext>
            </a:extLst>
          </p:cNvPr>
          <p:cNvPicPr>
            <a:picLocks noChangeAspect="1"/>
          </p:cNvPicPr>
          <p:nvPr/>
        </p:nvPicPr>
        <p:blipFill>
          <a:blip r:embed="rId5"/>
          <a:stretch>
            <a:fillRect/>
          </a:stretch>
        </p:blipFill>
        <p:spPr>
          <a:xfrm>
            <a:off x="832015" y="7576504"/>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C400E-B713-E5F4-2A23-4A0AC49BD638}"/>
              </a:ext>
            </a:extLst>
          </p:cNvPr>
          <p:cNvSpPr>
            <a:spLocks noGrp="1"/>
          </p:cNvSpPr>
          <p:nvPr>
            <p:ph type="sldNum" sz="quarter" idx="4"/>
          </p:nvPr>
        </p:nvSpPr>
        <p:spPr/>
        <p:txBody>
          <a:bodyPr/>
          <a:lstStyle/>
          <a:p>
            <a:fld id="{9C527BFA-2C0E-4CEC-B6A5-913A56FEF4B4}" type="slidenum">
              <a:rPr lang="fr-CA" smtClean="0"/>
              <a:t>18</a:t>
            </a:fld>
            <a:endParaRPr lang="fr-CA"/>
          </a:p>
        </p:txBody>
      </p:sp>
      <p:sp>
        <p:nvSpPr>
          <p:cNvPr id="7" name="Freeform 1">
            <a:extLst>
              <a:ext uri="{FF2B5EF4-FFF2-40B4-BE49-F238E27FC236}">
                <a16:creationId xmlns:a16="http://schemas.microsoft.com/office/drawing/2014/main"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3 – KONCEPTAUDVIKLING</a:t>
            </a:r>
            <a:endParaRPr lang="en-US"/>
          </a:p>
        </p:txBody>
      </p:sp>
      <p:sp>
        <p:nvSpPr>
          <p:cNvPr id="2" name="Text Placeholder 5">
            <a:extLst>
              <a:ext uri="{FF2B5EF4-FFF2-40B4-BE49-F238E27FC236}">
                <a16:creationId xmlns:a16="http://schemas.microsoft.com/office/drawing/2014/main"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IE" sz="1600" b="1" dirty="0">
                <a:solidFill>
                  <a:srgbClr val="8652A1"/>
                </a:solidFill>
                <a:ea typeface="Calibri" panose="020F0502020204030204" pitchFamily="34" charset="0"/>
                <a:cs typeface="Arial" panose="020B0604020202020204" pitchFamily="34" charset="0"/>
              </a:rPr>
              <a:t>Sådan oprettes et service blueprint-diagram</a:t>
            </a:r>
            <a:endParaRPr lang="en-GB" sz="1600" b="1" dirty="0">
              <a:solidFill>
                <a:srgbClr val="8652A1"/>
              </a:solidFill>
              <a:ea typeface="Calibri" panose="020F0502020204030204" pitchFamily="34" charset="0"/>
              <a:cs typeface="Arial" panose="020B0604020202020204" pitchFamily="34" charset="0"/>
            </a:endParaRPr>
          </a:p>
          <a:p>
            <a:pPr algn="just"/>
            <a:endParaRPr lang="en-GB" b="1" dirty="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Identificer den proces, der skal kortlægges</a:t>
            </a:r>
            <a:endParaRPr lang="en-GB" b="1" dirty="0">
              <a:solidFill>
                <a:schemeClr val="tx1"/>
              </a:solidFill>
              <a:ea typeface="Calibri" panose="020F0502020204030204" pitchFamily="34" charset="0"/>
              <a:cs typeface="Times New Roman" panose="02020603050405020304" pitchFamily="18" charset="0"/>
            </a:endParaRPr>
          </a:p>
          <a:p>
            <a:pPr algn="just"/>
            <a:r>
              <a:rPr lang="en-US" dirty="0">
                <a:solidFill>
                  <a:schemeClr val="tx1"/>
                </a:solidFill>
                <a:effectLst/>
                <a:latin typeface="Calibri"/>
                <a:ea typeface="Calibri"/>
                <a:cs typeface="Calibri"/>
              </a:rPr>
              <a:t>Du skal fastlægge konceptet for serviceprocesserne. Identificer først alle de vigtigste aktiviteter, der er involveret i oprettelsen og leveringen af serviceprocessen. Overvej følgende spørgsmål: </a:t>
            </a:r>
            <a:r>
              <a:rPr lang="en-US" i="1" dirty="0">
                <a:solidFill>
                  <a:schemeClr val="tx1"/>
                </a:solidFill>
                <a:effectLst/>
                <a:latin typeface="Calibri"/>
                <a:ea typeface="Calibri"/>
                <a:cs typeface="Calibri"/>
              </a:rPr>
              <a:t>Hvad er servicen? </a:t>
            </a:r>
            <a:r>
              <a:rPr lang="en-US" dirty="0">
                <a:solidFill>
                  <a:schemeClr val="tx1"/>
                </a:solidFill>
                <a:latin typeface="Calibri"/>
                <a:ea typeface="Calibri"/>
                <a:cs typeface="Calibri"/>
              </a:rPr>
              <a:t>Og </a:t>
            </a:r>
            <a:r>
              <a:rPr lang="en-US" i="1" dirty="0">
                <a:solidFill>
                  <a:schemeClr val="tx1"/>
                </a:solidFill>
                <a:latin typeface="Calibri"/>
                <a:ea typeface="Calibri"/>
                <a:cs typeface="Calibri"/>
              </a:rPr>
              <a:t>hvilket </a:t>
            </a:r>
            <a:r>
              <a:rPr lang="en-US" i="1" dirty="0">
                <a:solidFill>
                  <a:schemeClr val="tx1"/>
                </a:solidFill>
                <a:effectLst/>
                <a:latin typeface="Calibri"/>
                <a:ea typeface="Calibri"/>
                <a:cs typeface="Calibri"/>
              </a:rPr>
              <a:t>behov eller ønske skal servicen opfylde?</a:t>
            </a:r>
          </a:p>
          <a:p>
            <a:pPr algn="just"/>
            <a:endParaRPr lang="en-GB" i="1" dirty="0">
              <a:solidFill>
                <a:schemeClr val="tx1"/>
              </a:solidFill>
              <a:effectLst/>
              <a:latin typeface="Calibri"/>
              <a:ea typeface="Calibri"/>
              <a:cs typeface="Calibri"/>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Identificer kunden eller kundesegmentet</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a:ea typeface="Calibri"/>
                <a:cs typeface="Calibri"/>
              </a:rPr>
              <a:t>Identificering af kundesegmenter indebærer at opdele kunder i forskellige grupper, der har lignende træk (f.eks. personlighed, interesser, vaner) og/eller karakteristika (f.eks. demografi, branche, indkomst). </a:t>
            </a:r>
          </a:p>
          <a:p>
            <a:pPr marL="6350" algn="just">
              <a:lnSpc>
                <a:spcPct val="107000"/>
              </a:lnSpc>
            </a:pPr>
            <a:r>
              <a:rPr lang="en-US" i="1" dirty="0">
                <a:solidFill>
                  <a:schemeClr val="tx1"/>
                </a:solidFill>
                <a:effectLst/>
                <a:latin typeface="Calibri"/>
                <a:ea typeface="Calibri"/>
                <a:cs typeface="Calibri"/>
              </a:rPr>
              <a:t>Nu skal du fastlægge din kunde (kundesegment). Du skal besvare følgende spørgsmål: Hvem er målgruppen for produktet eller tjenesten</a:t>
            </a:r>
            <a:r>
              <a:rPr lang="en-US" dirty="0">
                <a:solidFill>
                  <a:schemeClr val="tx1"/>
                </a:solidFill>
                <a:effectLst/>
                <a:latin typeface="Calibri"/>
                <a:ea typeface="Calibri"/>
                <a:cs typeface="Calibri"/>
              </a:rPr>
              <a:t>? </a:t>
            </a:r>
            <a:r>
              <a:rPr lang="en-US" i="1" dirty="0">
                <a:solidFill>
                  <a:schemeClr val="tx1"/>
                </a:solidFill>
                <a:effectLst/>
                <a:latin typeface="Calibri"/>
                <a:ea typeface="Calibri"/>
                <a:cs typeface="Calibri"/>
              </a:rPr>
              <a:t>Husk, at kunder også kan være interne i virksomheden, f.eks. logistikmedarbejdere. </a:t>
            </a:r>
            <a:endParaRPr lang="en-GB" i="1" dirty="0">
              <a:solidFill>
                <a:schemeClr val="tx1"/>
              </a:solidFill>
              <a:effectLst/>
              <a:latin typeface="Calibri"/>
              <a:ea typeface="Calibri"/>
              <a:cs typeface="Calibri"/>
            </a:endParaRPr>
          </a:p>
          <a:p>
            <a:pPr marL="6350" algn="just">
              <a:lnSpc>
                <a:spcPct val="107000"/>
              </a:lnSpc>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Kortlæg processen fra kundens synspunkt</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 skal fastlægge de trin, valg, aktiviteter og/eller interaktioner, som kunderne udfører, når de interagerer med en service for at nå et bestemt mål. </a:t>
            </a:r>
          </a:p>
          <a:p>
            <a:pPr marL="6350" algn="just">
              <a:lnSpc>
                <a:spcPct val="107000"/>
              </a:lnSpc>
            </a:pPr>
            <a:r>
              <a:rPr lang="en-GB" i="1" dirty="0">
                <a:solidFill>
                  <a:schemeClr val="tx1"/>
                </a:solidFill>
                <a:latin typeface="Calibri"/>
                <a:ea typeface="Calibri"/>
                <a:cs typeface="Calibri"/>
              </a:rPr>
              <a:t>Tænk på processen som en række handlinger, som kunden udfører, fra det første kontaktpunkt til målet er nået. Hvis målet f.eks. er at foretage et køb, skal du kortlægge alt, hvad kunden gør, fra browsing til betaling.</a:t>
            </a:r>
          </a:p>
          <a:p>
            <a:pPr marL="6350" algn="just">
              <a:lnSpc>
                <a:spcPct val="107000"/>
              </a:lnSpc>
            </a:pPr>
            <a:endParaRPr lang="en-GB" i="1" dirty="0">
              <a:solidFill>
                <a:schemeClr val="tx1"/>
              </a:solidFill>
              <a:latin typeface="Calibri"/>
              <a:ea typeface="Calibri"/>
              <a:cs typeface="Calibri"/>
            </a:endParaRPr>
          </a:p>
          <a:p>
            <a:pPr marL="6350" algn="just">
              <a:lnSpc>
                <a:spcPct val="107000"/>
              </a:lnSpc>
            </a:pPr>
            <a:r>
              <a:rPr lang="en-US"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Kortlæg kontaktmedarbejdernes handlinger på frontstage og backstage</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Handlinger i frontstage refererer til de synlige interaktioner mellem kontaktmedarbejdere og omfatter de handlinger, der finder sted i kundens nærvær. Handlinger i backstage refererer til usynlig kontakt med medarbejdernes handlinger, herunder ikke-synlige interaktioner med kunden, såsom telefonopkald og andre aktiviteter, som medarbejderne udfører i backstage for at understøtte aktiviteterne i frontstage.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spcAft>
                <a:spcPts val="800"/>
              </a:spcAft>
            </a:pP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den medfølgende skabelon skal du nu kortlægge handlingerne: Hvad gør frontline-kontaktmedarbejdere, når de møder kunder ansigt til ansigt (under "Interaktioner")?  Efter dette trin skal du fortsætte med at kortlægge handlingerne "Bag kulisserne".</a:t>
            </a:r>
          </a:p>
          <a:p>
            <a:pPr marL="6350" algn="just">
              <a:lnSpc>
                <a:spcPct val="107000"/>
              </a:lnSpc>
              <a:spcAft>
                <a:spcPts val="800"/>
              </a:spcAft>
            </a:pPr>
            <a:endParaRPr lang="en-US" i="1" dirty="0">
              <a:solidFill>
                <a:schemeClr val="tx1"/>
              </a:solidFill>
              <a:ea typeface="Calibri" panose="020F0502020204030204" pitchFamily="34" charset="0"/>
            </a:endParaRPr>
          </a:p>
          <a:p>
            <a:pPr algn="just"/>
            <a:r>
              <a:rPr lang="en-US" dirty="0">
                <a:latin typeface="Calibri"/>
                <a:ea typeface="Calibri"/>
                <a:cs typeface="Calibri"/>
              </a:rPr>
              <a:t>Du kan </a:t>
            </a:r>
            <a:r>
              <a:rPr lang="en-GB" dirty="0">
                <a:latin typeface="Calibri"/>
                <a:ea typeface="Calibri"/>
                <a:cs typeface="Calibri"/>
              </a:rPr>
              <a:t>bruge </a:t>
            </a:r>
            <a:r>
              <a:rPr lang="en-GB" b="1" u="sng"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skabelonen Mural Service Blueprint </a:t>
            </a:r>
            <a:r>
              <a:rPr lang="en-GB" dirty="0">
                <a:latin typeface="Calibri"/>
                <a:ea typeface="Calibri"/>
                <a:cs typeface="Calibri"/>
              </a:rPr>
              <a:t>(klik på "Start fra denne skabelon" og log ind for at komme i gang) eller </a:t>
            </a:r>
            <a:r>
              <a:rPr lang="en-GB" b="1" u="sng" dirty="0">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skabelonen Miro Service Blueprinting </a:t>
            </a:r>
            <a:r>
              <a:rPr lang="en-GB" dirty="0">
                <a:latin typeface="Calibri"/>
                <a:ea typeface="Open Sans"/>
                <a:cs typeface="Calibri"/>
              </a:rPr>
              <a:t>(klik på "Brug skabelon" og log ind for at komme i gang), </a:t>
            </a:r>
            <a:r>
              <a:rPr lang="en-GB" dirty="0">
                <a:latin typeface="Calibri"/>
                <a:ea typeface="Calibri"/>
                <a:cs typeface="Calibri"/>
              </a:rPr>
              <a:t>eller du kan vælge et andet relevant værktøj, såsom Canva, Sketch, </a:t>
            </a:r>
            <a:r>
              <a:rPr lang="en-GB" dirty="0" err="1">
                <a:latin typeface="Calibri"/>
                <a:ea typeface="Calibri"/>
                <a:cs typeface="Calibri"/>
              </a:rPr>
              <a:t>Bluescape </a:t>
            </a:r>
            <a:r>
              <a:rPr lang="en-GB" dirty="0">
                <a:latin typeface="Calibri"/>
                <a:ea typeface="Calibri"/>
                <a:cs typeface="Calibri"/>
              </a:rPr>
              <a:t>eller </a:t>
            </a:r>
            <a:r>
              <a:rPr lang="en-GB" dirty="0" err="1">
                <a:latin typeface="Calibri"/>
                <a:ea typeface="Calibri"/>
                <a:cs typeface="Calibri"/>
              </a:rPr>
              <a:t>Lucidspark</a:t>
            </a:r>
            <a:r>
              <a:rPr lang="en-GB" dirty="0">
                <a:latin typeface="Calibri"/>
                <a:ea typeface="Calibri"/>
                <a:cs typeface="Calibri"/>
              </a:rPr>
              <a:t>, til at oprette et service blueprint-diagram.</a:t>
            </a:r>
          </a:p>
          <a:p>
            <a:pPr algn="just"/>
            <a:endParaRPr lang="en-GB" dirty="0">
              <a:latin typeface="Calibri"/>
              <a:ea typeface="Calibri"/>
              <a:cs typeface="Calibri"/>
            </a:endParaRPr>
          </a:p>
          <a:p>
            <a:pPr algn="just" fontAlgn="base"/>
            <a:r>
              <a:rPr lang="en-GB" dirty="0">
                <a:latin typeface="Calibri"/>
                <a:ea typeface="Open Sans"/>
                <a:cs typeface="Calibri"/>
              </a:rPr>
              <a:t>Du kan finde instruktioner til, </a:t>
            </a:r>
            <a:r>
              <a:rPr lang="en-GB" b="1" dirty="0">
                <a:latin typeface="Calibri"/>
                <a:ea typeface="Open Sans"/>
                <a:cs typeface="Calibri"/>
              </a:rPr>
              <a:t>hvordan du bruger Canva</a:t>
            </a:r>
            <a:r>
              <a:rPr lang="en-GB" dirty="0">
                <a:latin typeface="Calibri"/>
                <a:ea typeface="Open Sans"/>
                <a:cs typeface="Calibri"/>
              </a:rPr>
              <a:t>, på side 20 i dette dokument. </a:t>
            </a:r>
            <a:endParaRPr lang="en-US" dirty="0">
              <a:solidFill>
                <a:srgbClr val="000000"/>
              </a:solidFill>
              <a:latin typeface="Calibri"/>
              <a:ea typeface="Open Sans"/>
              <a:cs typeface="Calibri"/>
            </a:endParaRPr>
          </a:p>
          <a:p>
            <a:pPr marL="6350" algn="just">
              <a:lnSpc>
                <a:spcPct val="107000"/>
              </a:lnSpc>
              <a:spcAft>
                <a:spcPts val="800"/>
              </a:spcAft>
            </a:pPr>
            <a:endPar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AA307-A7EE-FF97-88BB-C1CB528DCD09}"/>
              </a:ext>
            </a:extLst>
          </p:cNvPr>
          <p:cNvSpPr>
            <a:spLocks noGrp="1"/>
          </p:cNvSpPr>
          <p:nvPr>
            <p:ph type="sldNum" sz="quarter" idx="4"/>
          </p:nvPr>
        </p:nvSpPr>
        <p:spPr/>
        <p:txBody>
          <a:bodyPr/>
          <a:lstStyle/>
          <a:p>
            <a:fld id="{9C527BFA-2C0E-4CEC-B6A5-913A56FEF4B4}" type="slidenum">
              <a:rPr lang="fr-CA" smtClean="0"/>
              <a:t>19</a:t>
            </a:fld>
            <a:endParaRPr lang="fr-CA"/>
          </a:p>
        </p:txBody>
      </p:sp>
      <p:sp>
        <p:nvSpPr>
          <p:cNvPr id="7" name="Freeform 1">
            <a:extLst>
              <a:ext uri="{FF2B5EF4-FFF2-40B4-BE49-F238E27FC236}">
                <a16:creationId xmlns:a16="http://schemas.microsoft.com/office/drawing/2014/main"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3 – KONCEPTUDVIKLING</a:t>
            </a:r>
            <a:endParaRPr lang="en-US"/>
          </a:p>
        </p:txBody>
      </p:sp>
      <p:sp>
        <p:nvSpPr>
          <p:cNvPr id="5" name="Text Placeholder 5">
            <a:extLst>
              <a:ext uri="{FF2B5EF4-FFF2-40B4-BE49-F238E27FC236}">
                <a16:creationId xmlns:a16="http://schemas.microsoft.com/office/drawing/2014/main" id="{097D70F8-B839-F17B-215C-C24FAC8F2B0B}"/>
              </a:ext>
            </a:extLst>
          </p:cNvPr>
          <p:cNvSpPr txBox="1">
            <a:spLocks/>
          </p:cNvSpPr>
          <p:nvPr/>
        </p:nvSpPr>
        <p:spPr>
          <a:xfrm>
            <a:off x="417090" y="1666995"/>
            <a:ext cx="6322164" cy="12694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Trin</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Beskrivelse af koncepter – værdiforslag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just"/>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Værdipropositionen defineres som </a:t>
            </a: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"en klar og enkel beskrivelse af de konkrete og immaterielle fordele,</a:t>
            </a:r>
            <a:b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som virksomheden vil levere, sammen med den omtrentlige pris, den vil opkræve hvert kundesegment for disse fordele"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Lanning og Michaels, 1988</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Du kan bruge følgende </a:t>
            </a:r>
            <a:r>
              <a:rPr lang="en-US" dirty="0">
                <a:solidFill>
                  <a:schemeClr val="tx1"/>
                </a:solidFill>
                <a:ea typeface="Calibri" panose="020F0502020204030204" pitchFamily="34" charset="0"/>
              </a:rPr>
              <a:t>skabeloner </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til at formulere værdipropositionen for dit koncept </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Gronsund</a:t>
            </a:r>
            <a:r>
              <a:rPr lang="en-US" sz="1100" b="1" dirty="0">
                <a:solidFill>
                  <a:srgbClr val="29C5F4"/>
                </a:solidFill>
                <a:ea typeface="Calibri" panose="020F0502020204030204" pitchFamily="34" charset="0"/>
                <a:hlinkClick r:id="rId4">
                  <a:extLst>
                    <a:ext uri="{A12FA001-AC4F-418D-AE19-62706E023703}">
                      <ahyp:hlinkClr xmlns:ahyp="http://schemas.microsoft.com/office/drawing/2018/hyperlinkcolor" val="tx"/>
                    </a:ext>
                  </a:extLst>
                </a:hlinkClick>
              </a:rPr>
              <a:t>,</a:t>
            </a:r>
            <a:r>
              <a:rPr lang="en-US"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 2011</a:t>
            </a: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lnSpc>
                <a:spcPct val="115000"/>
              </a:lnSpc>
            </a:pPr>
            <a:endParaRPr lang="en-IE"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600" dirty="0">
              <a:latin typeface="Calibri"/>
              <a:ea typeface="Calibri"/>
              <a:cs typeface="Calibri"/>
            </a:endParaRPr>
          </a:p>
          <a:p>
            <a:pPr algn="just"/>
            <a:endParaRPr lang="en-GB" sz="1600" dirty="0">
              <a:latin typeface="Calibri"/>
              <a:ea typeface="Calibri"/>
              <a:cs typeface="Calibri"/>
            </a:endParaRPr>
          </a:p>
          <a:p>
            <a:pPr algn="just"/>
            <a:endParaRPr lang="en-US" sz="1050" dirty="0">
              <a:latin typeface="Calibri"/>
              <a:ea typeface="Calibri"/>
              <a:cs typeface="Times New Roman"/>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a:ea typeface="Calibri"/>
              <a:cs typeface="Calibri"/>
            </a:endParaRPr>
          </a:p>
          <a:p>
            <a:pPr algn="just"/>
            <a:r>
              <a:rPr lang="en-GB" dirty="0">
                <a:latin typeface="Calibri"/>
                <a:ea typeface="Calibri"/>
                <a:cs typeface="Calibri"/>
              </a:rPr>
              <a:t>Du kan vælge et relevant værktøj, såsom Canva, Sketch, </a:t>
            </a:r>
            <a:r>
              <a:rPr lang="en-GB" dirty="0" err="1">
                <a:latin typeface="Calibri"/>
                <a:ea typeface="Calibri"/>
                <a:cs typeface="Calibri"/>
              </a:rPr>
              <a:t>Bluescape </a:t>
            </a:r>
            <a:r>
              <a:rPr lang="en-GB" dirty="0">
                <a:latin typeface="Calibri"/>
                <a:ea typeface="Calibri"/>
                <a:cs typeface="Calibri"/>
              </a:rPr>
              <a:t>eller </a:t>
            </a:r>
            <a:r>
              <a:rPr lang="en-GB" dirty="0" err="1">
                <a:latin typeface="Calibri"/>
                <a:ea typeface="Calibri"/>
                <a:cs typeface="Calibri"/>
              </a:rPr>
              <a:t>Lucidspark</a:t>
            </a:r>
            <a:r>
              <a:rPr lang="en-GB" dirty="0">
                <a:latin typeface="Calibri"/>
                <a:ea typeface="Calibri"/>
                <a:cs typeface="Calibri"/>
              </a:rPr>
              <a:t>, til at oprette et service blueprinting-diagram.</a:t>
            </a:r>
          </a:p>
          <a:p>
            <a:pPr algn="just"/>
            <a:endParaRPr lang="en-GB" dirty="0">
              <a:latin typeface="Calibri"/>
              <a:ea typeface="Calibri"/>
              <a:cs typeface="Calibri"/>
            </a:endParaRPr>
          </a:p>
          <a:p>
            <a:pPr algn="just" fontAlgn="base"/>
            <a:r>
              <a:rPr lang="en-GB" dirty="0">
                <a:latin typeface="Calibri"/>
                <a:ea typeface="Open Sans"/>
                <a:cs typeface="Calibri"/>
              </a:rPr>
              <a:t>Du kan finde instruktioner </a:t>
            </a:r>
            <a:r>
              <a:rPr lang="en-GB" b="1" dirty="0">
                <a:latin typeface="Calibri"/>
                <a:ea typeface="Open Sans"/>
                <a:cs typeface="Calibri"/>
              </a:rPr>
              <a:t>til brug af Canva </a:t>
            </a:r>
            <a:r>
              <a:rPr lang="en-GB" dirty="0">
                <a:latin typeface="Calibri"/>
                <a:ea typeface="Open Sans"/>
                <a:cs typeface="Calibri"/>
              </a:rPr>
              <a:t>på side 20 i dette dokument. </a:t>
            </a:r>
            <a:endParaRPr lang="en-US" dirty="0">
              <a:solidFill>
                <a:srgbClr val="000000"/>
              </a:solidFill>
              <a:latin typeface="Calibri"/>
              <a:ea typeface="Open Sans"/>
              <a:cs typeface="Calibri"/>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20" name="Text Placeholder 5">
            <a:extLst>
              <a:ext uri="{FF2B5EF4-FFF2-40B4-BE49-F238E27FC236}">
                <a16:creationId xmlns:a16="http://schemas.microsoft.com/office/drawing/2014/main" id="{F7B944E9-006B-2D10-41BD-4DCCBFE67C59}"/>
              </a:ext>
            </a:extLst>
          </p:cNvPr>
          <p:cNvSpPr txBox="1">
            <a:spLocks/>
          </p:cNvSpPr>
          <p:nvPr/>
        </p:nvSpPr>
        <p:spPr>
          <a:xfrm>
            <a:off x="417090" y="3142199"/>
            <a:ext cx="6322164" cy="1604498"/>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Geoff Moores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værdiproposition</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For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(målgruppe), </a:t>
            </a: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der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(beskrivelse af behov eller </a:t>
            </a:r>
            <a:r>
              <a:rPr lang="en-GB" b="1">
                <a:solidFill>
                  <a:schemeClr val="tx1"/>
                </a:solidFill>
                <a:ea typeface="Calibri" panose="020F0502020204030204" pitchFamily="34" charset="0"/>
              </a:rPr>
              <a:t>mulighed), </a:t>
            </a:r>
            <a:r>
              <a:rPr lang="en-GB" b="1">
                <a:solidFill>
                  <a:srgbClr val="8652A1"/>
                </a:solidFill>
                <a:ea typeface="Calibri" panose="020F0502020204030204" pitchFamily="34" charset="0"/>
              </a:rPr>
              <a:t>er vores </a:t>
            </a:r>
            <a:r>
              <a:rPr lang="en-GB" b="1">
                <a:ea typeface="Calibri" panose="020F0502020204030204" pitchFamily="34" charset="0"/>
              </a:rPr>
              <a:t>(produkt/service/procesnavn) </a:t>
            </a:r>
            <a:r>
              <a:rPr lang="en-GB" b="1">
                <a:solidFill>
                  <a:schemeClr val="tx1"/>
                </a:solidFill>
                <a:ea typeface="Calibri" panose="020F0502020204030204" pitchFamily="34" charset="0"/>
              </a:rPr>
              <a:t>(produkt/service/proceskategori/beskrivelse)</a:t>
            </a:r>
            <a:r>
              <a:rPr lang="en-GB" b="1">
                <a:solidFill>
                  <a:srgbClr val="8652A1"/>
                </a:solidFill>
                <a:ea typeface="Calibri" panose="020F0502020204030204" pitchFamily="34" charset="0"/>
              </a:rPr>
              <a:t>, der </a:t>
            </a:r>
            <a:r>
              <a:rPr lang="en-GB" b="1">
                <a:solidFill>
                  <a:schemeClr val="tx1"/>
                </a:solidFill>
                <a:ea typeface="Calibri" panose="020F0502020204030204" pitchFamily="34" charset="0"/>
              </a:rPr>
              <a:t>(beskrivelse af fordel).</a:t>
            </a:r>
          </a:p>
          <a:p>
            <a:pPr algn="just"/>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a:solidFill>
                  <a:schemeClr val="tx1"/>
                </a:solidFill>
                <a:ea typeface="Calibri" panose="020F0502020204030204" pitchFamily="34" charset="0"/>
                <a:cs typeface="Times New Roman" panose="02020603050405020304" pitchFamily="18" charset="0"/>
              </a:rPr>
              <a:t>Eksempel: </a:t>
            </a:r>
          </a:p>
          <a:p>
            <a:pPr algn="just"/>
            <a:r>
              <a:rPr lang="en-GB">
                <a:solidFill>
                  <a:srgbClr val="8652A1"/>
                </a:solidFill>
                <a:ea typeface="Calibri" panose="020F0502020204030204" pitchFamily="34" charset="0"/>
                <a:cs typeface="Times New Roman" panose="02020603050405020304" pitchFamily="18" charset="0"/>
              </a:rPr>
              <a:t>For </a:t>
            </a:r>
            <a:r>
              <a:rPr lang="en-GB">
                <a:solidFill>
                  <a:schemeClr val="tx1"/>
                </a:solidFill>
                <a:ea typeface="Calibri" panose="020F0502020204030204" pitchFamily="34" charset="0"/>
                <a:cs typeface="Times New Roman" panose="02020603050405020304" pitchFamily="18" charset="0"/>
              </a:rPr>
              <a:t>ikke-tekniske marketingfolk</a:t>
            </a:r>
            <a:r>
              <a:rPr lang="en-GB">
                <a:solidFill>
                  <a:srgbClr val="8652A1"/>
                </a:solidFill>
                <a:ea typeface="Calibri" panose="020F0502020204030204" pitchFamily="34" charset="0"/>
                <a:cs typeface="Times New Roman" panose="02020603050405020304" pitchFamily="18" charset="0"/>
              </a:rPr>
              <a:t>, der </a:t>
            </a:r>
            <a:r>
              <a:rPr lang="en-GB">
                <a:solidFill>
                  <a:schemeClr val="tx1"/>
                </a:solidFill>
                <a:ea typeface="Calibri" panose="020F0502020204030204" pitchFamily="34" charset="0"/>
                <a:cs typeface="Times New Roman" panose="02020603050405020304" pitchFamily="18" charset="0"/>
              </a:rPr>
              <a:t>har svært ved at finde afkastet af investeringen i sociale medier, </a:t>
            </a:r>
            <a:r>
              <a:rPr lang="en-GB">
                <a:solidFill>
                  <a:srgbClr val="8652A1"/>
                </a:solidFill>
                <a:ea typeface="Calibri" panose="020F0502020204030204" pitchFamily="34" charset="0"/>
                <a:cs typeface="Times New Roman" panose="02020603050405020304" pitchFamily="18" charset="0"/>
              </a:rPr>
              <a:t>er vores </a:t>
            </a:r>
            <a:r>
              <a:rPr lang="en-GB">
                <a:ea typeface="Calibri" panose="020F0502020204030204" pitchFamily="34" charset="0"/>
                <a:cs typeface="Times New Roman" panose="02020603050405020304" pitchFamily="18" charset="0"/>
              </a:rPr>
              <a:t>produkt </a:t>
            </a:r>
            <a:r>
              <a:rPr lang="en-GB">
                <a:solidFill>
                  <a:schemeClr val="tx1"/>
                </a:solidFill>
                <a:ea typeface="Calibri" panose="020F0502020204030204" pitchFamily="34" charset="0"/>
                <a:cs typeface="Times New Roman" panose="02020603050405020304" pitchFamily="18" charset="0"/>
              </a:rPr>
              <a:t>en webbaseret analysesoftware, </a:t>
            </a:r>
            <a:r>
              <a:rPr lang="en-GB">
                <a:solidFill>
                  <a:srgbClr val="8652A1"/>
                </a:solidFill>
                <a:ea typeface="Calibri" panose="020F0502020204030204" pitchFamily="34" charset="0"/>
                <a:cs typeface="Times New Roman" panose="02020603050405020304" pitchFamily="18" charset="0"/>
              </a:rPr>
              <a:t>der </a:t>
            </a:r>
            <a:r>
              <a:rPr lang="en-GB">
                <a:solidFill>
                  <a:schemeClr val="tx1"/>
                </a:solidFill>
                <a:ea typeface="Calibri" panose="020F0502020204030204" pitchFamily="34" charset="0"/>
                <a:cs typeface="Times New Roman" panose="02020603050405020304" pitchFamily="18" charset="0"/>
              </a:rPr>
              <a:t>oversætter engagementsmålinger til handlingsrettede indtægtsmålinger.</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id="{C501D249-7D31-4671-F2C1-8F02D1766E48}"/>
              </a:ext>
            </a:extLst>
          </p:cNvPr>
          <p:cNvSpPr txBox="1">
            <a:spLocks/>
          </p:cNvSpPr>
          <p:nvPr/>
        </p:nvSpPr>
        <p:spPr>
          <a:xfrm>
            <a:off x="417090" y="4746697"/>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Simon Sineks </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HVORFOR</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a:effectLst/>
              <a:latin typeface="Calibri" panose="020F0502020204030204" pitchFamily="34" charset="0"/>
              <a:ea typeface="Calibri" panose="020F0502020204030204" pitchFamily="34" charset="0"/>
              <a:cs typeface="Calibri" panose="020F0502020204030204" pitchFamily="34" charset="0"/>
            </a:endParaRPr>
          </a:p>
          <a:p>
            <a:pPr algn="just"/>
            <a:r>
              <a:rPr lang="en-GB" b="1">
                <a:solidFill>
                  <a:srgbClr val="8652A1"/>
                </a:solidFill>
                <a:effectLst/>
                <a:latin typeface="Calibri" panose="020F0502020204030204" pitchFamily="34" charset="0"/>
                <a:ea typeface="Calibri" panose="020F0502020204030204" pitchFamily="34" charset="0"/>
                <a:cs typeface="Calibri" panose="020F0502020204030204" pitchFamily="34" charset="0"/>
              </a:rPr>
              <a:t>Hvorfor:</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 </a:t>
            </a:r>
            <a:r>
              <a:rPr lang="en-GB" b="1">
                <a:solidFill>
                  <a:srgbClr val="8652A1"/>
                </a:solidFill>
                <a:ea typeface="Calibri" panose="020F0502020204030204" pitchFamily="34" charset="0"/>
              </a:rPr>
              <a:t> Hvordan:</a:t>
            </a:r>
            <a:r>
              <a:rPr lang="en-GB" b="1">
                <a:solidFill>
                  <a:srgbClr val="0B3A5B"/>
                </a:solidFill>
                <a:effectLst/>
                <a:latin typeface="Calibri" panose="020F0502020204030204" pitchFamily="34" charset="0"/>
                <a:ea typeface="Calibri" panose="020F0502020204030204" pitchFamily="34" charset="0"/>
                <a:cs typeface="Calibri" panose="020F0502020204030204" pitchFamily="34" charset="0"/>
              </a:rPr>
              <a:t> _________ </a:t>
            </a:r>
            <a:r>
              <a:rPr lang="en-GB" b="1">
                <a:solidFill>
                  <a:srgbClr val="8652A1"/>
                </a:solidFill>
                <a:ea typeface="Calibri" panose="020F0502020204030204" pitchFamily="34" charset="0"/>
              </a:rPr>
              <a:t> Hvad:</a:t>
            </a:r>
            <a:r>
              <a:rPr lang="en-GB" b="1">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a:t>
            </a:r>
            <a:endParaRPr lang="en-GB" b="1">
              <a:solidFill>
                <a:schemeClr val="tx1"/>
              </a:solidFill>
              <a:ea typeface="Calibri" panose="020F0502020204030204" pitchFamily="34" charset="0"/>
            </a:endParaRPr>
          </a:p>
          <a:p>
            <a:pPr algn="just"/>
            <a:endParaRPr lang="en-GB" b="1">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a:solidFill>
                  <a:schemeClr val="tx1"/>
                </a:solidFill>
                <a:ea typeface="Calibri" panose="020F0502020204030204" pitchFamily="34" charset="0"/>
                <a:cs typeface="Times New Roman" panose="02020603050405020304" pitchFamily="18" charset="0"/>
              </a:rPr>
              <a:t>Eksempel: </a:t>
            </a:r>
          </a:p>
          <a:p>
            <a:pPr algn="just"/>
            <a:r>
              <a:rPr lang="en-GB">
                <a:solidFill>
                  <a:srgbClr val="8652A1"/>
                </a:solidFill>
                <a:ea typeface="Calibri" panose="020F0502020204030204" pitchFamily="34" charset="0"/>
                <a:cs typeface="Times New Roman" panose="02020603050405020304" pitchFamily="18" charset="0"/>
              </a:rPr>
              <a:t>Hvorfor: </a:t>
            </a:r>
            <a:r>
              <a:rPr lang="en-GB">
                <a:solidFill>
                  <a:schemeClr val="tx1"/>
                </a:solidFill>
                <a:ea typeface="Calibri" panose="020F0502020204030204" pitchFamily="34" charset="0"/>
                <a:cs typeface="Times New Roman" panose="02020603050405020304" pitchFamily="18" charset="0"/>
              </a:rPr>
              <a:t>I alt, hvad vi gør, tror vi på at udfordre status quo. Vi tror på at tænke anderledes.</a:t>
            </a:r>
          </a:p>
          <a:p>
            <a:pPr algn="just"/>
            <a:r>
              <a:rPr lang="en-GB">
                <a:solidFill>
                  <a:srgbClr val="8652A1"/>
                </a:solidFill>
                <a:ea typeface="Calibri" panose="020F0502020204030204" pitchFamily="34" charset="0"/>
                <a:cs typeface="Times New Roman" panose="02020603050405020304" pitchFamily="18" charset="0"/>
              </a:rPr>
              <a:t>Hvordan: </a:t>
            </a:r>
            <a:r>
              <a:rPr lang="en-GB">
                <a:solidFill>
                  <a:schemeClr val="tx1"/>
                </a:solidFill>
                <a:ea typeface="Calibri" panose="020F0502020204030204" pitchFamily="34" charset="0"/>
                <a:cs typeface="Times New Roman" panose="02020603050405020304" pitchFamily="18" charset="0"/>
              </a:rPr>
              <a:t>Vi udfordrer status quo ved at designe vores produkter, så de er smukke, enkle at bruge og brugervenlige.</a:t>
            </a:r>
          </a:p>
          <a:p>
            <a:pPr algn="just"/>
            <a:r>
              <a:rPr lang="en-GB">
                <a:solidFill>
                  <a:srgbClr val="8652A1"/>
                </a:solidFill>
                <a:ea typeface="Calibri" panose="020F0502020204030204" pitchFamily="34" charset="0"/>
                <a:cs typeface="Times New Roman" panose="02020603050405020304" pitchFamily="18" charset="0"/>
              </a:rPr>
              <a:t>Hvad</a:t>
            </a:r>
            <a:r>
              <a:rPr lang="en-GB">
                <a:solidFill>
                  <a:schemeClr val="tx1"/>
                </a:solidFill>
                <a:ea typeface="Calibri" panose="020F0502020204030204" pitchFamily="34" charset="0"/>
                <a:cs typeface="Times New Roman" panose="02020603050405020304" pitchFamily="18" charset="0"/>
              </a:rPr>
              <a:t>: Vi laver tilfældigvis computere.</a:t>
            </a:r>
            <a:endParaRPr lang="en-GB">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C72E9AAA-83E2-0AC8-59F6-6EB9F55943CE}"/>
              </a:ext>
            </a:extLst>
          </p:cNvPr>
          <p:cNvSpPr txBox="1">
            <a:spLocks/>
          </p:cNvSpPr>
          <p:nvPr/>
        </p:nvSpPr>
        <p:spPr>
          <a:xfrm>
            <a:off x="417090" y="6526649"/>
            <a:ext cx="6322164" cy="1672215"/>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Clay Christensens </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Jobs-to-be-done</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Handlingsverbum:</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______________ </a:t>
            </a:r>
            <a:r>
              <a:rPr lang="en-GB" b="1" dirty="0">
                <a:solidFill>
                  <a:srgbClr val="8652A1"/>
                </a:solidFill>
                <a:ea typeface="Calibri" panose="020F0502020204030204" pitchFamily="34" charset="0"/>
              </a:rPr>
              <a:t> Handlingsobjekt:</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_____________ </a:t>
            </a:r>
            <a:r>
              <a:rPr lang="en-GB" b="1" dirty="0">
                <a:solidFill>
                  <a:srgbClr val="8652A1"/>
                </a:solidFill>
                <a:ea typeface="Calibri" panose="020F0502020204030204" pitchFamily="34" charset="0"/>
              </a:rPr>
              <a:t> Kontekstidentifikator:</a:t>
            </a:r>
            <a:r>
              <a:rPr lang="en-GB"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_____________.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dirty="0">
                <a:solidFill>
                  <a:schemeClr val="tx1"/>
                </a:solidFill>
                <a:ea typeface="Calibri" panose="020F0502020204030204" pitchFamily="34" charset="0"/>
                <a:cs typeface="Times New Roman" panose="02020603050405020304" pitchFamily="18" charset="0"/>
              </a:rPr>
              <a:t>Eksempler:</a:t>
            </a:r>
          </a:p>
          <a:p>
            <a:pPr algn="just"/>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"Administrer dine personlige finanser derhjemme." (</a:t>
            </a:r>
            <a:r>
              <a:rPr lang="en-GB"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Mint.com</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en-GB" dirty="0">
                <a:solidFill>
                  <a:schemeClr val="tx1"/>
                </a:solidFill>
                <a:ea typeface="Calibri" panose="020F0502020204030204" pitchFamily="34" charset="0"/>
                <a:cs typeface="Times New Roman" panose="02020603050405020304" pitchFamily="18" charset="0"/>
              </a:rPr>
              <a:t>"Bevare sjove minder." (Kodaks </a:t>
            </a:r>
            <a:r>
              <a:rPr lang="en-GB" dirty="0" err="1">
                <a:solidFill>
                  <a:schemeClr val="tx1"/>
                </a:solidFill>
                <a:ea typeface="Calibri" panose="020F0502020204030204" pitchFamily="34" charset="0"/>
                <a:cs typeface="Times New Roman" panose="02020603050405020304" pitchFamily="18" charset="0"/>
              </a:rPr>
              <a:t>Funsaver</a:t>
            </a:r>
            <a:r>
              <a:rPr lang="en-GB" dirty="0">
                <a:solidFill>
                  <a:schemeClr val="tx1"/>
                </a:solidFill>
                <a:ea typeface="Calibri" panose="020F0502020204030204" pitchFamily="34" charset="0"/>
                <a:cs typeface="Times New Roman" panose="02020603050405020304" pitchFamily="18" charset="0"/>
              </a:rPr>
              <a:t>)</a:t>
            </a:r>
          </a:p>
          <a:p>
            <a:pPr algn="just"/>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"Lytte til musik, mens man løber." (</a:t>
            </a:r>
            <a:r>
              <a:rPr lang="en-GB" dirty="0">
                <a:solidFill>
                  <a:schemeClr val="tx1"/>
                </a:solidFill>
                <a:ea typeface="Calibri" panose="020F0502020204030204" pitchFamily="34" charset="0"/>
                <a:cs typeface="Times New Roman" panose="02020603050405020304" pitchFamily="18" charset="0"/>
              </a:rPr>
              <a:t>iPod)</a:t>
            </a: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7</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0E0E4-ECD7-E1E0-039E-9DD3FF17AA83}"/>
              </a:ext>
            </a:extLst>
          </p:cNvPr>
          <p:cNvSpPr>
            <a:spLocks noGrp="1"/>
          </p:cNvSpPr>
          <p:nvPr>
            <p:ph type="sldNum" sz="quarter" idx="4"/>
          </p:nvPr>
        </p:nvSpPr>
        <p:spPr/>
        <p:txBody>
          <a:bodyPr/>
          <a:lstStyle/>
          <a:p>
            <a:fld id="{9C527BFA-2C0E-4CEC-B6A5-913A56FEF4B4}" type="slidenum">
              <a:rPr lang="fr-CA" smtClean="0"/>
              <a:t>20</a:t>
            </a:fld>
            <a:endParaRPr lang="fr-CA"/>
          </a:p>
        </p:txBody>
      </p:sp>
      <p:sp>
        <p:nvSpPr>
          <p:cNvPr id="7" name="Freeform 1">
            <a:extLst>
              <a:ext uri="{FF2B5EF4-FFF2-40B4-BE49-F238E27FC236}">
                <a16:creationId xmlns:a16="http://schemas.microsoft.com/office/drawing/2014/main"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TRIN 3 – KONCEPTAUDVIKLING</a:t>
            </a:r>
            <a:endParaRPr lang="en-US"/>
          </a:p>
        </p:txBody>
      </p:sp>
      <p:sp>
        <p:nvSpPr>
          <p:cNvPr id="2" name="Text Placeholder 5">
            <a:extLst>
              <a:ext uri="{FF2B5EF4-FFF2-40B4-BE49-F238E27FC236}">
                <a16:creationId xmlns:a16="http://schemas.microsoft.com/office/drawing/2014/main" id="{38DAA2E2-AE71-911A-7DC7-347605781087}"/>
              </a:ext>
            </a:extLst>
          </p:cNvPr>
          <p:cNvSpPr txBox="1">
            <a:spLocks/>
          </p:cNvSpPr>
          <p:nvPr/>
        </p:nvSpPr>
        <p:spPr>
          <a:xfrm>
            <a:off x="697281" y="1390554"/>
            <a:ext cx="6076734"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en-IE" sz="1600" b="1" dirty="0">
                <a:solidFill>
                  <a:srgbClr val="8652A1"/>
                </a:solidFill>
                <a:ea typeface="Calibri" panose="020F0502020204030204" pitchFamily="34" charset="0"/>
                <a:cs typeface="Arial" panose="020B0604020202020204" pitchFamily="34" charset="0"/>
              </a:rPr>
              <a:t>Instruktioner </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Sådan </a:t>
            </a:r>
            <a:r>
              <a:rPr lang="en-IE" sz="1600" b="1" dirty="0">
                <a:solidFill>
                  <a:srgbClr val="8652A1"/>
                </a:solidFill>
                <a:ea typeface="Calibri" panose="020F0502020204030204" pitchFamily="34" charset="0"/>
                <a:cs typeface="Arial" panose="020B0604020202020204" pitchFamily="34" charset="0"/>
              </a:rPr>
              <a:t>bruger du Canva</a:t>
            </a:r>
          </a:p>
          <a:p>
            <a:pPr>
              <a:lnSpc>
                <a:spcPct val="115000"/>
              </a:lnSpc>
            </a:pPr>
            <a:endParaRPr lang="en-IE"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IE" dirty="0">
                <a:solidFill>
                  <a:schemeClr val="tx1"/>
                </a:solidFill>
                <a:ea typeface="Calibri" panose="020F0502020204030204" pitchFamily="34" charset="0"/>
                <a:cs typeface="Arial" panose="020B0604020202020204" pitchFamily="34" charset="0"/>
              </a:rPr>
              <a:t>Log ind eller tilmeld dig på </a:t>
            </a:r>
            <a:r>
              <a:rPr lang="en-IE"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Canva</a:t>
            </a:r>
            <a:r>
              <a:rPr lang="en-IE" dirty="0">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rPr>
              <a:t>For at starte et nyt projekt skal du klikke på "+ Opret et design" i øverste venstre hjørne af startsiden.</a:t>
            </a: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Vælg et format til dit projekt, f.eks. præsentation eller plakat, og vælg det enten blandt forslagene eller i bjælken til venstre.</a:t>
            </a: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a typeface="Calibri" panose="020F0502020204030204" pitchFamily="34" charset="0"/>
                <a:cs typeface="Arial" panose="020B0604020202020204" pitchFamily="34" charset="0"/>
              </a:rPr>
              <a:t>Når du har startet projektet, kan du vælge mellem følgende værktøjer i venstre side:</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rPr>
              <a:t>Ved </a:t>
            </a:r>
            <a:r>
              <a:rPr lang="en-GB" dirty="0">
                <a:solidFill>
                  <a:schemeClr val="tx1"/>
                </a:solidFill>
                <a:ea typeface="Calibri" panose="020F0502020204030204" pitchFamily="34" charset="0"/>
                <a:cs typeface="Arial" panose="020B0604020202020204" pitchFamily="34" charset="0"/>
              </a:rPr>
              <a:t>at klikke på "Fil" øverst til venstre får du flere muligheder for selve projektdokumentet, herunder download, indstillinger og filens placering.</a:t>
            </a: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en-GB" dirty="0">
                <a:solidFill>
                  <a:schemeClr val="tx1"/>
                </a:solidFill>
                <a:ea typeface="Calibri" panose="020F0502020204030204" pitchFamily="34" charset="0"/>
                <a:cs typeface="Arial" panose="020B0604020202020204" pitchFamily="34" charset="0"/>
              </a:rPr>
              <a:t>Menuen øverst til højre giver dig flere vigtige værktøjer (fra venstre mod højre):</a:t>
            </a: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br>
              <a:rPr lang="en-GB" dirty="0">
                <a:solidFill>
                  <a:schemeClr val="tx1"/>
                </a:solidFill>
                <a:ea typeface="Calibri" panose="020F0502020204030204" pitchFamily="34" charset="0"/>
                <a:cs typeface="Arial" panose="020B0604020202020204" pitchFamily="34" charset="0"/>
              </a:rPr>
            </a:br>
            <a:endParaRPr lang="en-GB" dirty="0">
              <a:solidFill>
                <a:schemeClr val="tx1"/>
              </a:solidFill>
              <a:ea typeface="Calibri" panose="020F0502020204030204" pitchFamily="34" charset="0"/>
              <a:cs typeface="Arial" panose="020B0604020202020204" pitchFamily="34" charset="0"/>
            </a:endParaRP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Se analyser for projektet.</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Se kommentarer til dokumentet.</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Præsenter præsentationen i forskellige tilstande.</a:t>
            </a:r>
          </a:p>
          <a:p>
            <a:pPr marL="171450" indent="-171450">
              <a:lnSpc>
                <a:spcPct val="115000"/>
              </a:lnSpc>
              <a:buFont typeface="Wingdings" pitchFamily="2" charset="2"/>
              <a:buChar char="q"/>
            </a:pPr>
            <a:r>
              <a:rPr lang="en-GB" dirty="0">
                <a:solidFill>
                  <a:schemeClr val="tx1"/>
                </a:solidFill>
                <a:ea typeface="Calibri" panose="020F0502020204030204" pitchFamily="34" charset="0"/>
                <a:cs typeface="Arial" panose="020B0604020202020204" pitchFamily="34" charset="0"/>
              </a:rPr>
              <a:t>Del projektet – her kan du invitere samarbejdspartnere med de ønskede tilladelser eller downloade.</a:t>
            </a:r>
          </a:p>
          <a:p>
            <a:pPr>
              <a:lnSpc>
                <a:spcPct val="115000"/>
              </a:lnSpc>
            </a:pPr>
            <a:endParaRPr lang="en-GB" dirty="0">
              <a:solidFill>
                <a:schemeClr val="tx1"/>
              </a:solidFill>
              <a:ea typeface="Calibri" panose="020F0502020204030204" pitchFamily="34" charset="0"/>
              <a:cs typeface="Arial" panose="020B0604020202020204" pitchFamily="34" charset="0"/>
            </a:endParaRPr>
          </a:p>
          <a:p>
            <a:pPr>
              <a:lnSpc>
                <a:spcPct val="115000"/>
              </a:lnSpc>
            </a:pPr>
            <a:r>
              <a:rPr lang="en-GB" dirty="0">
                <a:solidFill>
                  <a:schemeClr val="tx1"/>
                </a:solidFill>
                <a:ea typeface="Calibri" panose="020F0502020204030204" pitchFamily="34" charset="0"/>
                <a:cs typeface="Arial" panose="020B0604020202020204" pitchFamily="34" charset="0"/>
              </a:rPr>
              <a:t>Hvis du har flere spørgsmål, kan du besøge </a:t>
            </a:r>
            <a:r>
              <a:rPr lang="en-GB"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Canva Hjælp</a:t>
            </a:r>
            <a:r>
              <a:rPr lang="en-GB" dirty="0">
                <a:solidFill>
                  <a:schemeClr val="tx1"/>
                </a:solidFill>
                <a:ea typeface="Calibri" panose="020F0502020204030204" pitchFamily="34" charset="0"/>
                <a:cs typeface="Arial" panose="020B0604020202020204" pitchFamily="34" charset="0"/>
              </a:rPr>
              <a:t>.</a:t>
            </a:r>
            <a:endParaRPr lang="en-GB"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Grafik 4">
            <a:extLst>
              <a:ext uri="{FF2B5EF4-FFF2-40B4-BE49-F238E27FC236}">
                <a16:creationId xmlns:a16="http://schemas.microsoft.com/office/drawing/2014/main" id="{2DFD7B94-62CA-2BF7-DBEB-4C874FCE40F1}"/>
              </a:ext>
            </a:extLst>
          </p:cNvPr>
          <p:cNvPicPr>
            <a:picLocks noChangeAspect="1"/>
          </p:cNvPicPr>
          <p:nvPr/>
        </p:nvPicPr>
        <p:blipFill>
          <a:blip r:embed="rId4"/>
          <a:stretch>
            <a:fillRect/>
          </a:stretch>
        </p:blipFill>
        <p:spPr>
          <a:xfrm>
            <a:off x="992966" y="2329391"/>
            <a:ext cx="1784570" cy="875606"/>
          </a:xfrm>
          <a:prstGeom prst="rect">
            <a:avLst/>
          </a:prstGeom>
        </p:spPr>
      </p:pic>
      <p:pic>
        <p:nvPicPr>
          <p:cNvPr id="10" name="Grafik 9">
            <a:extLst>
              <a:ext uri="{FF2B5EF4-FFF2-40B4-BE49-F238E27FC236}">
                <a16:creationId xmlns:a16="http://schemas.microsoft.com/office/drawing/2014/main" id="{6DB09C5D-9976-176B-9A7C-5C8B75B9A8B9}"/>
              </a:ext>
            </a:extLst>
          </p:cNvPr>
          <p:cNvPicPr>
            <a:picLocks noChangeAspect="1"/>
          </p:cNvPicPr>
          <p:nvPr/>
        </p:nvPicPr>
        <p:blipFill>
          <a:blip r:embed="rId5"/>
          <a:stretch>
            <a:fillRect/>
          </a:stretch>
        </p:blipFill>
        <p:spPr>
          <a:xfrm>
            <a:off x="992966" y="3650575"/>
            <a:ext cx="3837157" cy="1101097"/>
          </a:xfrm>
          <a:prstGeom prst="rect">
            <a:avLst/>
          </a:prstGeom>
        </p:spPr>
      </p:pic>
      <p:pic>
        <p:nvPicPr>
          <p:cNvPr id="12" name="Grafik 11">
            <a:extLst>
              <a:ext uri="{FF2B5EF4-FFF2-40B4-BE49-F238E27FC236}">
                <a16:creationId xmlns:a16="http://schemas.microsoft.com/office/drawing/2014/main" id="{643A2A35-352C-B4BD-BFBB-B751CAFD7E1E}"/>
              </a:ext>
            </a:extLst>
          </p:cNvPr>
          <p:cNvPicPr>
            <a:picLocks noChangeAspect="1"/>
          </p:cNvPicPr>
          <p:nvPr/>
        </p:nvPicPr>
        <p:blipFill>
          <a:blip r:embed="rId6"/>
          <a:stretch>
            <a:fillRect/>
          </a:stretch>
        </p:blipFill>
        <p:spPr>
          <a:xfrm>
            <a:off x="1004603" y="5006644"/>
            <a:ext cx="373347" cy="2641082"/>
          </a:xfrm>
          <a:prstGeom prst="rect">
            <a:avLst/>
          </a:prstGeom>
        </p:spPr>
      </p:pic>
      <p:pic>
        <p:nvPicPr>
          <p:cNvPr id="14" name="Grafik 13">
            <a:extLst>
              <a:ext uri="{FF2B5EF4-FFF2-40B4-BE49-F238E27FC236}">
                <a16:creationId xmlns:a16="http://schemas.microsoft.com/office/drawing/2014/main" id="{E4497F0F-5DA0-404E-07AB-90BF753C30BD}"/>
              </a:ext>
            </a:extLst>
          </p:cNvPr>
          <p:cNvPicPr>
            <a:picLocks noChangeAspect="1"/>
          </p:cNvPicPr>
          <p:nvPr/>
        </p:nvPicPr>
        <p:blipFill>
          <a:blip r:embed="rId7"/>
          <a:stretch>
            <a:fillRect/>
          </a:stretch>
        </p:blipFill>
        <p:spPr>
          <a:xfrm>
            <a:off x="3818913" y="5022728"/>
            <a:ext cx="467636" cy="2641082"/>
          </a:xfrm>
          <a:prstGeom prst="rect">
            <a:avLst/>
          </a:prstGeom>
        </p:spPr>
      </p:pic>
      <p:sp>
        <p:nvSpPr>
          <p:cNvPr id="15" name="Textfeld 14">
            <a:extLst>
              <a:ext uri="{FF2B5EF4-FFF2-40B4-BE49-F238E27FC236}">
                <a16:creationId xmlns:a16="http://schemas.microsoft.com/office/drawing/2014/main" id="{9BC4FE03-2A17-A78D-7B62-4BF184DBDD87}"/>
              </a:ext>
            </a:extLst>
          </p:cNvPr>
          <p:cNvSpPr txBox="1"/>
          <p:nvPr/>
        </p:nvSpPr>
        <p:spPr>
          <a:xfrm>
            <a:off x="1371380" y="5065997"/>
            <a:ext cx="2504344" cy="2539157"/>
          </a:xfrm>
          <a:prstGeom prst="rect">
            <a:avLst/>
          </a:prstGeom>
          <a:noFill/>
        </p:spPr>
        <p:txBody>
          <a:bodyPr wrap="square" rtlCol="0">
            <a:spAutoFit/>
          </a:bodyPr>
          <a:lstStyle/>
          <a:p>
            <a:r>
              <a:rPr lang="en-GB" sz="900"/>
              <a:t>Skift skabelon, layout eller stil for dit projekt.</a:t>
            </a:r>
          </a:p>
          <a:p>
            <a:endParaRPr lang="en-GB" sz="900"/>
          </a:p>
          <a:p>
            <a:r>
              <a:rPr lang="en-GB" sz="900"/>
              <a:t>Føj elementer såsom grafik eller figurer til dit projekt (søg efter ting via søgefeltet).</a:t>
            </a:r>
          </a:p>
          <a:p>
            <a:endParaRPr lang="en-GB" sz="900"/>
          </a:p>
          <a:p>
            <a:endParaRPr lang="en-GB" sz="900"/>
          </a:p>
          <a:p>
            <a:r>
              <a:rPr lang="en-GB" sz="900"/>
              <a:t>Tilføj et tekstfelt.</a:t>
            </a:r>
          </a:p>
          <a:p>
            <a:endParaRPr lang="en-GB" sz="900"/>
          </a:p>
          <a:p>
            <a:endParaRPr lang="en-GB" sz="900"/>
          </a:p>
          <a:p>
            <a:r>
              <a:rPr lang="en-GB" sz="900"/>
              <a:t>Brug brandede elementer (betalingsversion).</a:t>
            </a:r>
          </a:p>
          <a:p>
            <a:endParaRPr lang="en-GB" sz="900"/>
          </a:p>
          <a:p>
            <a:endParaRPr lang="en-GB" sz="400"/>
          </a:p>
          <a:p>
            <a:endParaRPr lang="en-GB" sz="800"/>
          </a:p>
          <a:p>
            <a:r>
              <a:rPr lang="en-GB" sz="900"/>
              <a:t>Upload filer, som du vil tilføje til dit projekt.</a:t>
            </a:r>
          </a:p>
          <a:p>
            <a:endParaRPr lang="en-GB" sz="900"/>
          </a:p>
          <a:p>
            <a:endParaRPr lang="en-GB" sz="500"/>
          </a:p>
          <a:p>
            <a:endParaRPr lang="en-GB" sz="800"/>
          </a:p>
          <a:p>
            <a:r>
              <a:rPr lang="en-GB" sz="900"/>
              <a:t>Tegn, tilføj figurer eller klistermærker, tekster eller tabeller.</a:t>
            </a:r>
          </a:p>
        </p:txBody>
      </p:sp>
      <p:sp>
        <p:nvSpPr>
          <p:cNvPr id="17" name="Textfeld 16">
            <a:extLst>
              <a:ext uri="{FF2B5EF4-FFF2-40B4-BE49-F238E27FC236}">
                <a16:creationId xmlns:a16="http://schemas.microsoft.com/office/drawing/2014/main" id="{997C51DB-5584-4CF8-AF8D-529A1B34CA87}"/>
              </a:ext>
            </a:extLst>
          </p:cNvPr>
          <p:cNvSpPr txBox="1"/>
          <p:nvPr/>
        </p:nvSpPr>
        <p:spPr>
          <a:xfrm>
            <a:off x="4278110" y="5065997"/>
            <a:ext cx="2504344" cy="2539157"/>
          </a:xfrm>
          <a:prstGeom prst="rect">
            <a:avLst/>
          </a:prstGeom>
          <a:noFill/>
        </p:spPr>
        <p:txBody>
          <a:bodyPr wrap="square" rtlCol="0">
            <a:spAutoFit/>
          </a:bodyPr>
          <a:lstStyle/>
          <a:p>
            <a:r>
              <a:rPr lang="en-GB" sz="900"/>
              <a:t>Skift til et andet projekt på din Canva-konto.</a:t>
            </a:r>
          </a:p>
          <a:p>
            <a:endParaRPr lang="en-GB" sz="700"/>
          </a:p>
          <a:p>
            <a:endParaRPr lang="en-GB" sz="800"/>
          </a:p>
          <a:p>
            <a:r>
              <a:rPr lang="en-GB" sz="900"/>
              <a:t>Forbind Canva til forskellige apps for at inkludere grafer, musik eller oversættelse.</a:t>
            </a:r>
          </a:p>
          <a:p>
            <a:endParaRPr lang="en-GB" sz="900"/>
          </a:p>
          <a:p>
            <a:endParaRPr lang="en-GB" sz="900"/>
          </a:p>
          <a:p>
            <a:endParaRPr lang="en-GB" sz="900"/>
          </a:p>
          <a:p>
            <a:r>
              <a:rPr lang="en-GB" sz="900"/>
              <a:t>Tilføj billeder, grafik eller videoer genereret af AI.</a:t>
            </a:r>
          </a:p>
          <a:p>
            <a:endParaRPr lang="en-GB" sz="900"/>
          </a:p>
          <a:p>
            <a:endParaRPr lang="en-GB" sz="900"/>
          </a:p>
          <a:p>
            <a:endParaRPr lang="en-GB" sz="900"/>
          </a:p>
          <a:p>
            <a:r>
              <a:rPr lang="en-GB" sz="900"/>
              <a:t>Skift baggrunden for dit projekt.</a:t>
            </a:r>
          </a:p>
          <a:p>
            <a:endParaRPr lang="en-GB" sz="800"/>
          </a:p>
          <a:p>
            <a:endParaRPr lang="en-GB" sz="600"/>
          </a:p>
          <a:p>
            <a:endParaRPr lang="en-GB" sz="900"/>
          </a:p>
          <a:p>
            <a:r>
              <a:rPr lang="en-GB" sz="900"/>
              <a:t>Indsæt et diagram.</a:t>
            </a:r>
          </a:p>
        </p:txBody>
      </p:sp>
      <p:pic>
        <p:nvPicPr>
          <p:cNvPr id="19" name="Grafik 18">
            <a:extLst>
              <a:ext uri="{FF2B5EF4-FFF2-40B4-BE49-F238E27FC236}">
                <a16:creationId xmlns:a16="http://schemas.microsoft.com/office/drawing/2014/main"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21</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148672"/>
          </a:xfrm>
        </p:spPr>
        <p:txBody>
          <a:bodyPr lIns="91440" tIns="45720" rIns="91440" bIns="45720" numCol="1" spcCol="288000" anchor="t">
            <a:noAutofit/>
          </a:bodyPr>
          <a:lstStyle/>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 fjerde processtrin finder (service)udviklingsfasen sted. Der er eksplicit</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der er fastlagt processtrin, der er relevante for (service)innovation, nemlig</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implementering af ændringer efter at have testet konceptet, eksperimentering og/eller</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simulering af de implementerede ideer, udvikling af forskellige service-/produktelementer samt forberedelse til validering af innovationen. I denne fase vil implementerings- og integrationsaktiviteter såsom softwareudvikling være i fokus, ligesom designaktiviteter, mange runder med prototyping og udvikling af en pilottjeneste. Valideringsaktiviteter forberedes til næste fase, såsom planlægning af brugbarhedstests.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dirty="0">
                <a:solidFill>
                  <a:schemeClr val="tx1"/>
                </a:solidFill>
                <a:effectLst/>
                <a:latin typeface="Calibri"/>
                <a:ea typeface="Calibri"/>
                <a:cs typeface="Times New Roman"/>
              </a:rPr>
              <a:t>(Digital) prototyping udgør et vigtigt element i dette trin. En digital prototype er en model af et produkt/en service/en proces, der giver dig, dine interessenter og brugere en første idé om, hvordan softwaren vil se ud eller fungere. Vigtigst af alt er det et første skridt mod at lancere et produkt eller en funktion på markedet, der opfylder brugernes behov og dine mål. Det gør det muligt at teste (med brugere, interessenter og investorer) det overordnede koncept for designet. En prototype er ikke baseret på teknik og har få eller ingen funktioner eller reelle data. Prototypen er ofte en front, en interaktiv </a:t>
            </a:r>
            <a:r>
              <a:rPr lang="en-US" dirty="0" err="1">
                <a:solidFill>
                  <a:schemeClr val="tx1"/>
                </a:solidFill>
                <a:effectLst/>
                <a:latin typeface="Calibri"/>
                <a:ea typeface="Calibri"/>
                <a:cs typeface="Times New Roman"/>
              </a:rPr>
              <a:t>visualisering </a:t>
            </a:r>
            <a:r>
              <a:rPr lang="en-US" dirty="0">
                <a:solidFill>
                  <a:schemeClr val="tx1"/>
                </a:solidFill>
                <a:effectLst/>
                <a:latin typeface="Calibri"/>
                <a:ea typeface="Calibri"/>
                <a:cs typeface="Times New Roman"/>
              </a:rPr>
              <a:t>eller en klikbar trailer af produktet/tjenesten/processen – et middel til at teste og validere det udseende og den fornemmelse, der er besluttet indtil videre, samt hovedkonceptet.</a:t>
            </a:r>
            <a:endParaRPr lang="en-GB" dirty="0">
              <a:solidFill>
                <a:schemeClr val="tx1"/>
              </a:solidFill>
              <a:effectLst/>
              <a:latin typeface="Calibri"/>
              <a:ea typeface="Calibri"/>
              <a:cs typeface="Times New Roman"/>
            </a:endParaRPr>
          </a:p>
          <a:p>
            <a:endParaRPr lang="en-US" dirty="0">
              <a:solidFill>
                <a:schemeClr val="tx1"/>
              </a:solidFill>
              <a:latin typeface="Calibri"/>
              <a:ea typeface="Calibri"/>
              <a:cs typeface="Times New Roman"/>
            </a:endParaRPr>
          </a:p>
          <a:p>
            <a:pPr algn="just"/>
            <a:r>
              <a:rPr lang="en-US" dirty="0">
                <a:solidFill>
                  <a:schemeClr val="tx1"/>
                </a:solidFill>
                <a:effectLst/>
                <a:latin typeface="Calibri"/>
                <a:ea typeface="Calibri"/>
                <a:cs typeface="Times New Roman"/>
              </a:rPr>
              <a:t>Under normale omstændigheder tager det normalt mellem 1 og 2 uger at bygge en digital prototype, som besvarer flere forretningsbehov, herunder test og dataindsamling, ideudvikling og </a:t>
            </a:r>
            <a:r>
              <a:rPr lang="en-US" dirty="0" err="1">
                <a:solidFill>
                  <a:schemeClr val="tx1"/>
                </a:solidFill>
                <a:effectLst/>
                <a:latin typeface="Calibri"/>
                <a:ea typeface="Calibri"/>
                <a:cs typeface="Times New Roman"/>
              </a:rPr>
              <a:t>visualisering</a:t>
            </a:r>
            <a:r>
              <a:rPr lang="en-US" dirty="0">
                <a:solidFill>
                  <a:schemeClr val="tx1"/>
                </a:solidFill>
                <a:effectLst/>
                <a:latin typeface="Calibri"/>
                <a:ea typeface="Calibri"/>
                <a:cs typeface="Times New Roman"/>
              </a:rPr>
              <a:t>. Som en del af dette kursus vil vi dog engagere os i en form for </a:t>
            </a:r>
            <a:r>
              <a:rPr lang="en-US" dirty="0" err="1">
                <a:solidFill>
                  <a:schemeClr val="tx1"/>
                </a:solidFill>
                <a:effectLst/>
                <a:latin typeface="Calibri"/>
                <a:ea typeface="Calibri"/>
                <a:cs typeface="Times New Roman"/>
              </a:rPr>
              <a:t>presset </a:t>
            </a:r>
            <a:r>
              <a:rPr lang="en-US" dirty="0">
                <a:solidFill>
                  <a:schemeClr val="tx1"/>
                </a:solidFill>
                <a:effectLst/>
                <a:latin typeface="Calibri"/>
                <a:ea typeface="Calibri"/>
                <a:cs typeface="Times New Roman"/>
              </a:rPr>
              <a:t>hurtig prototyping.</a:t>
            </a:r>
            <a:endParaRPr lang="en-GB" dirty="0">
              <a:solidFill>
                <a:schemeClr val="tx1"/>
              </a:solidFill>
              <a:effectLst/>
              <a:latin typeface="Calibri"/>
              <a:ea typeface="Calibri"/>
              <a:cs typeface="Times New Roman"/>
            </a:endParaRPr>
          </a:p>
          <a:p>
            <a:pPr>
              <a:lnSpc>
                <a:spcPct val="115000"/>
              </a:lnSpc>
            </a:pPr>
            <a:endParaRPr lang="en-GB"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en-IE" sz="1600" b="1" dirty="0">
                <a:solidFill>
                  <a:srgbClr val="8652A1"/>
                </a:solidFill>
                <a:ea typeface="Calibri" panose="020F0502020204030204" pitchFamily="34" charset="0"/>
                <a:cs typeface="Arial" panose="020B0604020202020204" pitchFamily="34" charset="0"/>
              </a:rPr>
              <a:t>Trin</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1: </a:t>
            </a:r>
            <a:r>
              <a:rPr lang="en-IE" sz="1600" b="1" dirty="0" err="1">
                <a:solidFill>
                  <a:srgbClr val="8652A1"/>
                </a:solidFill>
                <a:effectLst/>
                <a:latin typeface="Calibri" panose="020F0502020204030204" pitchFamily="34" charset="0"/>
                <a:ea typeface="Calibri" panose="020F0502020204030204" pitchFamily="34" charset="0"/>
                <a:cs typeface="Arial" panose="020B0604020202020204" pitchFamily="34" charset="0"/>
              </a:rPr>
              <a:t>MoSCoW</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-metoden</a:t>
            </a:r>
            <a:endParaRPr lang="en-GB"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Reflekter over den givne tekst og information, og design et flowdiagram til serviceplanlægning for virksomhedens nye service, produkt eller proces. Til det skal du besvare følgende spørgsmål: </a:t>
            </a:r>
            <a:r>
              <a:rPr lang="en-US"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Hvad er kerneelementerne i dit nye produkt/din nye service/din nye proces? </a:t>
            </a:r>
          </a:p>
          <a:p>
            <a:r>
              <a:rPr lang="en-US" dirty="0">
                <a:solidFill>
                  <a:schemeClr val="tx1"/>
                </a:solidFill>
                <a:effectLst/>
                <a:latin typeface="Calibri"/>
                <a:ea typeface="Calibri"/>
                <a:cs typeface="Times New Roman"/>
              </a:rPr>
              <a:t>Forkortelsen </a:t>
            </a:r>
            <a:r>
              <a:rPr lang="en-US" dirty="0" err="1">
                <a:solidFill>
                  <a:schemeClr val="tx1"/>
                </a:solidFill>
                <a:effectLst/>
                <a:latin typeface="Calibri"/>
                <a:ea typeface="Calibri"/>
                <a:cs typeface="Times New Roman"/>
              </a:rPr>
              <a:t>MoSCoW </a:t>
            </a:r>
            <a:r>
              <a:rPr lang="en-US" dirty="0">
                <a:solidFill>
                  <a:schemeClr val="tx1"/>
                </a:solidFill>
                <a:effectLst/>
                <a:latin typeface="Calibri"/>
                <a:ea typeface="Calibri"/>
                <a:cs typeface="Times New Roman"/>
              </a:rPr>
              <a:t>står for fire kategorier af initiativer: must-have, should-have, could-have og won't-have eller will not have right now. Nogle virksomheder bruger også "W" i </a:t>
            </a:r>
            <a:r>
              <a:rPr lang="en-US" dirty="0" err="1">
                <a:solidFill>
                  <a:schemeClr val="tx1"/>
                </a:solidFill>
                <a:effectLst/>
                <a:latin typeface="Calibri"/>
                <a:ea typeface="Calibri"/>
                <a:cs typeface="Times New Roman"/>
              </a:rPr>
              <a:t>MoSCoW </a:t>
            </a:r>
            <a:r>
              <a:rPr lang="en-US" dirty="0">
                <a:solidFill>
                  <a:schemeClr val="tx1"/>
                </a:solidFill>
                <a:effectLst/>
                <a:latin typeface="Calibri"/>
                <a:ea typeface="Calibri"/>
                <a:cs typeface="Times New Roman"/>
              </a:rPr>
              <a:t>til at betyde "wish" (ønsker).</a:t>
            </a:r>
          </a:p>
          <a:p>
            <a:endParaRPr lang="en-US" dirty="0">
              <a:solidFill>
                <a:schemeClr val="tx1"/>
              </a:solidFill>
              <a:latin typeface="Calibri"/>
              <a:ea typeface="Calibri"/>
              <a:cs typeface="Times New Roman"/>
            </a:endParaRPr>
          </a:p>
          <a:p>
            <a:endParaRPr lang="en-US" dirty="0">
              <a:solidFill>
                <a:schemeClr val="tx1"/>
              </a:solidFill>
              <a:effectLst/>
              <a:latin typeface="Calibri"/>
              <a:ea typeface="Calibri"/>
              <a:cs typeface="Times New Roman"/>
            </a:endParaRPr>
          </a:p>
          <a:p>
            <a:pPr lvl="0">
              <a:lnSpc>
                <a:spcPct val="107000"/>
              </a:lnSpc>
              <a:spcAft>
                <a:spcPts val="800"/>
              </a:spcAft>
            </a:pPr>
            <a:endParaRPr lang="en-US"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fontAlgn="base"/>
            <a:r>
              <a:rPr lang="en-US" b="0" i="0" u="none" strike="noStrike" dirty="0">
                <a:solidFill>
                  <a:srgbClr val="0B1430"/>
                </a:solidFill>
                <a:effectLst/>
                <a:latin typeface="Calibri"/>
                <a:ea typeface="Open Sans"/>
                <a:cs typeface="Calibri"/>
              </a:rPr>
              <a:t>Du kan </a:t>
            </a:r>
            <a:r>
              <a:rPr lang="en-GB" b="0" i="0" u="none" strike="noStrike" dirty="0">
                <a:solidFill>
                  <a:srgbClr val="0B1430"/>
                </a:solidFill>
                <a:effectLst/>
                <a:latin typeface="Calibri"/>
                <a:ea typeface="Open Sans"/>
                <a:cs typeface="Calibri"/>
              </a:rPr>
              <a:t>bruge </a:t>
            </a:r>
            <a:r>
              <a:rPr lang="en-GB"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Miro MoSCoW Matrix-skabelonen </a:t>
            </a:r>
            <a:r>
              <a:rPr lang="en-GB" b="0" i="0" u="none" strike="noStrike" dirty="0">
                <a:solidFill>
                  <a:srgbClr val="0B1430"/>
                </a:solidFill>
                <a:effectLst/>
                <a:latin typeface="Calibri"/>
                <a:ea typeface="Open Sans"/>
                <a:cs typeface="Calibri"/>
              </a:rPr>
              <a:t>(klik på "Brug skabelon" og log ind for at komme i gang), eller du kan vælge et andet relevant værktøj, såsom Sketch, </a:t>
            </a:r>
            <a:r>
              <a:rPr lang="en-GB" b="0" i="0" u="none" strike="noStrike" dirty="0" err="1">
                <a:solidFill>
                  <a:srgbClr val="0B1430"/>
                </a:solidFill>
                <a:effectLst/>
                <a:latin typeface="Calibri"/>
                <a:ea typeface="Open Sans"/>
                <a:cs typeface="Calibri"/>
              </a:rPr>
              <a:t>Milanote </a:t>
            </a:r>
            <a:r>
              <a:rPr lang="en-GB" b="0" i="0" u="none" strike="noStrike" dirty="0">
                <a:solidFill>
                  <a:srgbClr val="0B1430"/>
                </a:solidFill>
                <a:effectLst/>
                <a:latin typeface="Calibri"/>
                <a:ea typeface="Open Sans"/>
                <a:cs typeface="Calibri"/>
              </a:rPr>
              <a:t>eller </a:t>
            </a:r>
            <a:r>
              <a:rPr lang="en-GB" b="0" i="0" u="none" strike="noStrike" dirty="0" err="1">
                <a:solidFill>
                  <a:srgbClr val="0B1430"/>
                </a:solidFill>
                <a:effectLst/>
                <a:latin typeface="Calibri"/>
                <a:ea typeface="Open Sans"/>
                <a:cs typeface="Calibri"/>
              </a:rPr>
              <a:t>Lucidchart</a:t>
            </a:r>
            <a:r>
              <a:rPr lang="en-GB" b="0" i="0" u="none" strike="noStrike" dirty="0">
                <a:solidFill>
                  <a:srgbClr val="0B1430"/>
                </a:solidFill>
                <a:effectLst/>
                <a:latin typeface="Calibri"/>
                <a:ea typeface="Open Sans"/>
                <a:cs typeface="Calibri"/>
              </a:rPr>
              <a:t>, til at oprette et MoSCoW-diagram</a:t>
            </a:r>
            <a:r>
              <a:rPr lang="en-US" b="0" i="0" dirty="0">
                <a:solidFill>
                  <a:srgbClr val="000000"/>
                </a:solidFill>
                <a:effectLst/>
                <a:latin typeface="Calibri"/>
                <a:ea typeface="Open Sans"/>
                <a:cs typeface="Calibri"/>
              </a:rPr>
              <a:t>.</a:t>
            </a:r>
          </a:p>
          <a:p>
            <a:pPr algn="l" rtl="0" fontAlgn="base"/>
            <a:endParaRPr lang="en-US" b="0" i="0" dirty="0">
              <a:solidFill>
                <a:srgbClr val="000000"/>
              </a:solidFill>
              <a:effectLst/>
              <a:latin typeface="Calibri"/>
              <a:ea typeface="Open Sans"/>
              <a:cs typeface="Calibri"/>
            </a:endParaRPr>
          </a:p>
          <a:p>
            <a:pPr algn="just" rtl="0" fontAlgn="base"/>
            <a:r>
              <a:rPr lang="en-GB" b="0" i="0" u="none" strike="noStrike" dirty="0">
                <a:solidFill>
                  <a:srgbClr val="0B1430"/>
                </a:solidFill>
                <a:effectLst/>
                <a:latin typeface="Calibri" panose="020F0502020204030204" pitchFamily="34" charset="0"/>
              </a:rPr>
              <a:t>Du kan finde instruktioner til, </a:t>
            </a:r>
            <a:r>
              <a:rPr lang="en-GB" b="1" i="0" u="none" strike="noStrike" dirty="0">
                <a:solidFill>
                  <a:srgbClr val="0B1430"/>
                </a:solidFill>
                <a:effectLst/>
                <a:latin typeface="Calibri" panose="020F0502020204030204" pitchFamily="34" charset="0"/>
              </a:rPr>
              <a:t>hvordan du bruger </a:t>
            </a:r>
            <a:r>
              <a:rPr lang="en-GB" b="1" i="0" u="none" strike="noStrike" dirty="0" err="1">
                <a:solidFill>
                  <a:srgbClr val="0B1430"/>
                </a:solidFill>
                <a:effectLst/>
                <a:latin typeface="Calibri" panose="020F0502020204030204" pitchFamily="34" charset="0"/>
              </a:rPr>
              <a:t>Milanote</a:t>
            </a:r>
            <a:r>
              <a:rPr lang="en-GB" b="0" i="0" u="none" strike="noStrike" dirty="0">
                <a:solidFill>
                  <a:srgbClr val="0B1430"/>
                </a:solidFill>
                <a:effectLst/>
                <a:latin typeface="Calibri" panose="020F0502020204030204" pitchFamily="34" charset="0"/>
              </a:rPr>
              <a:t>, på side 25 i dette </a:t>
            </a:r>
            <a:r>
              <a:rPr lang="en-GB" dirty="0"/>
              <a:t>dokument</a:t>
            </a:r>
            <a:r>
              <a:rPr lang="en-GB" b="0" i="0" u="none" strike="noStrike" dirty="0">
                <a:solidFill>
                  <a:srgbClr val="0B1430"/>
                </a:solidFill>
                <a:effectLst/>
                <a:latin typeface="Calibri" panose="020F0502020204030204" pitchFamily="34" charset="0"/>
              </a:rPr>
              <a:t>. </a:t>
            </a:r>
            <a:endParaRPr lang="en-GB" u="sng" dirty="0">
              <a:solidFill>
                <a:srgbClr val="0563C1"/>
              </a:solidFill>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22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4 – SERVICEUDVIKLING</a:t>
            </a:r>
            <a:endParaRPr lang="en-US"/>
          </a:p>
        </p:txBody>
      </p:sp>
      <p:sp>
        <p:nvSpPr>
          <p:cNvPr id="5" name="Rechteck 4">
            <a:extLst>
              <a:ext uri="{FF2B5EF4-FFF2-40B4-BE49-F238E27FC236}">
                <a16:creationId xmlns:a16="http://schemas.microsoft.com/office/drawing/2014/main" id="{09A007FC-5607-8A09-7455-8A42C0B98F40}"/>
              </a:ext>
            </a:extLst>
          </p:cNvPr>
          <p:cNvSpPr/>
          <p:nvPr/>
        </p:nvSpPr>
        <p:spPr>
          <a:xfrm>
            <a:off x="793533" y="6997010"/>
            <a:ext cx="1440000" cy="108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dirty="0"/>
              <a:t>M = SKAL VÆRE</a:t>
            </a:r>
            <a:r>
              <a:rPr lang="en-GB" sz="900" kern="1200" dirty="0"/>
              <a:t>: </a:t>
            </a:r>
            <a:br>
              <a:rPr lang="en-GB" sz="900" dirty="0"/>
            </a:br>
            <a:r>
              <a:rPr lang="en-GB" sz="900" kern="1200" dirty="0"/>
              <a:t>Ikke-forhandlingsbare produkt-/servicebehov, der er obligatoriske for, at produktet kan fungere</a:t>
            </a:r>
            <a:endParaRPr lang="en-NL" sz="900" kern="1200" dirty="0"/>
          </a:p>
        </p:txBody>
      </p:sp>
      <p:sp>
        <p:nvSpPr>
          <p:cNvPr id="11" name="Rechteck 10">
            <a:extLst>
              <a:ext uri="{FF2B5EF4-FFF2-40B4-BE49-F238E27FC236}">
                <a16:creationId xmlns:a16="http://schemas.microsoft.com/office/drawing/2014/main" id="{11A4C77C-2732-AD72-7682-01D001F9B565}"/>
              </a:ext>
            </a:extLst>
          </p:cNvPr>
          <p:cNvSpPr/>
          <p:nvPr/>
        </p:nvSpPr>
        <p:spPr>
          <a:xfrm>
            <a:off x="2392663" y="6997010"/>
            <a:ext cx="1440000" cy="108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en-GB" sz="900" b="1" kern="1200" dirty="0"/>
              <a:t>S = BØR HAVE:</a:t>
            </a:r>
            <a:br>
              <a:rPr lang="en-GB" sz="900" kern="1200" dirty="0"/>
            </a:br>
            <a:r>
              <a:rPr lang="en-GB" sz="900" kern="1200" dirty="0"/>
              <a:t>vigtige aspekter, der ikke er afgørende, men som tilfører dit produkt betydelig værdi</a:t>
            </a:r>
            <a:endParaRPr lang="en-GB" sz="900" dirty="0"/>
          </a:p>
        </p:txBody>
      </p:sp>
      <p:sp>
        <p:nvSpPr>
          <p:cNvPr id="14" name="Rechteck 13">
            <a:extLst>
              <a:ext uri="{FF2B5EF4-FFF2-40B4-BE49-F238E27FC236}">
                <a16:creationId xmlns:a16="http://schemas.microsoft.com/office/drawing/2014/main" id="{C6A11029-1E45-DF0E-7EA7-56D7EA574E74}"/>
              </a:ext>
            </a:extLst>
          </p:cNvPr>
          <p:cNvSpPr/>
          <p:nvPr/>
        </p:nvSpPr>
        <p:spPr>
          <a:xfrm>
            <a:off x="3991793" y="6997008"/>
            <a:ext cx="1440000" cy="108000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en-GB" sz="900" b="1" kern="1200"/>
              <a:t>C </a:t>
            </a:r>
            <a:r>
              <a:rPr lang="en-GB" sz="900" b="1"/>
              <a:t>= </a:t>
            </a:r>
            <a:r>
              <a:rPr lang="en-GB" sz="900" b="1" kern="1200"/>
              <a:t>KAN HAVE</a:t>
            </a:r>
            <a:r>
              <a:rPr lang="en-GB" sz="900" kern="1200"/>
              <a:t>:</a:t>
            </a:r>
            <a:br>
              <a:rPr lang="en-GB" sz="900" kern="1200"/>
            </a:br>
            <a:r>
              <a:rPr lang="en-GB" sz="900" kern="1200"/>
              <a:t>nice to have aspekter, der vil have en lille indvirkning, hvis de udelades</a:t>
            </a:r>
            <a:endParaRPr lang="en-NL" sz="900" kern="1200"/>
          </a:p>
        </p:txBody>
      </p:sp>
      <p:sp>
        <p:nvSpPr>
          <p:cNvPr id="18" name="Rechteck 17">
            <a:extLst>
              <a:ext uri="{FF2B5EF4-FFF2-40B4-BE49-F238E27FC236}">
                <a16:creationId xmlns:a16="http://schemas.microsoft.com/office/drawing/2014/main" id="{77110672-A262-5344-865D-D42496F8F5F8}"/>
              </a:ext>
            </a:extLst>
          </p:cNvPr>
          <p:cNvSpPr/>
          <p:nvPr/>
        </p:nvSpPr>
        <p:spPr>
          <a:xfrm>
            <a:off x="5590922" y="6997009"/>
            <a:ext cx="1440000" cy="1080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en-GB" sz="900" b="1" kern="1200" dirty="0"/>
              <a:t>W = VIL IKKE HAVE </a:t>
            </a:r>
            <a:br>
              <a:rPr lang="en-GB" sz="900" b="1" kern="1200" dirty="0"/>
            </a:br>
            <a:r>
              <a:rPr lang="en-GB" sz="900" b="1" kern="1200" dirty="0"/>
              <a:t>MEN ØNSKER AT HAVE</a:t>
            </a:r>
            <a:r>
              <a:rPr lang="en-GB" sz="900" kern="1200" dirty="0"/>
              <a:t>:</a:t>
            </a:r>
            <a:br>
              <a:rPr lang="en-GB" sz="900" kern="1200" dirty="0"/>
            </a:br>
            <a:r>
              <a:rPr lang="en-GB" sz="900" kern="1200" dirty="0"/>
              <a:t>aspekter, der ikke er en prioritet i denne specifikke tidsramme (men som kan tilføjes senere)</a:t>
            </a:r>
            <a:endParaRPr lang="en-GB" sz="900" dirty="0"/>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Trin</a:t>
            </a:r>
            <a:r>
              <a:rPr lang="en-IE"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2: Prototype-design</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en-US" dirty="0">
                <a:solidFill>
                  <a:srgbClr val="2B2B2B"/>
                </a:solidFill>
                <a:effectLst/>
                <a:latin typeface="Calibri" panose="020F0502020204030204" pitchFamily="34" charset="0"/>
                <a:ea typeface="Times New Roman" panose="02020603050405020304" pitchFamily="18" charset="0"/>
                <a:cs typeface="Calibri" panose="020F0502020204030204" pitchFamily="34" charset="0"/>
              </a:rPr>
              <a:t>Besøg følgende side på Canva: </a:t>
            </a:r>
            <a:r>
              <a:rPr lang="en-GB" b="1"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Gratis og tilpasselige prototypeskabeloner</a:t>
            </a:r>
            <a:r>
              <a:rPr lang="en-US" dirty="0">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a:buSzPts val="1100"/>
              <a:buFont typeface="Wingdings" pitchFamily="2" charset="2"/>
              <a:buChar char="q"/>
            </a:pPr>
            <a:r>
              <a:rPr lang="en-US" dirty="0">
                <a:effectLst/>
                <a:latin typeface="Calibri" panose="020F0502020204030204" pitchFamily="34" charset="0"/>
                <a:ea typeface="Calibri" panose="020F0502020204030204" pitchFamily="34" charset="0"/>
                <a:cs typeface="Calibri" panose="020F0502020204030204" pitchFamily="34" charset="0"/>
              </a:rPr>
              <a:t>Brug et par minutter på at </a:t>
            </a:r>
            <a:r>
              <a:rPr lang="en-US" b="1" dirty="0">
                <a:effectLst/>
                <a:latin typeface="Calibri" panose="020F0502020204030204" pitchFamily="34" charset="0"/>
                <a:ea typeface="Calibri" panose="020F0502020204030204" pitchFamily="34" charset="0"/>
                <a:cs typeface="Calibri" panose="020F0502020204030204" pitchFamily="34" charset="0"/>
              </a:rPr>
              <a:t>udforske </a:t>
            </a:r>
            <a:r>
              <a:rPr lang="en-US" dirty="0">
                <a:effectLst/>
                <a:latin typeface="Calibri" panose="020F0502020204030204" pitchFamily="34" charset="0"/>
                <a:ea typeface="Calibri" panose="020F0502020204030204" pitchFamily="34" charset="0"/>
                <a:cs typeface="Calibri" panose="020F0502020204030204" pitchFamily="34" charset="0"/>
              </a:rPr>
              <a:t>nogle af skabelonerne.</a:t>
            </a:r>
          </a:p>
          <a:p>
            <a:pPr marL="171450" indent="-171450" algn="just">
              <a:buSzPts val="1100"/>
              <a:buFont typeface="Wingdings" pitchFamily="2" charset="2"/>
              <a:buChar char="q"/>
            </a:pPr>
            <a:r>
              <a:rPr lang="en-US" dirty="0">
                <a:solidFill>
                  <a:srgbClr val="2B2B2B"/>
                </a:solidFill>
              </a:rPr>
              <a:t>Diskuter </a:t>
            </a:r>
            <a:r>
              <a:rPr lang="en-US" dirty="0">
                <a:effectLst/>
                <a:latin typeface="Calibri" panose="020F0502020204030204" pitchFamily="34" charset="0"/>
                <a:ea typeface="Calibri" panose="020F0502020204030204" pitchFamily="34" charset="0"/>
                <a:cs typeface="Calibri" panose="020F0502020204030204" pitchFamily="34" charset="0"/>
              </a:rPr>
              <a:t>i </a:t>
            </a:r>
            <a:r>
              <a:rPr lang="en-US" dirty="0">
                <a:solidFill>
                  <a:srgbClr val="2B2B2B"/>
                </a:solidFill>
              </a:rPr>
              <a:t>dit team, hvordan sådanne skabeloner kan hjælpe jer med at designe jeres egen prototype til jeres bæredygtige logistikløsning (service eller proces). </a:t>
            </a:r>
          </a:p>
          <a:p>
            <a:pPr marL="171450" indent="-171450" algn="just">
              <a:buSzPts val="1100"/>
              <a:buFont typeface="Wingdings" pitchFamily="2" charset="2"/>
              <a:buChar char="q"/>
            </a:pPr>
            <a:r>
              <a:rPr lang="en-US" dirty="0">
                <a:solidFill>
                  <a:srgbClr val="2B2B2B"/>
                </a:solidFill>
              </a:rPr>
              <a:t>Vælg op til 3 skabeloner og </a:t>
            </a:r>
            <a:r>
              <a:rPr lang="en-US" b="1" dirty="0">
                <a:solidFill>
                  <a:srgbClr val="2B2B2B"/>
                </a:solidFill>
              </a:rPr>
              <a:t>design forskellige versioner af din prototype </a:t>
            </a:r>
            <a:r>
              <a:rPr lang="en-US" dirty="0">
                <a:solidFill>
                  <a:srgbClr val="2B2B2B"/>
                </a:solidFill>
              </a:rPr>
              <a:t>– arbejd med den, indtil din gruppe har en testbar version til næste fase (fokuser på at give dine ideer liv visuelt, selvom de ikke er perfekte).</a:t>
            </a:r>
          </a:p>
          <a:p>
            <a:pPr marL="171450" indent="-171450" algn="just">
              <a:buSzPts val="1100"/>
              <a:buFont typeface="Wingdings" pitchFamily="2" charset="2"/>
              <a:buChar char="q"/>
            </a:pPr>
            <a:r>
              <a:rPr lang="en-US" dirty="0">
                <a:solidFill>
                  <a:srgbClr val="2B2B2B"/>
                </a:solidFill>
              </a:rPr>
              <a:t>Gem alle dine prototypversioner til projektdokumentation, og præsenter dem senere for de andre teams og diskuter jeres proces.</a:t>
            </a: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buSzPts val="1100"/>
            </a:pPr>
            <a:endParaRPr lang="en-US" dirty="0">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D778EC-330E-9499-9848-7E4D152AC2B6}"/>
              </a:ext>
            </a:extLst>
          </p:cNvPr>
          <p:cNvSpPr>
            <a:spLocks noGrp="1"/>
          </p:cNvSpPr>
          <p:nvPr>
            <p:ph type="sldNum" sz="quarter" idx="4"/>
          </p:nvPr>
        </p:nvSpPr>
        <p:spPr/>
        <p:txBody>
          <a:bodyPr/>
          <a:lstStyle/>
          <a:p>
            <a:fld id="{9C527BFA-2C0E-4CEC-B6A5-913A56FEF4B4}" type="slidenum">
              <a:rPr lang="fr-CA" smtClean="0"/>
              <a:t>23</a:t>
            </a:fld>
            <a:endParaRPr lang="fr-CA"/>
          </a:p>
        </p:txBody>
      </p:sp>
      <p:sp>
        <p:nvSpPr>
          <p:cNvPr id="7" name="Freeform 1">
            <a:extLst>
              <a:ext uri="{FF2B5EF4-FFF2-40B4-BE49-F238E27FC236}">
                <a16:creationId xmlns:a16="http://schemas.microsoft.com/office/drawing/2014/main"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CA6144F-9A04-62C0-D03E-56B100CEAA28}"/>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FASE 4 – SERVICEUDVIKLING</a:t>
            </a:r>
            <a:endParaRPr lang="en-US" dirty="0"/>
          </a:p>
        </p:txBody>
      </p:sp>
      <p:pic>
        <p:nvPicPr>
          <p:cNvPr id="10" name="Picture 9" descr="A screenshot of a computer&#10;&#10;Description automatically generated">
            <a:extLst>
              <a:ext uri="{FF2B5EF4-FFF2-40B4-BE49-F238E27FC236}">
                <a16:creationId xmlns:a16="http://schemas.microsoft.com/office/drawing/2014/main" id="{8DCEB3CD-32E6-6B06-8542-7D0CCF60EEA0}"/>
              </a:ext>
            </a:extLst>
          </p:cNvPr>
          <p:cNvPicPr>
            <a:picLocks noChangeAspect="1"/>
          </p:cNvPicPr>
          <p:nvPr/>
        </p:nvPicPr>
        <p:blipFill rotWithShape="1">
          <a:blip r:embed="rId4">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FF7AA5-C0D3-66F5-10B0-A6D190600BF6}"/>
              </a:ext>
            </a:extLst>
          </p:cNvPr>
          <p:cNvSpPr>
            <a:spLocks noGrp="1"/>
          </p:cNvSpPr>
          <p:nvPr>
            <p:ph type="body" sz="quarter" idx="64"/>
          </p:nvPr>
        </p:nvSpPr>
        <p:spPr>
          <a:xfrm>
            <a:off x="697280" y="1599143"/>
            <a:ext cx="6218349" cy="769585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Trin 3: Uventede scenarier</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B3A5B"/>
              </a:solidFill>
              <a:ea typeface="Calibri" panose="020F0502020204030204" pitchFamily="34" charset="0"/>
              <a:cs typeface="Arial" panose="020B0604020202020204" pitchFamily="34" charset="0"/>
            </a:endParaRPr>
          </a:p>
          <a:p>
            <a:pPr algn="just"/>
            <a:r>
              <a:rPr lang="en-GB" dirty="0">
                <a:solidFill>
                  <a:schemeClr val="tx1"/>
                </a:solidFill>
              </a:rPr>
              <a:t>I innovationsstyringsprocessen kan der opstå uventede udfordringer – ofte kaldet </a:t>
            </a:r>
            <a:r>
              <a:rPr lang="en-GB" i="1" dirty="0">
                <a:solidFill>
                  <a:schemeClr val="tx1"/>
                </a:solidFill>
              </a:rPr>
              <a:t>uforudsete scenarier </a:t>
            </a:r>
            <a:r>
              <a:rPr lang="en-GB" dirty="0">
                <a:solidFill>
                  <a:schemeClr val="tx1"/>
                </a:solidFill>
              </a:rPr>
              <a:t>– på ethvert trin, fra idégenerering til implementering. Disse scenarier repræsenterer </a:t>
            </a:r>
            <a:r>
              <a:rPr lang="en-GB" b="1" dirty="0">
                <a:solidFill>
                  <a:schemeClr val="tx1"/>
                </a:solidFill>
              </a:rPr>
              <a:t>uforudsete begivenheder eller forstyrrelser</a:t>
            </a:r>
            <a:r>
              <a:rPr lang="en-GB" dirty="0">
                <a:solidFill>
                  <a:schemeClr val="tx1"/>
                </a:solidFill>
              </a:rPr>
              <a:t>, der kan true en innovations succes, skalerbarhed eller bæredygtighed. Uanset om det drejer sig om en pludselig ændring i markedets efterspørgsel, ændringer i lovgivningen, forstyrrelser i forsyningskæden eller modstand fra brugerne, kræver effektiv innovationsstyring, at teams forudser og reagerer på disse risici med smidighed og kreativitet. </a:t>
            </a:r>
            <a:r>
              <a:rPr lang="en-GB" b="1" dirty="0">
                <a:solidFill>
                  <a:schemeClr val="tx1"/>
                </a:solidFill>
              </a:rPr>
              <a:t>At udforske curveball-scenarier </a:t>
            </a:r>
            <a:r>
              <a:rPr lang="en-GB" dirty="0">
                <a:solidFill>
                  <a:schemeClr val="tx1"/>
                </a:solidFill>
              </a:rPr>
              <a:t>hjælper teams med at opbygge modstandsdygtighed og udvikle proaktive strategier til at beskytte deres løsning i virkelige sammenhænge.</a:t>
            </a:r>
          </a:p>
          <a:p>
            <a:pPr algn="just"/>
            <a:endParaRPr lang="de-DE" dirty="0">
              <a:solidFill>
                <a:schemeClr val="tx1"/>
              </a:solidFill>
              <a:effectLst/>
              <a:latin typeface="Calibri"/>
              <a:ea typeface="Calibri"/>
              <a:cs typeface="Times New Roman"/>
            </a:endParaRPr>
          </a:p>
          <a:p>
            <a:pPr algn="just"/>
            <a:r>
              <a:rPr lang="en-GB" dirty="0"/>
              <a:t>Vælg </a:t>
            </a:r>
            <a:r>
              <a:rPr lang="en-GB" b="1" dirty="0"/>
              <a:t>et </a:t>
            </a:r>
            <a:r>
              <a:rPr lang="en-GB" dirty="0"/>
              <a:t>af nedenstående curveball-scenarier, og overvej de udfordringer og muligheder, det medfører. Brug de </a:t>
            </a:r>
            <a:r>
              <a:rPr lang="en-GB" b="1" dirty="0"/>
              <a:t>vejledende spørgsmål </a:t>
            </a:r>
            <a:r>
              <a:rPr lang="en-GB" dirty="0"/>
              <a:t>til at udforske implikationerne og genoverveje din prototype fra trin 2. Fokuser på at styrke din løsnings kernekompetencer, øge dens tilpasningsevne og adressere eventuelle sårbarheder, der opstår. Identificer strategier til at håndtere eller mindske de tilknyttede risici. Hvis tiden tillader det, er du velkommen til at udforske yderligere scenarier for at få et bredere perspektiv.</a:t>
            </a:r>
          </a:p>
          <a:p>
            <a:pPr algn="just"/>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en-GB" b="1" dirty="0">
                <a:solidFill>
                  <a:schemeClr val="tx1"/>
                </a:solidFill>
              </a:rPr>
              <a:t>Cybersikkerhedsbrud: </a:t>
            </a:r>
            <a:r>
              <a:rPr lang="en-GB" dirty="0">
                <a:solidFill>
                  <a:schemeClr val="tx1"/>
                </a:solidFill>
              </a:rPr>
              <a:t>Et datalæk eller et ransomware-angreb forstyrrer den digitale logistik.</a:t>
            </a:r>
          </a:p>
          <a:p>
            <a:pPr marL="606567" lvl="1" indent="-228600">
              <a:buFont typeface="Wingdings" panose="05000000000000000000" pitchFamily="2" charset="2"/>
              <a:buChar char="q"/>
            </a:pPr>
            <a:r>
              <a:rPr lang="en-GB" sz="1100" dirty="0">
                <a:solidFill>
                  <a:schemeClr val="tx1"/>
                </a:solidFill>
                <a:latin typeface="+mn-lt"/>
              </a:rPr>
              <a:t>Hvilke typer data er mest sårbare i din løsning, og hvordan kan de beskyttes?</a:t>
            </a:r>
          </a:p>
          <a:p>
            <a:pPr marL="606567" lvl="1" indent="-228600">
              <a:buFont typeface="Wingdings" panose="05000000000000000000" pitchFamily="2" charset="2"/>
              <a:buChar char="q"/>
            </a:pPr>
            <a:r>
              <a:rPr lang="en-GB" sz="1100" dirty="0">
                <a:solidFill>
                  <a:schemeClr val="tx1"/>
                </a:solidFill>
                <a:latin typeface="+mn-lt"/>
              </a:rPr>
              <a:t>Hvordan vil en cybersikkerhedshændelse påvirke tilliden og driften, og hvordan kan du reagere hurtigt?</a:t>
            </a:r>
          </a:p>
          <a:p>
            <a:pPr marL="228600" indent="-228600">
              <a:buFont typeface="+mj-lt"/>
              <a:buAutoNum type="arabicPeriod"/>
            </a:pPr>
            <a:r>
              <a:rPr lang="en-GB" b="1" dirty="0">
                <a:solidFill>
                  <a:schemeClr val="tx1"/>
                </a:solidFill>
              </a:rPr>
              <a:t>Nedbrud i forsyningskæden: </a:t>
            </a:r>
            <a:r>
              <a:rPr lang="en-GB" dirty="0">
                <a:solidFill>
                  <a:schemeClr val="tx1"/>
                </a:solidFill>
              </a:rPr>
              <a:t>Kritiske komponenter eller reservedele bliver utilgængelige på grund af geopolitiske spændinger eller naturkatastrofer.</a:t>
            </a:r>
          </a:p>
          <a:p>
            <a:pPr marL="606567" lvl="1" indent="-228600">
              <a:buFont typeface="Wingdings" panose="05000000000000000000" pitchFamily="2" charset="2"/>
              <a:buChar char="q"/>
            </a:pPr>
            <a:r>
              <a:rPr lang="en-GB" sz="1100" dirty="0">
                <a:solidFill>
                  <a:schemeClr val="tx1"/>
                </a:solidFill>
                <a:latin typeface="+mn-lt"/>
              </a:rPr>
              <a:t>Hvilke dele af din løsning er afhængige af eksterne leverandører eller globale komponenter?</a:t>
            </a:r>
          </a:p>
          <a:p>
            <a:pPr marL="606567" lvl="1" indent="-228600">
              <a:buFont typeface="Wingdings" panose="05000000000000000000" pitchFamily="2" charset="2"/>
              <a:buChar char="q"/>
            </a:pPr>
            <a:r>
              <a:rPr lang="en-GB" sz="1100" dirty="0">
                <a:solidFill>
                  <a:schemeClr val="tx1"/>
                </a:solidFill>
                <a:latin typeface="+mn-lt"/>
              </a:rPr>
              <a:t>Hvilke alternativer eller redesigns kunne reducere afhængigheden af sårbare forsyningskæder?</a:t>
            </a:r>
          </a:p>
          <a:p>
            <a:pPr marL="228600" indent="-228600">
              <a:buFont typeface="+mj-lt"/>
              <a:buAutoNum type="arabicPeriod"/>
            </a:pPr>
            <a:r>
              <a:rPr lang="en-GB" b="1" dirty="0">
                <a:solidFill>
                  <a:schemeClr val="tx1"/>
                </a:solidFill>
              </a:rPr>
              <a:t>Brugerafvisning: </a:t>
            </a:r>
            <a:r>
              <a:rPr lang="en-GB" dirty="0">
                <a:solidFill>
                  <a:schemeClr val="tx1"/>
                </a:solidFill>
              </a:rPr>
              <a:t>Kunder eller partnere modsætter sig at indføre innovationen på grund af kompleksitet, tillidsproblemer eller kulturelle barrierer.</a:t>
            </a:r>
          </a:p>
          <a:p>
            <a:pPr marL="606567" lvl="1" indent="-228600">
              <a:buFont typeface="Wingdings" panose="05000000000000000000" pitchFamily="2" charset="2"/>
              <a:buChar char="q"/>
            </a:pPr>
            <a:r>
              <a:rPr lang="en-GB" sz="1100" dirty="0">
                <a:solidFill>
                  <a:schemeClr val="tx1"/>
                </a:solidFill>
                <a:latin typeface="+mn-lt"/>
              </a:rPr>
              <a:t>Hvad kan gøre din løsning vanskelig at implementere eller stole på set fra brugerens synspunkt?</a:t>
            </a:r>
          </a:p>
          <a:p>
            <a:pPr marL="606567" lvl="1" indent="-228600">
              <a:buFont typeface="Wingdings" panose="05000000000000000000" pitchFamily="2" charset="2"/>
              <a:buChar char="q"/>
            </a:pPr>
            <a:r>
              <a:rPr lang="en-GB" sz="1100" dirty="0">
                <a:solidFill>
                  <a:schemeClr val="tx1"/>
                </a:solidFill>
                <a:latin typeface="+mn-lt"/>
              </a:rPr>
              <a:t>Hvordan kan du forenkle eller ompositionere din løsning for at øge accepten?</a:t>
            </a:r>
          </a:p>
          <a:p>
            <a:pPr marL="228600" indent="-228600">
              <a:buFont typeface="+mj-lt"/>
              <a:buAutoNum type="arabicPeriod"/>
            </a:pPr>
            <a:r>
              <a:rPr lang="en-GB" b="1" dirty="0">
                <a:solidFill>
                  <a:schemeClr val="tx1"/>
                </a:solidFill>
              </a:rPr>
              <a:t>Strømsvigt: </a:t>
            </a:r>
            <a:r>
              <a:rPr lang="en-GB" dirty="0">
                <a:solidFill>
                  <a:schemeClr val="tx1"/>
                </a:solidFill>
              </a:rPr>
              <a:t>Et strømsvigt lammer kritiske systemer i vigtige knudepunkter uden umiddelbar backup.</a:t>
            </a:r>
          </a:p>
          <a:p>
            <a:pPr marL="606567" lvl="1" indent="-228600">
              <a:buFont typeface="Wingdings" panose="05000000000000000000" pitchFamily="2" charset="2"/>
              <a:buChar char="q"/>
            </a:pPr>
            <a:r>
              <a:rPr lang="en-GB" sz="1100" dirty="0">
                <a:solidFill>
                  <a:schemeClr val="tx1"/>
                </a:solidFill>
                <a:latin typeface="+mn-lt"/>
              </a:rPr>
              <a:t>Hvilke dele af dit system vil blive afbrudt af en strømafbrydelse?</a:t>
            </a:r>
          </a:p>
          <a:p>
            <a:pPr marL="606567" lvl="1" indent="-228600">
              <a:buFont typeface="Wingdings" panose="05000000000000000000" pitchFamily="2" charset="2"/>
              <a:buChar char="q"/>
            </a:pPr>
            <a:r>
              <a:rPr lang="en-GB" sz="1100" dirty="0">
                <a:solidFill>
                  <a:schemeClr val="tx1"/>
                </a:solidFill>
                <a:latin typeface="+mn-lt"/>
              </a:rPr>
              <a:t>Hvilke backup-systemer eller manuelle alternativer kunne du indføre?</a:t>
            </a:r>
          </a:p>
          <a:p>
            <a:pPr marL="228600" indent="-228600">
              <a:buFont typeface="+mj-lt"/>
              <a:buAutoNum type="arabicPeriod"/>
            </a:pPr>
            <a:r>
              <a:rPr lang="en-GB" b="1" dirty="0">
                <a:solidFill>
                  <a:schemeClr val="tx1"/>
                </a:solidFill>
              </a:rPr>
              <a:t>Ekstremt vejr: </a:t>
            </a:r>
            <a:r>
              <a:rPr lang="en-GB" dirty="0">
                <a:solidFill>
                  <a:schemeClr val="tx1"/>
                </a:solidFill>
              </a:rPr>
              <a:t>Oversvømmelser, hedebølger eller storme beskadiger infrastrukturen eller forsinker driften.</a:t>
            </a:r>
          </a:p>
          <a:p>
            <a:pPr marL="606567" lvl="1" indent="-228600">
              <a:buFont typeface="Wingdings" panose="05000000000000000000" pitchFamily="2" charset="2"/>
              <a:buChar char="q"/>
            </a:pPr>
            <a:r>
              <a:rPr lang="en-GB" sz="1100" dirty="0">
                <a:solidFill>
                  <a:schemeClr val="tx1"/>
                </a:solidFill>
                <a:latin typeface="+mn-lt"/>
              </a:rPr>
              <a:t>Hvor udsat er din innovation for vejrrelaterede forstyrrelser?</a:t>
            </a:r>
          </a:p>
          <a:p>
            <a:pPr marL="606567" lvl="1" indent="-228600">
              <a:buFont typeface="Wingdings" panose="05000000000000000000" pitchFamily="2" charset="2"/>
              <a:buChar char="q"/>
            </a:pPr>
            <a:r>
              <a:rPr lang="en-GB" sz="1100" dirty="0">
                <a:solidFill>
                  <a:schemeClr val="tx1"/>
                </a:solidFill>
                <a:latin typeface="+mn-lt"/>
              </a:rPr>
              <a:t>Hvilke design- eller procesændringer kunne forbedre klimaresistensen?</a:t>
            </a:r>
          </a:p>
          <a:p>
            <a:pPr marL="228600" indent="-228600">
              <a:buFont typeface="+mj-lt"/>
              <a:buAutoNum type="arabicPeriod"/>
            </a:pPr>
            <a:r>
              <a:rPr lang="en-GB" b="1" dirty="0">
                <a:solidFill>
                  <a:schemeClr val="tx1"/>
                </a:solidFill>
              </a:rPr>
              <a:t>Tab af forbindelse: </a:t>
            </a:r>
            <a:r>
              <a:rPr lang="en-GB" dirty="0">
                <a:solidFill>
                  <a:schemeClr val="tx1"/>
                </a:solidFill>
              </a:rPr>
              <a:t>Et udfald af mobilnetværket eller satellitforbindelsen afbryder sporings- og kommunikationsværktøjer.</a:t>
            </a:r>
          </a:p>
          <a:p>
            <a:pPr marL="606567" lvl="1" indent="-228600">
              <a:buFont typeface="Wingdings" panose="05000000000000000000" pitchFamily="2" charset="2"/>
              <a:buChar char="q"/>
            </a:pPr>
            <a:r>
              <a:rPr lang="en-GB" sz="1100" dirty="0">
                <a:solidFill>
                  <a:schemeClr val="tx1"/>
                </a:solidFill>
                <a:latin typeface="+mn-lt"/>
              </a:rPr>
              <a:t>Hvad sker der, hvis dine digitale funktioner midlertidigt holder op med at fungere?</a:t>
            </a:r>
          </a:p>
          <a:p>
            <a:pPr marL="606567" lvl="1" indent="-228600">
              <a:buFont typeface="Wingdings" panose="05000000000000000000" pitchFamily="2" charset="2"/>
              <a:buChar char="q"/>
            </a:pPr>
            <a:r>
              <a:rPr lang="en-GB" sz="1100" dirty="0">
                <a:solidFill>
                  <a:schemeClr val="tx1"/>
                </a:solidFill>
                <a:latin typeface="+mn-lt"/>
              </a:rPr>
              <a:t>Hvordan kan din løsning stadig fungere eller levere værdi uden forbindelse?</a:t>
            </a:r>
          </a:p>
          <a:p>
            <a:pPr marL="228600" indent="-228600">
              <a:buFont typeface="+mj-lt"/>
              <a:buAutoNum type="arabicPeriod"/>
            </a:pPr>
            <a:r>
              <a:rPr lang="en-GB" b="1" dirty="0">
                <a:solidFill>
                  <a:schemeClr val="tx1"/>
                </a:solidFill>
              </a:rPr>
              <a:t>Arbejdsnedlæggelse: </a:t>
            </a:r>
            <a:r>
              <a:rPr lang="en-GB" dirty="0">
                <a:solidFill>
                  <a:schemeClr val="tx1"/>
                </a:solidFill>
              </a:rPr>
              <a:t>Arbejdstagere protesterer mod innovationen med henvisning til usikkerhed om deres job eller sikkerhedsproblemer.</a:t>
            </a:r>
          </a:p>
          <a:p>
            <a:pPr marL="606567" lvl="1" indent="-228600">
              <a:buFont typeface="Wingdings" panose="05000000000000000000" pitchFamily="2" charset="2"/>
              <a:buChar char="q"/>
            </a:pPr>
            <a:r>
              <a:rPr lang="en-GB" sz="1100" dirty="0">
                <a:solidFill>
                  <a:schemeClr val="tx1"/>
                </a:solidFill>
                <a:latin typeface="+mn-lt"/>
              </a:rPr>
              <a:t>Hvordan opfatter medarbejderne din innovation – som en trussel eller en fordel?</a:t>
            </a:r>
          </a:p>
          <a:p>
            <a:pPr marL="606567" lvl="1" indent="-228600">
              <a:buFont typeface="Wingdings" panose="05000000000000000000" pitchFamily="2" charset="2"/>
              <a:buChar char="q"/>
            </a:pPr>
            <a:r>
              <a:rPr lang="en-GB" sz="1100" dirty="0">
                <a:solidFill>
                  <a:schemeClr val="tx1"/>
                </a:solidFill>
                <a:latin typeface="+mn-lt"/>
              </a:rPr>
              <a:t>Hvilke skridt kan du tage for at inddrage personalet og skabe løsningen i fællesskab?</a:t>
            </a:r>
          </a:p>
          <a:p>
            <a:pPr marL="228600" indent="-228600">
              <a:buFont typeface="+mj-lt"/>
              <a:buAutoNum type="arabicPeriod"/>
            </a:pPr>
            <a:r>
              <a:rPr lang="en-GB" b="1" dirty="0">
                <a:solidFill>
                  <a:schemeClr val="tx1"/>
                </a:solidFill>
              </a:rPr>
              <a:t>Kundemissbrug: </a:t>
            </a:r>
            <a:r>
              <a:rPr lang="en-GB" dirty="0">
                <a:solidFill>
                  <a:schemeClr val="tx1"/>
                </a:solidFill>
              </a:rPr>
              <a:t>Slutbrugere udnytter eller beskadiger systemet på uforudsete måder, hvilket resulterer i flere serviceopkald og nedetid.</a:t>
            </a:r>
          </a:p>
          <a:p>
            <a:pPr marL="606567" lvl="1" indent="-228600">
              <a:buFont typeface="Wingdings" panose="05000000000000000000" pitchFamily="2" charset="2"/>
              <a:buChar char="q"/>
            </a:pPr>
            <a:r>
              <a:rPr lang="en-GB" sz="1100" dirty="0">
                <a:solidFill>
                  <a:schemeClr val="tx1"/>
                </a:solidFill>
                <a:latin typeface="+mn-lt"/>
              </a:rPr>
              <a:t>På hvilke måder kan brugerne misbruge din løsning, bevidst eller ubevidst?</a:t>
            </a:r>
          </a:p>
          <a:p>
            <a:pPr marL="606567" lvl="1" indent="-228600">
              <a:buFont typeface="Wingdings" panose="05000000000000000000" pitchFamily="2" charset="2"/>
              <a:buChar char="q"/>
            </a:pPr>
            <a:r>
              <a:rPr lang="en-GB" sz="1100" dirty="0">
                <a:solidFill>
                  <a:schemeClr val="tx1"/>
                </a:solidFill>
                <a:latin typeface="+mn-lt"/>
              </a:rPr>
              <a:t>Hvilke funktioner eller supportsystemer kan forhindre eller håndtere dette misbrug?</a:t>
            </a:r>
          </a:p>
        </p:txBody>
      </p:sp>
      <p:sp>
        <p:nvSpPr>
          <p:cNvPr id="4" name="Slide Number Placeholder 3">
            <a:extLst>
              <a:ext uri="{FF2B5EF4-FFF2-40B4-BE49-F238E27FC236}">
                <a16:creationId xmlns:a16="http://schemas.microsoft.com/office/drawing/2014/main" id="{805A8356-1651-8B58-5D22-FCC6158E679E}"/>
              </a:ext>
            </a:extLst>
          </p:cNvPr>
          <p:cNvSpPr>
            <a:spLocks noGrp="1"/>
          </p:cNvSpPr>
          <p:nvPr>
            <p:ph type="sldNum" sz="quarter" idx="4"/>
          </p:nvPr>
        </p:nvSpPr>
        <p:spPr/>
        <p:txBody>
          <a:bodyPr/>
          <a:lstStyle/>
          <a:p>
            <a:fld id="{9C527BFA-2C0E-4CEC-B6A5-913A56FEF4B4}" type="slidenum">
              <a:rPr lang="fr-CA" smtClean="0"/>
              <a:t>24</a:t>
            </a:fld>
            <a:endParaRPr lang="fr-CA"/>
          </a:p>
        </p:txBody>
      </p:sp>
      <p:sp>
        <p:nvSpPr>
          <p:cNvPr id="7" name="Freeform 1">
            <a:extLst>
              <a:ext uri="{FF2B5EF4-FFF2-40B4-BE49-F238E27FC236}">
                <a16:creationId xmlns:a16="http://schemas.microsoft.com/office/drawing/2014/main"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F72CE99-1E85-FD5F-5F71-D2C70E46826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FASE 4 – SERVICEUDVIKLING</a:t>
            </a:r>
            <a:endParaRPr lang="en-US" dirty="0"/>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0123E7-FF47-6F6D-EC30-8FFC73AC0655}"/>
              </a:ext>
            </a:extLst>
          </p:cNvPr>
          <p:cNvSpPr>
            <a:spLocks noGrp="1"/>
          </p:cNvSpPr>
          <p:nvPr>
            <p:ph type="body" sz="quarter" idx="64"/>
          </p:nvPr>
        </p:nvSpPr>
        <p:spPr>
          <a:xfrm>
            <a:off x="697281" y="1599144"/>
            <a:ext cx="6076734" cy="2565532"/>
          </a:xfrm>
        </p:spPr>
        <p:txBody>
          <a:bodyPr numCol="1"/>
          <a:lstStyle/>
          <a:p>
            <a:pPr>
              <a:lnSpc>
                <a:spcPct val="115000"/>
              </a:lnSpc>
            </a:pPr>
            <a:r>
              <a:rPr lang="en-IE" sz="1600" b="1">
                <a:solidFill>
                  <a:srgbClr val="8652A1"/>
                </a:solidFill>
                <a:ea typeface="Calibri" panose="020F0502020204030204" pitchFamily="34" charset="0"/>
                <a:cs typeface="Arial" panose="020B0604020202020204" pitchFamily="34" charset="0"/>
              </a:rPr>
              <a:t>Instruktioner – Sådan bruger du </a:t>
            </a:r>
            <a:r>
              <a:rPr lang="en-IE" sz="1600" b="1" dirty="0" err="1">
                <a:solidFill>
                  <a:srgbClr val="8652A1"/>
                </a:solidFill>
                <a:ea typeface="Calibri" panose="020F0502020204030204" pitchFamily="34" charset="0"/>
                <a:cs typeface="Arial" panose="020B0604020202020204" pitchFamily="34" charset="0"/>
              </a:rPr>
              <a:t>Milanote</a:t>
            </a:r>
            <a:endParaRPr lang="en-IE" sz="1600" b="1">
              <a:solidFill>
                <a:srgbClr val="8652A1"/>
              </a:solidFill>
              <a:ea typeface="Calibri" panose="020F0502020204030204" pitchFamily="34" charset="0"/>
              <a:cs typeface="Arial" panose="020B0604020202020204" pitchFamily="34" charset="0"/>
            </a:endParaRPr>
          </a:p>
          <a:p>
            <a:pPr>
              <a:lnSpc>
                <a:spcPct val="115000"/>
              </a:lnSpc>
            </a:pPr>
            <a:endParaRPr lang="en-IE" sz="1600" b="1">
              <a:solidFill>
                <a:srgbClr val="8652A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Log ind eller tilmeld dig </a:t>
            </a:r>
            <a:r>
              <a:rPr lang="en-IE" b="1">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Milanote</a:t>
            </a:r>
            <a:r>
              <a:rPr lang="en-IE">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For at oprette et nyt tavle skal du klikke på "Tavle" i sidepanelet og trække det til det tomme område. Når det er på det store område, har du mulighed for at navngive tavlen.</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Dobbeltklik på tavlen for at åbne den – sidepanelet giver dig flere muligheder for at oprette indholdet på din tavle. Disse muligheder fungerer også efter træk-og-slip-princippet.</a:t>
            </a: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en-IE">
                <a:solidFill>
                  <a:schemeClr val="tx1"/>
                </a:solidFill>
                <a:ea typeface="Calibri" panose="020F0502020204030204" pitchFamily="34" charset="0"/>
                <a:cs typeface="Arial" panose="020B0604020202020204" pitchFamily="34" charset="0"/>
              </a:rPr>
              <a:t>Øverst til højre kan du dele tavlen med samarbejdspartnere, eksportere dit projekt til pdf eller </a:t>
            </a:r>
            <a:r>
              <a:rPr lang="en-IE" err="1">
                <a:solidFill>
                  <a:schemeClr val="tx1"/>
                </a:solidFill>
                <a:ea typeface="Calibri" panose="020F0502020204030204" pitchFamily="34" charset="0"/>
                <a:cs typeface="Arial" panose="020B0604020202020204" pitchFamily="34" charset="0"/>
              </a:rPr>
              <a:t>png </a:t>
            </a:r>
            <a:r>
              <a:rPr lang="en-IE">
                <a:solidFill>
                  <a:schemeClr val="tx1"/>
                </a:solidFill>
                <a:ea typeface="Calibri" panose="020F0502020204030204" pitchFamily="34" charset="0"/>
                <a:cs typeface="Arial" panose="020B0604020202020204" pitchFamily="34" charset="0"/>
              </a:rPr>
              <a:t>og ændre zoom.</a:t>
            </a:r>
          </a:p>
          <a:p>
            <a:pPr>
              <a:lnSpc>
                <a:spcPct val="115000"/>
              </a:lnSpc>
            </a:pPr>
            <a:endParaRPr lang="en-IE">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endParaRPr lang="en-IE">
              <a:solidFill>
                <a:schemeClr val="tx1"/>
              </a:solidFill>
              <a:ea typeface="Calibri" panose="020F0502020204030204" pitchFamily="34" charset="0"/>
              <a:cs typeface="Arial" panose="020B0604020202020204" pitchFamily="34" charset="0"/>
            </a:endParaRPr>
          </a:p>
          <a:p>
            <a:pPr>
              <a:lnSpc>
                <a:spcPct val="115000"/>
              </a:lnSpc>
            </a:pPr>
            <a:r>
              <a:rPr lang="en-IE">
                <a:solidFill>
                  <a:schemeClr val="tx1"/>
                </a:solidFill>
                <a:ea typeface="Calibri" panose="020F0502020204030204" pitchFamily="34" charset="0"/>
                <a:cs typeface="Arial" panose="020B0604020202020204" pitchFamily="34" charset="0"/>
              </a:rPr>
              <a:t>For yderligere hjælp kan </a:t>
            </a:r>
            <a:r>
              <a:rPr lang="en-IE" dirty="0">
                <a:solidFill>
                  <a:schemeClr val="tx1"/>
                </a:solidFill>
                <a:ea typeface="Calibri" panose="020F0502020204030204" pitchFamily="34" charset="0"/>
                <a:cs typeface="Arial" panose="020B0604020202020204" pitchFamily="34" charset="0"/>
              </a:rPr>
              <a:t>du besøge </a:t>
            </a:r>
            <a:r>
              <a:rPr lang="en-IE" b="1">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Milanote Help Centre</a:t>
            </a:r>
            <a:r>
              <a:rPr lang="en-IE">
                <a:solidFill>
                  <a:schemeClr val="tx1"/>
                </a:solidFill>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A30D3DE-D85D-20FE-E80B-A5DAAC8DAD0A}"/>
              </a:ext>
            </a:extLst>
          </p:cNvPr>
          <p:cNvSpPr>
            <a:spLocks noGrp="1"/>
          </p:cNvSpPr>
          <p:nvPr>
            <p:ph type="sldNum" sz="quarter" idx="4"/>
          </p:nvPr>
        </p:nvSpPr>
        <p:spPr/>
        <p:txBody>
          <a:bodyPr/>
          <a:lstStyle/>
          <a:p>
            <a:fld id="{9C527BFA-2C0E-4CEC-B6A5-913A56FEF4B4}" type="slidenum">
              <a:rPr lang="fr-CA" smtClean="0"/>
              <a:t>25</a:t>
            </a:fld>
            <a:endParaRPr lang="fr-CA"/>
          </a:p>
        </p:txBody>
      </p:sp>
      <p:sp>
        <p:nvSpPr>
          <p:cNvPr id="7" name="Freeform 1">
            <a:extLst>
              <a:ext uri="{FF2B5EF4-FFF2-40B4-BE49-F238E27FC236}">
                <a16:creationId xmlns:a16="http://schemas.microsoft.com/office/drawing/2014/main"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257739F-940F-9F83-5E8A-92BB58CCF93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4 – SERVICEUDVIKLING</a:t>
            </a:r>
            <a:endParaRPr lang="en-US"/>
          </a:p>
        </p:txBody>
      </p:sp>
      <p:pic>
        <p:nvPicPr>
          <p:cNvPr id="3" name="Grafik 2">
            <a:extLst>
              <a:ext uri="{FF2B5EF4-FFF2-40B4-BE49-F238E27FC236}">
                <a16:creationId xmlns:a16="http://schemas.microsoft.com/office/drawing/2014/main"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id="{9D93DA47-8920-C599-973E-A2B667BB76DC}"/>
              </a:ext>
            </a:extLst>
          </p:cNvPr>
          <p:cNvPicPr>
            <a:picLocks noChangeAspect="1"/>
          </p:cNvPicPr>
          <p:nvPr/>
        </p:nvPicPr>
        <p:blipFill>
          <a:blip r:embed="rId5"/>
          <a:stretch>
            <a:fillRect/>
          </a:stretch>
        </p:blipFill>
        <p:spPr>
          <a:xfrm>
            <a:off x="1002770" y="3981267"/>
            <a:ext cx="399470" cy="3130734"/>
          </a:xfrm>
          <a:prstGeom prst="rect">
            <a:avLst/>
          </a:prstGeom>
        </p:spPr>
      </p:pic>
      <p:sp>
        <p:nvSpPr>
          <p:cNvPr id="9" name="Textfeld 8">
            <a:extLst>
              <a:ext uri="{FF2B5EF4-FFF2-40B4-BE49-F238E27FC236}">
                <a16:creationId xmlns:a16="http://schemas.microsoft.com/office/drawing/2014/main" id="{D58D609F-3419-AC2F-76FB-5C6E27C42FE6}"/>
              </a:ext>
            </a:extLst>
          </p:cNvPr>
          <p:cNvSpPr txBox="1"/>
          <p:nvPr/>
        </p:nvSpPr>
        <p:spPr>
          <a:xfrm>
            <a:off x="1481668" y="3981267"/>
            <a:ext cx="3251200" cy="3100849"/>
          </a:xfrm>
          <a:prstGeom prst="rect">
            <a:avLst/>
          </a:prstGeom>
          <a:noFill/>
        </p:spPr>
        <p:txBody>
          <a:bodyPr wrap="square" rtlCol="0">
            <a:spAutoFit/>
          </a:bodyPr>
          <a:lstStyle/>
          <a:p>
            <a:r>
              <a:rPr lang="en-GB" sz="1100"/>
              <a:t>En note giver dig mulighed for at tilføje tekst til dit tavle.</a:t>
            </a:r>
          </a:p>
          <a:p>
            <a:endParaRPr lang="en-GB" sz="1100"/>
          </a:p>
          <a:p>
            <a:r>
              <a:rPr lang="en-GB" sz="1100"/>
              <a:t>Tilføj et link til dit tavle.</a:t>
            </a:r>
          </a:p>
          <a:p>
            <a:endParaRPr lang="en-GB" sz="1100"/>
          </a:p>
          <a:p>
            <a:r>
              <a:rPr lang="en-GB" sz="1100"/>
              <a:t>Tilføj et nyt underbræt (åbnes med dobbeltklik).</a:t>
            </a:r>
          </a:p>
          <a:p>
            <a:endParaRPr lang="en-GB" sz="1100"/>
          </a:p>
          <a:p>
            <a:r>
              <a:rPr lang="en-GB" sz="1100"/>
              <a:t>Avancerede indstillinger, du kan tilføje til dit tavle.</a:t>
            </a:r>
          </a:p>
          <a:p>
            <a:endParaRPr lang="en-GB" sz="1100"/>
          </a:p>
          <a:p>
            <a:r>
              <a:rPr lang="en-GB" sz="1100"/>
              <a:t>Tilføj et billede til dit tavle.</a:t>
            </a:r>
          </a:p>
          <a:p>
            <a:endParaRPr lang="en-GB" sz="500"/>
          </a:p>
          <a:p>
            <a:endParaRPr lang="en-GB" sz="1050"/>
          </a:p>
          <a:p>
            <a:r>
              <a:rPr lang="en-GB" sz="1100"/>
              <a:t>Upload en fil eller et billede, som du vil tilføje til din tavle.</a:t>
            </a:r>
          </a:p>
          <a:p>
            <a:endParaRPr lang="en-GB" sz="1100"/>
          </a:p>
          <a:p>
            <a:endParaRPr lang="en-GB" sz="300"/>
          </a:p>
          <a:p>
            <a:r>
              <a:rPr lang="en-GB" sz="1100"/>
              <a:t>Tegn på din tavle.</a:t>
            </a:r>
          </a:p>
          <a:p>
            <a:endParaRPr lang="en-GB" sz="1100"/>
          </a:p>
          <a:p>
            <a:endParaRPr lang="en-GB" sz="1100"/>
          </a:p>
          <a:p>
            <a:endParaRPr lang="en-GB" sz="800"/>
          </a:p>
          <a:p>
            <a:r>
              <a:rPr lang="en-GB" sz="1100"/>
              <a:t>Slet bestemte elementer fra tavlen.</a:t>
            </a:r>
          </a:p>
        </p:txBody>
      </p:sp>
      <p:pic>
        <p:nvPicPr>
          <p:cNvPr id="11" name="Grafik 10">
            <a:extLst>
              <a:ext uri="{FF2B5EF4-FFF2-40B4-BE49-F238E27FC236}">
                <a16:creationId xmlns:a16="http://schemas.microsoft.com/office/drawing/2014/main"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id="{2294D2A8-4CB6-DDEF-2959-B57DAF16BEF5}"/>
              </a:ext>
            </a:extLst>
          </p:cNvPr>
          <p:cNvCxnSpPr/>
          <p:nvPr/>
        </p:nvCxnSpPr>
        <p:spPr>
          <a:xfrm>
            <a:off x="3905633" y="5122333"/>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B50BA60B-8CB8-9EC9-B065-CC6899D09473}"/>
              </a:ext>
            </a:extLst>
          </p:cNvPr>
          <p:cNvPicPr>
            <a:picLocks noChangeAspect="1"/>
          </p:cNvPicPr>
          <p:nvPr/>
        </p:nvPicPr>
        <p:blipFill>
          <a:blip r:embed="rId7"/>
          <a:stretch>
            <a:fillRect/>
          </a:stretch>
        </p:blipFill>
        <p:spPr>
          <a:xfrm>
            <a:off x="1002770" y="7703773"/>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12</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26</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en-IE" sz="1600" b="1" dirty="0">
                <a:solidFill>
                  <a:srgbClr val="8652A1"/>
                </a:solidFill>
                <a:ea typeface="Calibri" panose="020F0502020204030204" pitchFamily="34" charset="0"/>
                <a:cs typeface="Arial" panose="020B0604020202020204" pitchFamily="34" charset="0"/>
              </a:rPr>
              <a:t>Trin 1: Design af brugbarhedstest</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a typeface="Calibri" panose="020F0502020204030204" pitchFamily="34" charset="0"/>
              <a:cs typeface="Arial" panose="020B0604020202020204" pitchFamily="34" charset="0"/>
            </a:endParaRPr>
          </a:p>
          <a:p>
            <a:pPr algn="just"/>
            <a:r>
              <a:rPr lang="en-US" dirty="0">
                <a:solidFill>
                  <a:schemeClr val="tx1"/>
                </a:solidFill>
                <a:effectLst/>
                <a:latin typeface="Calibri"/>
                <a:ea typeface="Calibri"/>
                <a:cs typeface="Times New Roman"/>
              </a:rPr>
              <a:t>Design en </a:t>
            </a:r>
            <a:r>
              <a:rPr lang="en-US" b="1" dirty="0">
                <a:solidFill>
                  <a:schemeClr val="tx1"/>
                </a:solidFill>
                <a:latin typeface="Calibri"/>
                <a:ea typeface="Calibri"/>
                <a:cs typeface="Times New Roman"/>
              </a:rPr>
              <a:t>lille </a:t>
            </a:r>
            <a:r>
              <a:rPr lang="en-US" dirty="0">
                <a:solidFill>
                  <a:schemeClr val="tx1"/>
                </a:solidFill>
                <a:effectLst/>
                <a:latin typeface="Calibri"/>
                <a:ea typeface="Calibri"/>
                <a:cs typeface="Times New Roman"/>
              </a:rPr>
              <a:t>brugbarhedstest (i klassen) for at demonstrere, at den bæredygtige logistikløsning er funktionel og kan implementeres effektivt i en virkelighedsnær situation. Besvar følgende spørgsmål:</a:t>
            </a:r>
            <a:endParaRPr lang="en-GB" dirty="0">
              <a:solidFill>
                <a:schemeClr val="tx1"/>
              </a:solidFill>
              <a:effectLst/>
              <a:latin typeface="Calibri"/>
              <a:ea typeface="Calibri"/>
              <a:cs typeface="Times New Roman"/>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Problemer, du vil fokusere på: </a:t>
            </a: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Hvad er formålet med testen?</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Hvilke opgaver kan hjælpe dig med at finde svarene?</a:t>
            </a:r>
            <a:endParaRPr lang="en-US" dirty="0">
              <a:solidFill>
                <a:schemeClr val="tx1"/>
              </a:solidFill>
              <a:effectLst/>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Spørgsmål, du vil stille: </a:t>
            </a: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Hvilke specifikke spørgsmål vil du stille brugerne om løsningen? </a:t>
            </a:r>
            <a:endParaRPr lang="en-US"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Hvad forsøger du at finde ud af?</a:t>
            </a:r>
            <a:endParaRPr lang="en-US" dirty="0">
              <a:solidFill>
                <a:schemeClr val="tx1"/>
              </a:solidFill>
              <a:effectLst/>
              <a:ea typeface="Calibri" panose="020F0502020204030204" pitchFamily="34" charset="0"/>
              <a:cs typeface="Times New Roman" panose="02020603050405020304" pitchFamily="18" charset="0"/>
            </a:endParaRPr>
          </a:p>
          <a:p>
            <a:pPr marL="225425" indent="-225425" algn="just">
              <a:buFont typeface="Wingdings" pitchFamily="2" charset="2"/>
              <a:buChar char="q"/>
            </a:pPr>
            <a:endParaRPr lang="en-US" dirty="0">
              <a:solidFill>
                <a:schemeClr val="tx1"/>
              </a:solidFill>
              <a:ea typeface="Calibri" panose="020F0502020204030204" pitchFamily="34" charset="0"/>
              <a:cs typeface="Times New Roman" panose="02020603050405020304" pitchFamily="18" charset="0"/>
            </a:endParaRPr>
          </a:p>
          <a:p>
            <a:pPr algn="just"/>
            <a:r>
              <a:rPr lang="en-US" b="1" dirty="0">
                <a:solidFill>
                  <a:schemeClr val="tx1"/>
                </a:solidFill>
                <a:ea typeface="Calibri" panose="020F0502020204030204" pitchFamily="34" charset="0"/>
                <a:cs typeface="Times New Roman" panose="02020603050405020304" pitchFamily="18" charset="0"/>
              </a:rPr>
              <a:t>Hvis testen skulle finde sted i virkeligheden:</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Hvilken type brugere bør deltage i testen? Gå ud over demografiske data og overvej interesser, deres tilknytning til virksomheden og deres vaner.</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Hvordan kan du rekruttere deltagere baseret på ovenstående gruppe?</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Hvilke værktøjer vil du bruge til at gennemføre denne brugbarhedstest?</a:t>
            </a:r>
          </a:p>
          <a:p>
            <a:pPr marL="182245" indent="-182245" algn="just">
              <a:buFont typeface="Wingdings" pitchFamily="2" charset="2"/>
              <a:buChar char="q"/>
            </a:pPr>
            <a:r>
              <a:rPr lang="en-US" dirty="0">
                <a:solidFill>
                  <a:schemeClr val="tx1"/>
                </a:solidFill>
                <a:ea typeface="Calibri" panose="020F0502020204030204" pitchFamily="34" charset="0"/>
                <a:cs typeface="Times New Roman" panose="02020603050405020304" pitchFamily="18" charset="0"/>
              </a:rPr>
              <a:t>Hvordan vil du indsamle og </a:t>
            </a:r>
            <a:r>
              <a:rPr lang="en-US" dirty="0" err="1">
                <a:solidFill>
                  <a:schemeClr val="tx1"/>
                </a:solidFill>
                <a:ea typeface="Calibri" panose="020F0502020204030204" pitchFamily="34" charset="0"/>
                <a:cs typeface="Times New Roman" panose="02020603050405020304" pitchFamily="18" charset="0"/>
              </a:rPr>
              <a:t>analysere </a:t>
            </a:r>
            <a:r>
              <a:rPr lang="en-US" dirty="0">
                <a:solidFill>
                  <a:schemeClr val="tx1"/>
                </a:solidFill>
                <a:ea typeface="Calibri" panose="020F0502020204030204" pitchFamily="34" charset="0"/>
                <a:cs typeface="Times New Roman" panose="02020603050405020304" pitchFamily="18" charset="0"/>
              </a:rPr>
              <a:t>feedbacken?</a:t>
            </a:r>
            <a:endParaRPr lang="en-US" dirty="0">
              <a:solidFill>
                <a:schemeClr val="tx1"/>
              </a:solidFill>
              <a:ea typeface="Calibri" panose="020F0502020204030204" pitchFamily="34" charset="0"/>
            </a:endParaRPr>
          </a:p>
          <a:p>
            <a:pPr algn="just"/>
            <a:endParaRPr lang="en-US" dirty="0">
              <a:ea typeface="Calibri" panose="020F0502020204030204" pitchFamily="34" charset="0"/>
            </a:endParaRPr>
          </a:p>
          <a:p>
            <a:pPr algn="just">
              <a:lnSpc>
                <a:spcPct val="115000"/>
              </a:lnSpc>
            </a:pPr>
            <a:r>
              <a:rPr lang="en-IE" sz="1600" b="1" dirty="0">
                <a:solidFill>
                  <a:srgbClr val="8652A1"/>
                </a:solidFill>
                <a:ea typeface="Calibri" panose="020F0502020204030204" pitchFamily="34" charset="0"/>
                <a:cs typeface="Arial" panose="020B0604020202020204" pitchFamily="34" charset="0"/>
              </a:rPr>
              <a:t>Trin 2: Onlineundersøgelse</a:t>
            </a:r>
            <a:endParaRPr lang="en-GB" sz="1600" b="1" dirty="0">
              <a:solidFill>
                <a:srgbClr val="8652A1"/>
              </a:solidFill>
              <a:highlight>
                <a:srgbClr val="FFFF00"/>
              </a:highlight>
              <a:ea typeface="Calibri" panose="020F0502020204030204" pitchFamily="34" charset="0"/>
              <a:cs typeface="Arial" panose="020B0604020202020204" pitchFamily="34" charset="0"/>
            </a:endParaRPr>
          </a:p>
          <a:p>
            <a:pPr algn="just"/>
            <a:endParaRPr lang="en-GB" dirty="0">
              <a:ea typeface="Calibri" panose="020F0502020204030204" pitchFamily="34" charset="0"/>
              <a:cs typeface="Times New Roman" panose="02020603050405020304" pitchFamily="18" charset="0"/>
            </a:endParaRPr>
          </a:p>
          <a:p>
            <a:pPr algn="just"/>
            <a:r>
              <a:rPr lang="en-US" dirty="0">
                <a:solidFill>
                  <a:schemeClr val="tx1"/>
                </a:solidFill>
                <a:ea typeface="Calibri" panose="020F0502020204030204" pitchFamily="34" charset="0"/>
              </a:rPr>
              <a:t>Den brugbarhedstest, du har designet ovenfor, skal foregå online i form af en onlineundersøgelse. </a:t>
            </a:r>
          </a:p>
          <a:p>
            <a:pPr algn="just"/>
            <a:r>
              <a:rPr lang="en-US" dirty="0">
                <a:solidFill>
                  <a:schemeClr val="tx1"/>
                </a:solidFill>
                <a:ea typeface="Calibri" panose="020F0502020204030204" pitchFamily="34" charset="0"/>
              </a:rPr>
              <a:t>Brug et digitalt værktøj til at udvikle en kort undersøgelse, der hjælper dig med at finde svarene på de spørgsmål, du definerede i trin 1. Husk følgende tips:</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Spørgsmålene skal være lette at forstå og besvare.</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Gruppér spørgsmålene efter emne.</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en-US" dirty="0">
                <a:solidFill>
                  <a:schemeClr val="tx1"/>
                </a:solidFill>
                <a:ea typeface="Calibri" panose="020F0502020204030204" pitchFamily="34" charset="0"/>
              </a:rPr>
              <a:t>Placer følsomme spørgsmål til sidst.</a:t>
            </a:r>
            <a:endParaRPr lang="en-GB"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endParaRPr>
          </a:p>
          <a:p>
            <a:pPr algn="just" fontAlgn="base"/>
            <a:r>
              <a:rPr lang="en-US" dirty="0">
                <a:solidFill>
                  <a:schemeClr val="tx1"/>
                </a:solidFill>
                <a:latin typeface="Calibri"/>
                <a:ea typeface="Open Sans"/>
                <a:cs typeface="Calibri"/>
              </a:rPr>
              <a:t>Du kan </a:t>
            </a:r>
            <a:r>
              <a:rPr lang="en-GB" dirty="0">
                <a:solidFill>
                  <a:schemeClr val="tx1"/>
                </a:solidFill>
                <a:latin typeface="Calibri"/>
                <a:ea typeface="Open Sans"/>
                <a:cs typeface="Calibri"/>
              </a:rPr>
              <a:t>bruge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Google Forms </a:t>
            </a:r>
            <a:r>
              <a:rPr lang="en-GB" dirty="0">
                <a:solidFill>
                  <a:schemeClr val="tx1"/>
                </a:solidFill>
                <a:latin typeface="Calibri"/>
                <a:ea typeface="Open Sans"/>
                <a:cs typeface="Calibri"/>
              </a:rPr>
              <a:t>(se side 28-29 i dette dokument for at få vejledning i, hvordan du bruger det), eller du kan vælge et andet relevant værktøj, f.eks.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en-GB" dirty="0">
                <a:solidFill>
                  <a:schemeClr val="tx1"/>
                </a:solidFill>
                <a:latin typeface="Calibri"/>
                <a:ea typeface="Open Sans"/>
                <a:cs typeface="Calibri"/>
              </a:rPr>
              <a:t>eller en anden platform, du foretrækker, til at oprette din testundersøgelse.</a:t>
            </a:r>
          </a:p>
          <a:p>
            <a:pPr algn="just" fontAlgn="base"/>
            <a:endParaRPr lang="en-GB" dirty="0">
              <a:solidFill>
                <a:schemeClr val="tx1"/>
              </a:solidFill>
              <a:latin typeface="Calibri"/>
              <a:ea typeface="Open Sans"/>
              <a:cs typeface="Calibri"/>
            </a:endParaRPr>
          </a:p>
          <a:p>
            <a:pPr algn="just"/>
            <a:r>
              <a:rPr lang="en-GB" sz="1600" b="1" dirty="0">
                <a:solidFill>
                  <a:srgbClr val="8652A1"/>
                </a:solidFill>
                <a:ea typeface="Calibri" panose="020F0502020204030204" pitchFamily="34" charset="0"/>
                <a:cs typeface="Arial" panose="020B0604020202020204" pitchFamily="34" charset="0"/>
              </a:rPr>
              <a:t>Trin 3: Analyser de indsamlede data</a:t>
            </a:r>
          </a:p>
          <a:p>
            <a:pPr algn="just"/>
            <a:endParaRPr lang="en-GB" dirty="0"/>
          </a:p>
          <a:p>
            <a:pPr algn="just"/>
            <a:r>
              <a:rPr lang="en-GB" dirty="0"/>
              <a:t>Når din undersøgelse har indsamlet tilstrækkelige svar, skal du samle og organisere dataene til analyse. Fokuser på at identificere vigtige indsigter og områder, hvor din </a:t>
            </a:r>
            <a:r>
              <a:rPr lang="en-US" dirty="0">
                <a:solidFill>
                  <a:schemeClr val="tx1"/>
                </a:solidFill>
                <a:effectLst/>
                <a:latin typeface="Calibri"/>
                <a:ea typeface="Calibri"/>
                <a:cs typeface="Times New Roman"/>
              </a:rPr>
              <a:t>bæredygtige logistikløsning </a:t>
            </a:r>
            <a:r>
              <a:rPr lang="en-GB" dirty="0"/>
              <a:t>kan forbedres.</a:t>
            </a:r>
          </a:p>
          <a:p>
            <a:pPr algn="just"/>
            <a:endParaRPr lang="en-GB" dirty="0"/>
          </a:p>
          <a:p>
            <a:pPr algn="just"/>
            <a:r>
              <a:rPr lang="en-GB" dirty="0"/>
              <a:t>Visualiser resultaterne, så de er nemme at fortolke, f.eks. ved hjælp af diagrammer, grafer eller infografikker. Vælg et format, der klart kommunikerer de vigtigste resultater til dit team.</a:t>
            </a:r>
          </a:p>
          <a:p>
            <a:pPr algn="just"/>
            <a:endParaRPr lang="en-GB" dirty="0"/>
          </a:p>
          <a:p>
            <a:pPr algn="just"/>
            <a:r>
              <a:rPr lang="en-GB" dirty="0"/>
              <a:t>Du kan bruge værktøjer som </a:t>
            </a:r>
            <a:r>
              <a:rPr lang="en-GB" b="1" dirty="0">
                <a:solidFill>
                  <a:srgbClr val="29C5F4"/>
                </a:solidFill>
                <a:hlinkClick r:id="rId2">
                  <a:extLst>
                    <a:ext uri="{A12FA001-AC4F-418D-AE19-62706E023703}">
                      <ahyp:hlinkClr xmlns:ahyp="http://schemas.microsoft.com/office/drawing/2018/hyperlinkcolor" val="tx"/>
                    </a:ext>
                  </a:extLst>
                </a:hlinkClick>
              </a:rPr>
              <a:t>Google Forms</a:t>
            </a:r>
            <a:r>
              <a:rPr lang="en-GB" dirty="0"/>
              <a:t>, </a:t>
            </a:r>
            <a:r>
              <a:rPr lang="en-GB"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en-GB" dirty="0">
                <a:solidFill>
                  <a:srgbClr val="29C5F4"/>
                </a:solidFill>
                <a:latin typeface="Calibri"/>
                <a:ea typeface="Open Sans"/>
                <a:cs typeface="Calibri"/>
              </a:rPr>
              <a:t>, </a:t>
            </a:r>
            <a:r>
              <a:rPr lang="en-GB"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en-GB" dirty="0"/>
              <a:t>eller en anden undersøgelsesplatform, som du foretrækker, hvoraf mange har indbyggede visualiseringsfunktioner. Du kan også eksportere dataene til Excel, Google Sheets eller et datavisualiseringsværktøj (f.eks. Canva, Tableau eller Flourish) for at få mere tilpassede visualiseringer.</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27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5 – TEST OG VALIDERING AF PILOTSERVICE</a:t>
            </a:r>
            <a:endParaRPr lang="en-US"/>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C93ED3C-74CD-D212-12BB-F318CE9111CB}"/>
              </a:ext>
            </a:extLst>
          </p:cNvPr>
          <p:cNvSpPr>
            <a:spLocks noGrp="1"/>
          </p:cNvSpPr>
          <p:nvPr>
            <p:ph type="body" sz="quarter" idx="64"/>
          </p:nvPr>
        </p:nvSpPr>
        <p:spPr>
          <a:xfrm>
            <a:off x="697281" y="1599143"/>
            <a:ext cx="6076734"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a:solidFill>
                  <a:srgbClr val="8652A1"/>
                </a:solidFill>
                <a:ea typeface="Calibri" panose="020F0502020204030204" pitchFamily="34" charset="0"/>
                <a:cs typeface="Arial" panose="020B0604020202020204" pitchFamily="34" charset="0"/>
              </a:rPr>
              <a:t>Instruktioner – Sådan bruger du Google Forms</a:t>
            </a:r>
          </a:p>
          <a:p>
            <a:pPr marL="228600" marR="243840" indent="-228600" algn="just">
              <a:lnSpc>
                <a:spcPct val="115000"/>
              </a:lnSpc>
              <a:spcBef>
                <a:spcPts val="1200"/>
              </a:spcBef>
              <a:buAutoNum type="arabicPeriod"/>
              <a:tabLst>
                <a:tab pos="450215" algn="l"/>
              </a:tabLst>
            </a:pPr>
            <a:r>
              <a:rPr lang="en-GB">
                <a:solidFill>
                  <a:schemeClr val="tx1"/>
                </a:solidFill>
                <a:latin typeface="Calibri"/>
                <a:ea typeface="Calibri"/>
                <a:cs typeface="Arial"/>
              </a:rPr>
              <a:t>Åbn </a:t>
            </a:r>
            <a:r>
              <a:rPr lang="en-GB" b="1">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Forms </a:t>
            </a:r>
            <a:r>
              <a:rPr lang="en-GB">
                <a:solidFill>
                  <a:schemeClr val="tx1"/>
                </a:solidFill>
                <a:latin typeface="Calibri"/>
                <a:ea typeface="Calibri"/>
                <a:cs typeface="Arial"/>
              </a:rPr>
              <a:t>og tilmeld dig/log ind.</a:t>
            </a: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Opret en ny spørgeskema ved at klikke på "+" eller vælg en skabelon.</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Nu kan du give din formular et navn, skrive en beskrivelse og tilføje/redigere spørgsmål. Til spørgsmål kan du vælge mellem multiple choice, skriftligt svar, afkrydsningsfelt eller mange andre muligheder – vælg det, der passer bedst til dit formål.</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Menuen øverst til højre giver dig flere muligheder for din formular:</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en-GB">
                <a:solidFill>
                  <a:schemeClr val="tx1"/>
                </a:solidFill>
                <a:ea typeface="Calibri" panose="020F0502020204030204" pitchFamily="34" charset="0"/>
                <a:cs typeface="Arial" panose="020B0604020202020204" pitchFamily="34" charset="0"/>
              </a:rPr>
              <a:t>Når du har sendt spørgeskemaet ud, og folk har besvaret det, kan du se svarene her.</a:t>
            </a: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US">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53DF99-A353-3151-1CA4-A08D31FDE158}"/>
              </a:ext>
            </a:extLst>
          </p:cNvPr>
          <p:cNvSpPr>
            <a:spLocks noGrp="1"/>
          </p:cNvSpPr>
          <p:nvPr>
            <p:ph type="sldNum" sz="quarter" idx="4"/>
          </p:nvPr>
        </p:nvSpPr>
        <p:spPr/>
        <p:txBody>
          <a:bodyPr/>
          <a:lstStyle/>
          <a:p>
            <a:fld id="{9C527BFA-2C0E-4CEC-B6A5-913A56FEF4B4}" type="slidenum">
              <a:rPr lang="fr-CA" smtClean="0"/>
              <a:t>28</a:t>
            </a:fld>
            <a:endParaRPr lang="fr-CA"/>
          </a:p>
        </p:txBody>
      </p:sp>
      <p:sp>
        <p:nvSpPr>
          <p:cNvPr id="7" name="Freeform 1">
            <a:extLst>
              <a:ext uri="{FF2B5EF4-FFF2-40B4-BE49-F238E27FC236}">
                <a16:creationId xmlns:a16="http://schemas.microsoft.com/office/drawing/2014/main"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ADB42B6-A29A-416F-DA99-B19096D9751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TRIN 5 – TEST OG VALIDERING AF PILOTSERVICE</a:t>
            </a:r>
            <a:endParaRPr lang="en-US"/>
          </a:p>
        </p:txBody>
      </p:sp>
      <p:pic>
        <p:nvPicPr>
          <p:cNvPr id="3" name="Grafik 2">
            <a:extLst>
              <a:ext uri="{FF2B5EF4-FFF2-40B4-BE49-F238E27FC236}">
                <a16:creationId xmlns:a16="http://schemas.microsoft.com/office/drawing/2014/main"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id="{FC974072-A38B-A4C2-B436-660AAA96E010}"/>
              </a:ext>
            </a:extLst>
          </p:cNvPr>
          <p:cNvPicPr>
            <a:picLocks noChangeAspect="1"/>
          </p:cNvPicPr>
          <p:nvPr/>
        </p:nvPicPr>
        <p:blipFill>
          <a:blip r:embed="rId4"/>
          <a:stretch>
            <a:fillRect/>
          </a:stretch>
        </p:blipFill>
        <p:spPr>
          <a:xfrm>
            <a:off x="939466" y="4485144"/>
            <a:ext cx="3118281" cy="1721524"/>
          </a:xfrm>
          <a:prstGeom prst="rect">
            <a:avLst/>
          </a:prstGeom>
        </p:spPr>
      </p:pic>
      <p:pic>
        <p:nvPicPr>
          <p:cNvPr id="10" name="Grafik 9">
            <a:extLst>
              <a:ext uri="{FF2B5EF4-FFF2-40B4-BE49-F238E27FC236}">
                <a16:creationId xmlns:a16="http://schemas.microsoft.com/office/drawing/2014/main" id="{46841BF4-7254-0320-263A-C5F5D4815654}"/>
              </a:ext>
            </a:extLst>
          </p:cNvPr>
          <p:cNvPicPr>
            <a:picLocks noChangeAspect="1"/>
          </p:cNvPicPr>
          <p:nvPr/>
        </p:nvPicPr>
        <p:blipFill>
          <a:blip r:embed="rId5"/>
          <a:stretch>
            <a:fillRect/>
          </a:stretch>
        </p:blipFill>
        <p:spPr>
          <a:xfrm rot="16200000">
            <a:off x="-253031" y="7710067"/>
            <a:ext cx="2729613" cy="344615"/>
          </a:xfrm>
          <a:prstGeom prst="rect">
            <a:avLst/>
          </a:prstGeom>
        </p:spPr>
      </p:pic>
      <p:sp>
        <p:nvSpPr>
          <p:cNvPr id="11" name="Textfeld 10">
            <a:extLst>
              <a:ext uri="{FF2B5EF4-FFF2-40B4-BE49-F238E27FC236}">
                <a16:creationId xmlns:a16="http://schemas.microsoft.com/office/drawing/2014/main" id="{784F7A14-FAEE-B5FC-1AC1-25FB62A5D55F}"/>
              </a:ext>
            </a:extLst>
          </p:cNvPr>
          <p:cNvSpPr txBox="1"/>
          <p:nvPr/>
        </p:nvSpPr>
        <p:spPr>
          <a:xfrm>
            <a:off x="1261955" y="6657503"/>
            <a:ext cx="4947386" cy="2631490"/>
          </a:xfrm>
          <a:prstGeom prst="rect">
            <a:avLst/>
          </a:prstGeom>
          <a:noFill/>
        </p:spPr>
        <p:txBody>
          <a:bodyPr wrap="square" rtlCol="0">
            <a:spAutoFit/>
          </a:bodyPr>
          <a:lstStyle/>
          <a:p>
            <a:r>
              <a:rPr lang="de-DE" sz="1100"/>
              <a:t>Her </a:t>
            </a:r>
            <a:r>
              <a:rPr lang="de-DE" sz="1100" err="1"/>
              <a:t>kan du </a:t>
            </a:r>
            <a:r>
              <a:rPr lang="de-DE" sz="1100"/>
              <a:t>offentliggøre </a:t>
            </a:r>
            <a:r>
              <a:rPr lang="de-DE" sz="1100" err="1"/>
              <a:t>din </a:t>
            </a:r>
            <a:r>
              <a:rPr lang="de-DE" sz="1100"/>
              <a:t>formular – </a:t>
            </a:r>
            <a:r>
              <a:rPr lang="de-DE" sz="1100" err="1"/>
              <a:t>enten for alle med </a:t>
            </a:r>
            <a:r>
              <a:rPr lang="de-DE" sz="1100"/>
              <a:t>et link</a:t>
            </a:r>
            <a:r>
              <a:rPr lang="de-DE" sz="1100" err="1"/>
              <a:t>, eller du kan invitere bestemte Google-konti</a:t>
            </a:r>
            <a:endParaRPr lang="de-DE" sz="1100"/>
          </a:p>
          <a:p>
            <a:endParaRPr lang="de-DE" sz="1100"/>
          </a:p>
          <a:p>
            <a:endParaRPr lang="de-DE" sz="1100"/>
          </a:p>
          <a:p>
            <a:r>
              <a:rPr lang="de-DE" sz="1100"/>
              <a:t>Her </a:t>
            </a:r>
            <a:r>
              <a:rPr lang="de-DE" sz="1100" err="1"/>
              <a:t>kan du tilføje teammedlemmer, som du kan samarbejde med </a:t>
            </a:r>
            <a:r>
              <a:rPr lang="de-DE" sz="1100"/>
              <a:t>på </a:t>
            </a:r>
            <a:r>
              <a:rPr lang="de-DE" sz="1100" err="1"/>
              <a:t>din </a:t>
            </a:r>
            <a:r>
              <a:rPr lang="de-DE" sz="1100"/>
              <a:t>Google-formular</a:t>
            </a:r>
          </a:p>
          <a:p>
            <a:endParaRPr lang="de-DE" sz="1100"/>
          </a:p>
          <a:p>
            <a:r>
              <a:rPr lang="en-GB" sz="1100"/>
              <a:t>Her kan du kopiere linket til din formular for at invitere samarbejdspartnere</a:t>
            </a:r>
          </a:p>
          <a:p>
            <a:endParaRPr lang="en-GB" sz="1100"/>
          </a:p>
          <a:p>
            <a:r>
              <a:rPr lang="en-GB" sz="1100"/>
              <a:t>Gentag</a:t>
            </a:r>
          </a:p>
          <a:p>
            <a:endParaRPr lang="en-GB" sz="1100"/>
          </a:p>
          <a:p>
            <a:r>
              <a:rPr lang="en-GB" sz="1100"/>
              <a:t>Fortry</a:t>
            </a:r>
          </a:p>
          <a:p>
            <a:endParaRPr lang="en-GB" sz="1100"/>
          </a:p>
          <a:p>
            <a:r>
              <a:rPr lang="en-GB" sz="1100"/>
              <a:t>Se en forhåndsvisning af din formular</a:t>
            </a:r>
          </a:p>
          <a:p>
            <a:endParaRPr lang="en-GB" sz="1100"/>
          </a:p>
          <a:p>
            <a:r>
              <a:rPr lang="en-GB" sz="1100"/>
              <a:t>Skift udseendet på din formular</a:t>
            </a:r>
            <a:endParaRPr lang="de-DE" sz="1100"/>
          </a:p>
        </p:txBody>
      </p:sp>
      <p:pic>
        <p:nvPicPr>
          <p:cNvPr id="13" name="Grafik 12">
            <a:extLst>
              <a:ext uri="{FF2B5EF4-FFF2-40B4-BE49-F238E27FC236}">
                <a16:creationId xmlns:a16="http://schemas.microsoft.com/office/drawing/2014/main" id="{18876F97-E683-B269-347B-0C3E5BBCDCE1}"/>
              </a:ext>
            </a:extLst>
          </p:cNvPr>
          <p:cNvPicPr>
            <a:picLocks noChangeAspect="1"/>
          </p:cNvPicPr>
          <p:nvPr/>
        </p:nvPicPr>
        <p:blipFill>
          <a:blip r:embed="rId6"/>
          <a:stretch>
            <a:fillRect/>
          </a:stretch>
        </p:blipFill>
        <p:spPr>
          <a:xfrm>
            <a:off x="1028565" y="9860075"/>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1A0204-E9FD-0254-D895-CACE90951475}"/>
              </a:ext>
            </a:extLst>
          </p:cNvPr>
          <p:cNvSpPr>
            <a:spLocks noGrp="1"/>
          </p:cNvSpPr>
          <p:nvPr>
            <p:ph type="body" sz="quarter" idx="64"/>
          </p:nvPr>
        </p:nvSpPr>
        <p:spPr>
          <a:xfrm>
            <a:off x="697281" y="1599143"/>
            <a:ext cx="6076734" cy="6374105"/>
          </a:xfrm>
        </p:spPr>
        <p:txBody>
          <a:bodyPr lIns="91440" tIns="45720" rIns="91440" bIns="45720" numCol="1" spcCol="288000" anchor="t">
            <a:noAutofit/>
          </a:bodyPr>
          <a:lstStyle/>
          <a:p>
            <a:pPr marR="243840" algn="just">
              <a:lnSpc>
                <a:spcPct val="115000"/>
              </a:lnSpc>
              <a:spcBef>
                <a:spcPts val="1200"/>
              </a:spcBef>
              <a:tabLst>
                <a:tab pos="450215" algn="l"/>
              </a:tabLst>
            </a:pPr>
            <a:r>
              <a:rPr lang="en-US" sz="1600" b="1" dirty="0">
                <a:solidFill>
                  <a:srgbClr val="8652A1"/>
                </a:solidFill>
                <a:ea typeface="Calibri" panose="020F0502020204030204" pitchFamily="34" charset="0"/>
                <a:cs typeface="Arial" panose="020B0604020202020204" pitchFamily="34" charset="0"/>
              </a:rPr>
              <a:t>Instruktioner – Sådan bruger du Google Forms</a:t>
            </a:r>
          </a:p>
          <a:p>
            <a:pPr marL="228600" marR="243840" indent="-228600" algn="just">
              <a:lnSpc>
                <a:spcPct val="115000"/>
              </a:lnSpc>
              <a:spcBef>
                <a:spcPts val="1200"/>
              </a:spcBef>
              <a:buFont typeface="+mj-lt"/>
              <a:buAutoNum type="arabicPeriod" startAt="6"/>
              <a:tabLst>
                <a:tab pos="450215" algn="l"/>
              </a:tabLst>
            </a:pPr>
            <a:r>
              <a:rPr lang="en-GB" dirty="0">
                <a:solidFill>
                  <a:schemeClr val="tx1"/>
                </a:solidFill>
                <a:latin typeface="Calibri"/>
                <a:ea typeface="Calibri"/>
                <a:cs typeface="Arial"/>
              </a:rPr>
              <a:t>I indstillingsafsnittet kan du f.eks. redigere, hvordan svar indsamles eller præsenteres, og indstille standardindstillinger for formularer eller spørgsmål.</a:t>
            </a: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en-IE" dirty="0">
                <a:solidFill>
                  <a:schemeClr val="tx1"/>
                </a:solidFill>
                <a:ea typeface="Calibri" panose="020F0502020204030204" pitchFamily="34" charset="0"/>
                <a:cs typeface="Arial" panose="020B0604020202020204" pitchFamily="34" charset="0"/>
              </a:rPr>
              <a:t>Du kan få yderligere hjælp i </a:t>
            </a:r>
            <a:r>
              <a:rPr lang="en-GB"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Google Workspace-læringscenteret</a:t>
            </a:r>
            <a:r>
              <a:rPr lang="en-GB" dirty="0">
                <a:solidFill>
                  <a:schemeClr val="tx1"/>
                </a:solidFill>
                <a:latin typeface="Calibri"/>
                <a:ea typeface="Calibri"/>
                <a:cs typeface="Arial"/>
              </a:rPr>
              <a:t>.</a:t>
            </a:r>
          </a:p>
          <a:p>
            <a:pPr marR="243840" algn="just">
              <a:lnSpc>
                <a:spcPct val="115000"/>
              </a:lnSpc>
              <a:spcBef>
                <a:spcPts val="1200"/>
              </a:spcBef>
              <a:tabLst>
                <a:tab pos="450215" algn="l"/>
              </a:tabLst>
            </a:pPr>
            <a:r>
              <a:rPr lang="en-GB" sz="1600" b="1" dirty="0">
                <a:solidFill>
                  <a:srgbClr val="8652A1"/>
                </a:solidFill>
                <a:ea typeface="Calibri" panose="020F0502020204030204" pitchFamily="34" charset="0"/>
                <a:cs typeface="Arial" panose="020B0604020202020204" pitchFamily="34" charset="0"/>
              </a:rPr>
              <a:t>Eksempler på spørgsmål</a:t>
            </a:r>
          </a:p>
          <a:p>
            <a:pPr marR="243840" algn="just">
              <a:lnSpc>
                <a:spcPct val="115000"/>
              </a:lnSpc>
              <a:spcBef>
                <a:spcPts val="1200"/>
              </a:spcBef>
              <a:tabLst>
                <a:tab pos="450215" algn="l"/>
              </a:tabLst>
            </a:pPr>
            <a:r>
              <a:rPr lang="en-GB" dirty="0">
                <a:solidFill>
                  <a:schemeClr val="tx1"/>
                </a:solidFill>
                <a:ea typeface="Calibri" panose="020F0502020204030204" pitchFamily="34" charset="0"/>
                <a:cs typeface="Arial" panose="020B0604020202020204" pitchFamily="34" charset="0"/>
              </a:rPr>
              <a:t>Her er nogle eksempler på, hvilke typer spørgsmål og svar du kan indsamle med din onlineformular. Vær opmærksom på, om spørgsmålene er relevante for din situation og løsning. </a:t>
            </a:r>
          </a:p>
          <a:p>
            <a:endParaRPr lang="en-GB" b="1" dirty="0"/>
          </a:p>
          <a:p>
            <a:r>
              <a:rPr lang="en-GB" b="1" dirty="0"/>
              <a:t>Generel brugervenlighed og oplevelse</a:t>
            </a:r>
          </a:p>
          <a:p>
            <a:pPr marL="182245" indent="-182245">
              <a:buFont typeface="Wingdings" panose="05000000000000000000" pitchFamily="2" charset="2"/>
              <a:buChar char="q"/>
            </a:pPr>
            <a:r>
              <a:rPr lang="en-GB" dirty="0"/>
              <a:t>Hvor nemt var det at bruge løsningen? </a:t>
            </a:r>
            <a:r>
              <a:rPr lang="en-GB" i="1" dirty="0"/>
              <a:t>(Skala: 1 – meget svært til 5 – meget nemt)</a:t>
            </a:r>
            <a:endParaRPr lang="en-GB" dirty="0"/>
          </a:p>
          <a:p>
            <a:pPr marL="182245" indent="-182245">
              <a:buFont typeface="Wingdings" panose="05000000000000000000" pitchFamily="2" charset="2"/>
              <a:buChar char="q"/>
            </a:pPr>
            <a:r>
              <a:rPr lang="en-GB" dirty="0"/>
              <a:t>Var der nogen funktioner, der virkede forvirrende eller unødvendige? </a:t>
            </a:r>
            <a:r>
              <a:rPr lang="en-GB" i="1" dirty="0"/>
              <a:t>(Åbent spørgsmål)</a:t>
            </a:r>
            <a:endParaRPr lang="en-GB" dirty="0"/>
          </a:p>
          <a:p>
            <a:pPr marL="182245" indent="-182245">
              <a:buFont typeface="Wingdings" panose="05000000000000000000" pitchFamily="2" charset="2"/>
              <a:buChar char="q"/>
            </a:pPr>
            <a:r>
              <a:rPr lang="en-GB" dirty="0"/>
              <a:t>Hvor intuitiv var navigationen i løsningen? </a:t>
            </a:r>
            <a:r>
              <a:rPr lang="en-GB" i="1" dirty="0"/>
              <a:t>(Skala: 1 - Ikke intuitiv til 5 - Meget intuitiv)</a:t>
            </a:r>
            <a:endParaRPr lang="en-GB" dirty="0"/>
          </a:p>
          <a:p>
            <a:pPr marL="182245" indent="-182245"/>
            <a:endParaRPr lang="en-GB" b="1" dirty="0"/>
          </a:p>
          <a:p>
            <a:pPr marL="182245" indent="-182245"/>
            <a:r>
              <a:rPr lang="en-GB" b="1" dirty="0"/>
              <a:t>Effektivitet og funktionalitet</a:t>
            </a:r>
          </a:p>
          <a:p>
            <a:pPr marL="182245" indent="-182245">
              <a:buFont typeface="Wingdings" panose="05000000000000000000" pitchFamily="2" charset="2"/>
              <a:buChar char="q"/>
            </a:pPr>
            <a:r>
              <a:rPr lang="en-GB" dirty="0"/>
              <a:t>Løste løsningen effektivt den logistiske udfordring, den var designet til? </a:t>
            </a:r>
            <a:r>
              <a:rPr lang="en-GB" i="1" dirty="0"/>
              <a:t>(Ja/Nej, med mulighed for at forklare)</a:t>
            </a:r>
            <a:endParaRPr lang="en-GB" dirty="0"/>
          </a:p>
          <a:p>
            <a:pPr marL="182245" indent="-182245">
              <a:buFont typeface="Wingdings" panose="05000000000000000000" pitchFamily="2" charset="2"/>
              <a:buChar char="q"/>
            </a:pPr>
            <a:r>
              <a:rPr lang="en-GB" dirty="0"/>
              <a:t>Hvilke funktioner i løsningen fungerede godt? </a:t>
            </a:r>
            <a:r>
              <a:rPr lang="en-GB" i="1" dirty="0"/>
              <a:t>(Flere valgmuligheder: hastighed, brugervenlighed, design, bæredygtighedspåvirkning osv.</a:t>
            </a:r>
            <a:endParaRPr lang="en-GB" dirty="0"/>
          </a:p>
          <a:p>
            <a:pPr marL="182245" indent="-182245">
              <a:buFont typeface="Wingdings" panose="05000000000000000000" pitchFamily="2" charset="2"/>
              <a:buChar char="q"/>
            </a:pPr>
            <a:r>
              <a:rPr lang="en-GB" dirty="0"/>
              <a:t>Var der tekniske problemer eller fejl? </a:t>
            </a:r>
            <a:r>
              <a:rPr lang="en-GB" i="1" dirty="0"/>
              <a:t>(Ja/nej, med mulighed for at beskrive problemet)</a:t>
            </a:r>
            <a:endParaRPr lang="en-GB" dirty="0"/>
          </a:p>
          <a:p>
            <a:pPr marL="182245" indent="-182245"/>
            <a:endParaRPr lang="en-GB" b="1" dirty="0"/>
          </a:p>
          <a:p>
            <a:pPr marL="182245" indent="-182245"/>
            <a:r>
              <a:rPr lang="en-GB" b="1" dirty="0"/>
              <a:t>Bæredygtighed og indvirkning</a:t>
            </a:r>
          </a:p>
          <a:p>
            <a:pPr marL="182245" indent="-182245">
              <a:buFont typeface="Wingdings" panose="05000000000000000000" pitchFamily="2" charset="2"/>
              <a:buChar char="q"/>
            </a:pPr>
            <a:r>
              <a:rPr lang="en-GB" dirty="0"/>
              <a:t>Hvor godt passer denne løsning til bæredygtighedsmålene? </a:t>
            </a:r>
            <a:r>
              <a:rPr lang="en-GB" i="1" dirty="0"/>
              <a:t>(Skala: 1 - Slet ikke til 5 - Fuldt ud i overensstemmelse med SDG'erne)</a:t>
            </a:r>
            <a:endParaRPr lang="en-GB" dirty="0"/>
          </a:p>
          <a:p>
            <a:pPr marL="182245" indent="-182245">
              <a:buFont typeface="Wingdings" panose="05000000000000000000" pitchFamily="2" charset="2"/>
              <a:buChar char="q"/>
            </a:pPr>
            <a:r>
              <a:rPr lang="en-GB" dirty="0"/>
              <a:t>Tror du, at denne løsning kan bidrage til mere bæredygtige logistikoperationer? </a:t>
            </a:r>
            <a:r>
              <a:rPr lang="en-GB" i="1" dirty="0"/>
              <a:t>(Ja/Nej, med mulighed for at forklare)</a:t>
            </a:r>
            <a:endParaRPr lang="en-GB" dirty="0"/>
          </a:p>
          <a:p>
            <a:pPr marL="182245" indent="-182245"/>
            <a:endParaRPr lang="en-GB" b="1" dirty="0"/>
          </a:p>
          <a:p>
            <a:pPr marL="182245" indent="-182245"/>
            <a:r>
              <a:rPr lang="en-GB" b="1" dirty="0"/>
              <a:t>Brugerfeedback og forslag</a:t>
            </a:r>
          </a:p>
          <a:p>
            <a:pPr marL="182245" indent="-182245">
              <a:buFont typeface="Wingdings" panose="05000000000000000000" pitchFamily="2" charset="2"/>
              <a:buChar char="q"/>
            </a:pPr>
            <a:r>
              <a:rPr lang="en-GB" dirty="0"/>
              <a:t>Hvilke forbedringer vil du foreslå til denne løsning? </a:t>
            </a:r>
            <a:r>
              <a:rPr lang="en-GB" i="1" dirty="0"/>
              <a:t>(Åbent spørgsmål)</a:t>
            </a:r>
            <a:endParaRPr lang="en-GB" dirty="0"/>
          </a:p>
          <a:p>
            <a:pPr marL="182245" indent="-182245">
              <a:buFont typeface="Wingdings" panose="05000000000000000000" pitchFamily="2" charset="2"/>
              <a:buChar char="q"/>
            </a:pPr>
            <a:r>
              <a:rPr lang="en-GB" dirty="0"/>
              <a:t>Vil du anbefale denne løsning til andre inden for logistik? </a:t>
            </a:r>
            <a:r>
              <a:rPr lang="en-GB" i="1" dirty="0"/>
              <a:t>(Ja/Nej, med mulighed for at forklare hvorfor eller hvorfor ikke)</a:t>
            </a:r>
            <a:endParaRPr lang="en-GB" dirty="0"/>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3D878-13FF-B999-A313-35E3A16FACDD}"/>
              </a:ext>
            </a:extLst>
          </p:cNvPr>
          <p:cNvSpPr>
            <a:spLocks noGrp="1"/>
          </p:cNvSpPr>
          <p:nvPr>
            <p:ph type="sldNum" sz="quarter" idx="4"/>
          </p:nvPr>
        </p:nvSpPr>
        <p:spPr/>
        <p:txBody>
          <a:bodyPr/>
          <a:lstStyle/>
          <a:p>
            <a:fld id="{9C527BFA-2C0E-4CEC-B6A5-913A56FEF4B4}" type="slidenum">
              <a:rPr lang="fr-CA" smtClean="0"/>
              <a:t>29</a:t>
            </a:fld>
            <a:endParaRPr lang="fr-CA"/>
          </a:p>
        </p:txBody>
      </p:sp>
      <p:sp>
        <p:nvSpPr>
          <p:cNvPr id="7" name="Freeform 1">
            <a:extLst>
              <a:ext uri="{FF2B5EF4-FFF2-40B4-BE49-F238E27FC236}">
                <a16:creationId xmlns:a16="http://schemas.microsoft.com/office/drawing/2014/main"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49F73E-F872-50E4-CD60-1216F6573AD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5 – TEST OG VALIDERING AF PILOTSERVICE</a:t>
            </a:r>
            <a:endParaRPr lang="en-US"/>
          </a:p>
        </p:txBody>
      </p:sp>
      <p:pic>
        <p:nvPicPr>
          <p:cNvPr id="5" name="Grafik 4">
            <a:extLst>
              <a:ext uri="{FF2B5EF4-FFF2-40B4-BE49-F238E27FC236}">
                <a16:creationId xmlns:a16="http://schemas.microsoft.com/office/drawing/2014/main"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rPr>
              <a:t>I denne aktivitet skal du:</a:t>
            </a:r>
          </a:p>
          <a:p>
            <a:pPr marL="171450" indent="-171450" algn="just">
              <a:buFont typeface="Wingdings" panose="05000000000000000000" pitchFamily="2" charset="2"/>
              <a:buChar char="q"/>
            </a:pPr>
            <a:r>
              <a:rPr lang="en-GB" dirty="0"/>
              <a:t>Identificere en </a:t>
            </a:r>
            <a:r>
              <a:rPr lang="en-GB" b="1" dirty="0"/>
              <a:t>bæredygtig logistikudfordring </a:t>
            </a:r>
            <a:r>
              <a:rPr lang="en-GB" dirty="0"/>
              <a:t>for din tildelte virksomhed (præsenteret af </a:t>
            </a:r>
          </a:p>
          <a:p>
            <a:pPr algn="just"/>
            <a:r>
              <a:rPr lang="en-GB" dirty="0"/>
              <a:t>din lærer i klassen).</a:t>
            </a:r>
          </a:p>
          <a:p>
            <a:pPr marL="171450" indent="-171450" algn="just">
              <a:buFont typeface="Wingdings" panose="05000000000000000000" pitchFamily="2" charset="2"/>
              <a:buChar char="q"/>
            </a:pPr>
            <a:r>
              <a:rPr lang="en-GB" dirty="0"/>
              <a:t>Koble udfordringen til de relevante </a:t>
            </a:r>
            <a:r>
              <a:rPr lang="en-GB" b="1" dirty="0"/>
              <a:t>SDG'er </a:t>
            </a:r>
            <a:r>
              <a:rPr lang="en-GB" dirty="0"/>
              <a:t>(mere om det </a:t>
            </a:r>
            <a:r>
              <a:rPr lang="en-GB" b="1" dirty="0">
                <a:solidFill>
                  <a:srgbClr val="29C5F4"/>
                </a:solidFill>
                <a:hlinkClick r:id="rId2">
                  <a:extLst>
                    <a:ext uri="{A12FA001-AC4F-418D-AE19-62706E023703}">
                      <ahyp:hlinkClr xmlns:ahyp="http://schemas.microsoft.com/office/drawing/2018/hyperlinkcolor" val="tx"/>
                    </a:ext>
                  </a:extLst>
                </a:hlinkClick>
              </a:rPr>
              <a:t>her</a:t>
            </a:r>
            <a:r>
              <a:rPr lang="en-GB" dirty="0"/>
              <a:t>).</a:t>
            </a:r>
          </a:p>
          <a:p>
            <a:pPr marL="171450" indent="-171450" algn="just">
              <a:buFont typeface="Wingdings" panose="05000000000000000000" pitchFamily="2" charset="2"/>
              <a:buChar char="q"/>
            </a:pPr>
            <a:r>
              <a:rPr lang="en-GB" dirty="0"/>
              <a:t>Undersøge </a:t>
            </a:r>
            <a:r>
              <a:rPr lang="en-GB" b="1" dirty="0"/>
              <a:t>innovative logistikpraksisser og digitale værktøjer </a:t>
            </a:r>
            <a:r>
              <a:rPr lang="en-GB" dirty="0"/>
              <a:t>til at understøtte implementeringen af innovation.</a:t>
            </a:r>
          </a:p>
          <a:p>
            <a:pPr marL="171450" indent="-171450" algn="just">
              <a:buFont typeface="Wingdings" panose="05000000000000000000" pitchFamily="2" charset="2"/>
              <a:buChar char="q"/>
            </a:pPr>
            <a:r>
              <a:rPr lang="en-GB" dirty="0"/>
              <a:t>Definer dine </a:t>
            </a:r>
            <a:r>
              <a:rPr lang="en-GB" b="1" dirty="0"/>
              <a:t>mål</a:t>
            </a:r>
            <a:r>
              <a:rPr lang="en-GB" dirty="0"/>
              <a:t>, der skal guide dit projekt i de kommende uger.</a:t>
            </a:r>
          </a:p>
          <a:p>
            <a:pPr algn="just"/>
            <a:endParaRPr lang="en-GB" dirty="0"/>
          </a:p>
          <a:p>
            <a:pPr algn="just"/>
            <a:r>
              <a:rPr lang="en-GB" sz="1600" b="1" dirty="0">
                <a:solidFill>
                  <a:srgbClr val="8652A1"/>
                </a:solidFill>
              </a:rPr>
              <a:t>Trin 1: Identificer en bæredygtig logistikudfordring</a:t>
            </a:r>
          </a:p>
          <a:p>
            <a:pPr algn="just"/>
            <a:endParaRPr lang="en-GB" b="1" dirty="0"/>
          </a:p>
          <a:p>
            <a:pPr algn="just"/>
            <a:r>
              <a:rPr lang="en-GB" b="1" dirty="0"/>
              <a:t>1. Analyser virksomhedens logistikdrift. </a:t>
            </a:r>
            <a:r>
              <a:rPr lang="en-GB" dirty="0"/>
              <a:t>Overvej centrale områder inden for logistikdrift, såsom transport, lager, forsyningskæde og levering til sidste led.</a:t>
            </a:r>
          </a:p>
          <a:p>
            <a:pPr algn="just"/>
            <a:endParaRPr lang="en-GB" dirty="0"/>
          </a:p>
          <a:p>
            <a:pPr algn="just"/>
            <a:r>
              <a:rPr lang="en-GB" b="1" dirty="0"/>
              <a:t>2. Identificer de bæredygtighedsudfordringer</a:t>
            </a:r>
            <a:r>
              <a:rPr lang="en-GB" dirty="0"/>
              <a:t>, virksomheden kan stå over for, og </a:t>
            </a:r>
            <a:r>
              <a:rPr lang="en-GB" b="1" dirty="0"/>
              <a:t>knyt dem til de relevante SDG'er</a:t>
            </a:r>
            <a:r>
              <a:rPr lang="en-GB" dirty="0"/>
              <a:t>. Tænk kritisk og kreativt, og identificer så mange udfordringer som muligt. Eksempler:</a:t>
            </a:r>
          </a:p>
          <a:p>
            <a:pPr marL="171450" indent="-171450" algn="just">
              <a:buFont typeface="Wingdings" panose="05000000000000000000" pitchFamily="2" charset="2"/>
              <a:buChar char="q"/>
            </a:pPr>
            <a:r>
              <a:rPr lang="en-GB" dirty="0"/>
              <a:t>CO2-udledning fra transport (SDG 13: Klimatiltag).</a:t>
            </a:r>
          </a:p>
          <a:p>
            <a:pPr marL="171450" indent="-171450" algn="just">
              <a:buFont typeface="Wingdings" panose="05000000000000000000" pitchFamily="2" charset="2"/>
              <a:buChar char="q"/>
            </a:pPr>
            <a:r>
              <a:rPr lang="en-GB" dirty="0"/>
              <a:t>Ineffektiv ruteplanlægning, der fører til overforbrug af brændstof (SDG 9: Industri, innovation og infrastruktur).</a:t>
            </a:r>
          </a:p>
          <a:p>
            <a:pPr marL="171450" indent="-171450" algn="just">
              <a:buFont typeface="Wingdings" panose="05000000000000000000" pitchFamily="2" charset="2"/>
              <a:buChar char="q"/>
            </a:pPr>
            <a:r>
              <a:rPr lang="en-GB" dirty="0"/>
              <a:t>Høj affaldsproduktion i emballage (SDG 12: Ansvarligt forbrug og produktion).</a:t>
            </a:r>
          </a:p>
          <a:p>
            <a:pPr marL="171450" indent="-171450" algn="just">
              <a:buFont typeface="Wingdings" panose="05000000000000000000" pitchFamily="2" charset="2"/>
              <a:buChar char="q"/>
            </a:pPr>
            <a:r>
              <a:rPr lang="en-GB" dirty="0"/>
              <a:t>Manglende digital integration for effektivitet i forsyningskæden (SDG 8: Anstændigt arbejde og økonomisk vækst).</a:t>
            </a:r>
          </a:p>
          <a:p>
            <a:pPr algn="just"/>
            <a:endParaRPr lang="en-GB" b="1" dirty="0"/>
          </a:p>
          <a:p>
            <a:pPr algn="just"/>
            <a:r>
              <a:rPr lang="en-GB" b="1" dirty="0"/>
              <a:t>3. Undersøg eksisterende bæredygtige logistikpraksisser </a:t>
            </a:r>
            <a:r>
              <a:rPr lang="en-GB" dirty="0"/>
              <a:t>i branchen i relation til de identificerede bæredygtighedsudfordringer og SDG'erne. Brug kilder som </a:t>
            </a:r>
            <a:r>
              <a:rPr lang="en-GB" b="1" dirty="0">
                <a:solidFill>
                  <a:srgbClr val="29C5F4"/>
                </a:solidFill>
                <a:hlinkClick r:id="rId3">
                  <a:extLst>
                    <a:ext uri="{A12FA001-AC4F-418D-AE19-62706E023703}">
                      <ahyp:hlinkClr xmlns:ahyp="http://schemas.microsoft.com/office/drawing/2018/hyperlinkcolor" val="tx"/>
                    </a:ext>
                  </a:extLst>
                </a:hlinkClick>
              </a:rPr>
              <a:t>EARTH Starter Kit &amp;amp; Good Practice Compendium </a:t>
            </a:r>
            <a:r>
              <a:rPr lang="en-GB" dirty="0"/>
              <a:t>eller søg efter eksterne casestudier gennem desk research. </a:t>
            </a:r>
          </a:p>
          <a:p>
            <a:pPr algn="just"/>
            <a:endParaRPr lang="en-GB" dirty="0"/>
          </a:p>
          <a:p>
            <a:pPr algn="just"/>
            <a:r>
              <a:rPr lang="en-GB" b="1" dirty="0"/>
              <a:t>4. Udfyld tabellen nedenfor for den valgte virksomhed. </a:t>
            </a:r>
          </a:p>
          <a:p>
            <a:pPr algn="just"/>
            <a:r>
              <a:rPr lang="en-GB" dirty="0"/>
              <a:t>Den første linje i tabellen giver et tilfældigt eksempel på, hvordan tabellen skal udfyldes.</a:t>
            </a: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INTRODUKTION TIL UDFORDRINGEN</a:t>
            </a:r>
            <a:endParaRPr lang="en-US"/>
          </a:p>
        </p:txBody>
      </p:sp>
      <p:graphicFrame>
        <p:nvGraphicFramePr>
          <p:cNvPr id="20" name="Tabelle 19">
            <a:extLst>
              <a:ext uri="{FF2B5EF4-FFF2-40B4-BE49-F238E27FC236}">
                <a16:creationId xmlns:a16="http://schemas.microsoft.com/office/drawing/2014/main" id="{EE90E8C2-A665-703B-7BA4-ADAE752DD682}"/>
              </a:ext>
            </a:extLst>
          </p:cNvPr>
          <p:cNvGraphicFramePr>
            <a:graphicFrameLocks noGrp="1"/>
          </p:cNvGraphicFramePr>
          <p:nvPr>
            <p:extLst>
              <p:ext uri="{D42A27DB-BD31-4B8C-83A1-F6EECF244321}">
                <p14:modId xmlns:p14="http://schemas.microsoft.com/office/powerpoint/2010/main" val="3930619655"/>
              </p:ext>
            </p:extLst>
          </p:nvPr>
        </p:nvGraphicFramePr>
        <p:xfrm>
          <a:off x="747648" y="6678904"/>
          <a:ext cx="5976000" cy="3769192"/>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val="3823298646"/>
                    </a:ext>
                  </a:extLst>
                </a:gridCol>
                <a:gridCol w="1656000">
                  <a:extLst>
                    <a:ext uri="{9D8B030D-6E8A-4147-A177-3AD203B41FA5}">
                      <a16:colId xmlns:a16="http://schemas.microsoft.com/office/drawing/2014/main" val="3508772080"/>
                    </a:ext>
                  </a:extLst>
                </a:gridCol>
                <a:gridCol w="1296000">
                  <a:extLst>
                    <a:ext uri="{9D8B030D-6E8A-4147-A177-3AD203B41FA5}">
                      <a16:colId xmlns:a16="http://schemas.microsoft.com/office/drawing/2014/main" val="3572352552"/>
                    </a:ext>
                  </a:extLst>
                </a:gridCol>
                <a:gridCol w="1836000">
                  <a:extLst>
                    <a:ext uri="{9D8B030D-6E8A-4147-A177-3AD203B41FA5}">
                      <a16:colId xmlns:a16="http://schemas.microsoft.com/office/drawing/2014/main" val="952224947"/>
                    </a:ext>
                  </a:extLst>
                </a:gridCol>
              </a:tblGrid>
              <a:tr h="256949">
                <a:tc>
                  <a:txBody>
                    <a:bodyPr/>
                    <a:lstStyle/>
                    <a:p>
                      <a:r>
                        <a:rPr lang="de-DE" sz="1100">
                          <a:solidFill>
                            <a:schemeClr val="bg1"/>
                          </a:solidFill>
                        </a:rPr>
                        <a:t>Virksomhed</a:t>
                      </a:r>
                      <a:endParaRPr lang="en-GB" sz="1100">
                        <a:solidFill>
                          <a:schemeClr val="bg1"/>
                        </a:solidFill>
                      </a:endParaRPr>
                    </a:p>
                  </a:txBody>
                  <a:tcPr anchor="ctr">
                    <a:solidFill>
                      <a:srgbClr val="8652A1"/>
                    </a:solidFill>
                  </a:tcPr>
                </a:tc>
                <a:tc>
                  <a:txBody>
                    <a:bodyPr/>
                    <a:lstStyle/>
                    <a:p>
                      <a:r>
                        <a:rPr lang="de-DE" sz="1100">
                          <a:solidFill>
                            <a:schemeClr val="bg1"/>
                          </a:solidFill>
                        </a:rPr>
                        <a:t>Logistikudfordring</a:t>
                      </a:r>
                      <a:endParaRPr lang="en-GB" sz="1100">
                        <a:solidFill>
                          <a:schemeClr val="bg1"/>
                        </a:solidFill>
                      </a:endParaRPr>
                    </a:p>
                  </a:txBody>
                  <a:tcPr anchor="ctr">
                    <a:solidFill>
                      <a:srgbClr val="8652A1"/>
                    </a:solidFill>
                  </a:tcPr>
                </a:tc>
                <a:tc>
                  <a:txBody>
                    <a:bodyPr/>
                    <a:lstStyle/>
                    <a:p>
                      <a:r>
                        <a:rPr lang="de-DE" sz="1100">
                          <a:solidFill>
                            <a:schemeClr val="bg1"/>
                          </a:solidFill>
                        </a:rPr>
                        <a:t>Relevante SDG'er</a:t>
                      </a:r>
                      <a:endParaRPr lang="en-GB" sz="1100">
                        <a:solidFill>
                          <a:schemeClr val="bg1"/>
                        </a:solidFill>
                      </a:endParaRPr>
                    </a:p>
                  </a:txBody>
                  <a:tcPr anchor="ctr">
                    <a:solidFill>
                      <a:srgbClr val="8652A1"/>
                    </a:solidFill>
                  </a:tcPr>
                </a:tc>
                <a:tc>
                  <a:txBody>
                    <a:bodyPr/>
                    <a:lstStyle/>
                    <a:p>
                      <a:r>
                        <a:rPr lang="de-DE" sz="1100">
                          <a:solidFill>
                            <a:schemeClr val="bg1"/>
                          </a:solidFill>
                        </a:rPr>
                        <a:t>Branchepraksis</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85424">
                <a:tc>
                  <a:txBody>
                    <a:bodyPr/>
                    <a:lstStyle/>
                    <a:p>
                      <a:r>
                        <a:rPr lang="en-GB" sz="1100" i="1"/>
                        <a:t>XYZ Logistics</a:t>
                      </a:r>
                    </a:p>
                  </a:txBody>
                  <a:tcPr anchor="ctr"/>
                </a:tc>
                <a:tc>
                  <a:txBody>
                    <a:bodyPr/>
                    <a:lstStyle/>
                    <a:p>
                      <a:r>
                        <a:rPr lang="en-GB" sz="1100" i="1"/>
                        <a:t>Højt brændstofforbrug i leveringsflåden</a:t>
                      </a:r>
                    </a:p>
                  </a:txBody>
                  <a:tcPr anchor="ctr"/>
                </a:tc>
                <a:tc>
                  <a:txBody>
                    <a:bodyPr/>
                    <a:lstStyle/>
                    <a:p>
                      <a:r>
                        <a:rPr lang="en-GB" sz="1100" i="1"/>
                        <a:t>SDG 13: Klimatiltag</a:t>
                      </a:r>
                    </a:p>
                  </a:txBody>
                  <a:tcPr anchor="ctr"/>
                </a:tc>
                <a:tc>
                  <a:txBody>
                    <a:bodyPr/>
                    <a:lstStyle/>
                    <a:p>
                      <a:r>
                        <a:rPr lang="en-GB" sz="1100" i="1"/>
                        <a:t>Brug af elbiler, AI-baseret ruteoptimering</a:t>
                      </a:r>
                    </a:p>
                  </a:txBody>
                  <a:tcPr anchor="ctr"/>
                </a:tc>
                <a:extLst>
                  <a:ext uri="{0D108BD9-81ED-4DB2-BD59-A6C34878D82A}">
                    <a16:rowId xmlns:a16="http://schemas.microsoft.com/office/drawing/2014/main" val="1400622244"/>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19785756"/>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63495558"/>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2737054"/>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883715029"/>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065759447"/>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820730887"/>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91796341"/>
                  </a:ext>
                </a:extLst>
              </a:tr>
              <a:tr h="385424">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043110704"/>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30</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en-GB" sz="1600" b="1" dirty="0">
                <a:solidFill>
                  <a:srgbClr val="8652A1"/>
                </a:solidFill>
                <a:latin typeface="+mn-lt"/>
              </a:rPr>
              <a:t>Trin 1: Din kommercialiserings-/implementeringsplan </a:t>
            </a:r>
            <a:endParaRPr lang="en-GB" sz="1600" b="1" dirty="0">
              <a:solidFill>
                <a:srgbClr val="8652A1"/>
              </a:solidFill>
              <a:highlight>
                <a:srgbClr val="FFFF00"/>
              </a:highlight>
              <a:latin typeface="+mn-lt"/>
            </a:endParaRPr>
          </a:p>
          <a:p>
            <a:pPr algn="just"/>
            <a:endParaRPr lang="en-GB" dirty="0">
              <a:latin typeface="+mn-lt"/>
            </a:endParaRPr>
          </a:p>
          <a:p>
            <a:pPr algn="just"/>
            <a:r>
              <a:rPr lang="en-GB" dirty="0">
                <a:solidFill>
                  <a:schemeClr val="tx1"/>
                </a:solidFill>
                <a:latin typeface="+mn-lt"/>
              </a:rPr>
              <a:t>Inden du lancerer din bæredygtige løsning, skal du overveje følgende:</a:t>
            </a:r>
          </a:p>
          <a:p>
            <a:pPr algn="just"/>
            <a:endParaRPr lang="en-GB" dirty="0">
              <a:solidFill>
                <a:schemeClr val="tx1"/>
              </a:solidFill>
              <a:latin typeface="+mn-lt"/>
            </a:endParaRPr>
          </a:p>
          <a:p>
            <a:pPr algn="just">
              <a:buFont typeface="+mj-lt"/>
              <a:buAutoNum type="arabicPeriod"/>
            </a:pPr>
            <a:r>
              <a:rPr lang="en-GB" b="1" dirty="0">
                <a:solidFill>
                  <a:schemeClr val="tx1"/>
                </a:solidFill>
                <a:latin typeface="+mn-lt"/>
              </a:rPr>
              <a:t> Målgruppe og interessenter</a:t>
            </a:r>
          </a:p>
          <a:p>
            <a:pPr marL="177800" lvl="1" indent="-171450" algn="just">
              <a:lnSpc>
                <a:spcPct val="100000"/>
              </a:lnSpc>
              <a:buFont typeface="Wingdings" pitchFamily="2" charset="2"/>
              <a:buChar char="q"/>
            </a:pPr>
            <a:r>
              <a:rPr lang="en-GB" sz="1100" dirty="0">
                <a:solidFill>
                  <a:schemeClr val="tx1"/>
                </a:solidFill>
                <a:latin typeface="+mn-lt"/>
              </a:rPr>
              <a:t>Hvem vil bruge denne løsning (f.eks. logistikvirksomheder, leverandører, detailhandlere, kunder)?</a:t>
            </a:r>
          </a:p>
          <a:p>
            <a:pPr marL="177800" lvl="1" indent="-171450" algn="just">
              <a:lnSpc>
                <a:spcPct val="100000"/>
              </a:lnSpc>
              <a:buFont typeface="Wingdings" pitchFamily="2" charset="2"/>
              <a:buChar char="q"/>
            </a:pPr>
            <a:r>
              <a:rPr lang="en-GB" sz="1100" dirty="0">
                <a:solidFill>
                  <a:schemeClr val="tx1"/>
                </a:solidFill>
                <a:latin typeface="+mn-lt"/>
              </a:rPr>
              <a:t>Hvilke typer lokationer (f.eks. landsbyer, midlertidige begivenheder, katastrofeområder) er mest velegnede til den indledende implementering?</a:t>
            </a:r>
          </a:p>
          <a:p>
            <a:pPr marL="177800" lvl="1" indent="-171450" algn="just">
              <a:lnSpc>
                <a:spcPct val="100000"/>
              </a:lnSpc>
              <a:buFont typeface="Wingdings" pitchFamily="2" charset="2"/>
              <a:buChar char="q"/>
            </a:pPr>
            <a:r>
              <a:rPr lang="en-GB" sz="1100" dirty="0">
                <a:solidFill>
                  <a:schemeClr val="tx1"/>
                </a:solidFill>
                <a:latin typeface="+mn-lt"/>
              </a:rPr>
              <a:t>Hvilke interessenter (f.eks. eksterne partnere, lokale myndigheder, lokalsamfund) skal involveres i implementeringen (f.eks. planlægning, tilladelser, opsøgende arbejde)?</a:t>
            </a:r>
          </a:p>
          <a:p>
            <a:pPr marL="6350" lvl="1" algn="just">
              <a:lnSpc>
                <a:spcPct val="100000"/>
              </a:lnSpc>
            </a:pPr>
            <a:endParaRPr lang="en-GB" sz="1100" dirty="0">
              <a:solidFill>
                <a:schemeClr val="tx1"/>
              </a:solidFill>
              <a:latin typeface="+mn-lt"/>
            </a:endParaRPr>
          </a:p>
          <a:p>
            <a:pPr algn="just"/>
            <a:r>
              <a:rPr lang="en-GB" b="1" dirty="0">
                <a:solidFill>
                  <a:schemeClr val="tx1"/>
                </a:solidFill>
                <a:latin typeface="+mn-lt"/>
              </a:rPr>
              <a:t>2. Implementeringsstrategi</a:t>
            </a:r>
          </a:p>
          <a:p>
            <a:pPr marL="179388" lvl="1" indent="-179388" algn="just">
              <a:lnSpc>
                <a:spcPct val="100000"/>
              </a:lnSpc>
              <a:buFont typeface="Wingdings" panose="05000000000000000000" pitchFamily="2" charset="2"/>
              <a:buChar char="q"/>
            </a:pPr>
            <a:r>
              <a:rPr lang="en-GB" sz="1100" dirty="0">
                <a:solidFill>
                  <a:schemeClr val="tx1"/>
                </a:solidFill>
                <a:latin typeface="+mn-lt"/>
              </a:rPr>
              <a:t>Hvordan vil løsningen blive integreret i eksisterende logistikoperationer?</a:t>
            </a:r>
          </a:p>
          <a:p>
            <a:pPr marL="179388" lvl="1" indent="-179388" algn="just">
              <a:lnSpc>
                <a:spcPct val="100000"/>
              </a:lnSpc>
              <a:buFont typeface="Wingdings" panose="05000000000000000000" pitchFamily="2" charset="2"/>
              <a:buChar char="q"/>
            </a:pPr>
            <a:r>
              <a:rPr lang="en-GB" sz="1100" dirty="0">
                <a:solidFill>
                  <a:schemeClr val="tx1"/>
                </a:solidFill>
                <a:latin typeface="+mn-lt"/>
              </a:rPr>
              <a:t>Hvilke ressourcer (f.eks. teknologi, personale, finansiering) er der behov for?</a:t>
            </a:r>
          </a:p>
          <a:p>
            <a:pPr marL="179388" lvl="1" indent="-179388"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3. Bæredygtighed og SDG-tilpasning</a:t>
            </a:r>
          </a:p>
          <a:p>
            <a:pPr marL="200025" lvl="1" indent="-200025" algn="just">
              <a:lnSpc>
                <a:spcPct val="100000"/>
              </a:lnSpc>
              <a:buFont typeface="Wingdings" panose="05000000000000000000" pitchFamily="2" charset="2"/>
              <a:buChar char="q"/>
            </a:pPr>
            <a:r>
              <a:rPr lang="en-GB" sz="1100" dirty="0">
                <a:solidFill>
                  <a:schemeClr val="tx1"/>
                </a:solidFill>
                <a:latin typeface="+mn-lt"/>
              </a:rPr>
              <a:t>Hvordan bidrager din løsning til specifikke SDG'er?</a:t>
            </a:r>
          </a:p>
          <a:p>
            <a:pPr marL="200025" lvl="1" indent="-200025" algn="just">
              <a:lnSpc>
                <a:spcPct val="100000"/>
              </a:lnSpc>
              <a:buFont typeface="Wingdings" panose="05000000000000000000" pitchFamily="2" charset="2"/>
              <a:buChar char="q"/>
            </a:pPr>
            <a:r>
              <a:rPr lang="en-GB" sz="1100" dirty="0">
                <a:solidFill>
                  <a:schemeClr val="tx1"/>
                </a:solidFill>
                <a:latin typeface="+mn-lt"/>
              </a:rPr>
              <a:t>Hvilke målbare bæredygtighedsfordele tilbyder den?</a:t>
            </a:r>
          </a:p>
          <a:p>
            <a:pPr marL="200025" lvl="1" indent="-200025"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4. Tidsplan og vigtige milepæle</a:t>
            </a:r>
          </a:p>
          <a:p>
            <a:pPr marL="192088" lvl="1" indent="-192088" algn="just">
              <a:lnSpc>
                <a:spcPct val="100000"/>
              </a:lnSpc>
              <a:buFont typeface="Wingdings" panose="05000000000000000000" pitchFamily="2" charset="2"/>
              <a:buChar char="q"/>
            </a:pPr>
            <a:r>
              <a:rPr lang="en-GB" sz="1100" dirty="0">
                <a:solidFill>
                  <a:schemeClr val="tx1"/>
                </a:solidFill>
                <a:latin typeface="+mn-lt"/>
              </a:rPr>
              <a:t>Hvad er de vigtigste trin i lanceringen af løsningen?</a:t>
            </a:r>
          </a:p>
          <a:p>
            <a:pPr marL="192088" lvl="1" indent="-192088" algn="just">
              <a:lnSpc>
                <a:spcPct val="100000"/>
              </a:lnSpc>
              <a:buFont typeface="Wingdings" panose="05000000000000000000" pitchFamily="2" charset="2"/>
              <a:buChar char="q"/>
            </a:pPr>
            <a:r>
              <a:rPr lang="en-GB" sz="1100" dirty="0">
                <a:solidFill>
                  <a:schemeClr val="tx1"/>
                </a:solidFill>
                <a:latin typeface="+mn-lt"/>
              </a:rPr>
              <a:t>Hvad er den anslåede tidsramme for hver fase?</a:t>
            </a:r>
          </a:p>
          <a:p>
            <a:pPr marL="192088" lvl="1" indent="-192088" algn="just">
              <a:lnSpc>
                <a:spcPct val="100000"/>
              </a:lnSpc>
              <a:buFont typeface="Wingdings" panose="05000000000000000000" pitchFamily="2" charset="2"/>
              <a:buChar char="q"/>
            </a:pPr>
            <a:r>
              <a:rPr lang="en-GB" sz="1100" dirty="0">
                <a:solidFill>
                  <a:schemeClr val="tx1"/>
                </a:solidFill>
                <a:latin typeface="+mn-lt"/>
              </a:rPr>
              <a:t>Hvilke data skal indsamles for at evaluere pilotprojektets effekt, omkostningseffektivitet og kundetilfredshed?</a:t>
            </a:r>
          </a:p>
          <a:p>
            <a:pPr marL="192088" lvl="1" indent="-192088" algn="just">
              <a:lnSpc>
                <a:spcPct val="100000"/>
              </a:lnSpc>
              <a:buFont typeface="Wingdings" panose="05000000000000000000" pitchFamily="2" charset="2"/>
              <a:buChar char="q"/>
            </a:pPr>
            <a:endParaRPr lang="en-GB" sz="1100" dirty="0">
              <a:solidFill>
                <a:schemeClr val="tx1"/>
              </a:solidFill>
              <a:latin typeface="+mn-lt"/>
            </a:endParaRPr>
          </a:p>
          <a:p>
            <a:pPr algn="just"/>
            <a:r>
              <a:rPr lang="en-GB" b="1" dirty="0">
                <a:solidFill>
                  <a:schemeClr val="tx1"/>
                </a:solidFill>
                <a:latin typeface="+mn-lt"/>
              </a:rPr>
              <a:t>5. Risikovurdering og risikoreducerende strategier</a:t>
            </a:r>
          </a:p>
          <a:p>
            <a:pPr marL="227013" lvl="1" indent="-220663" algn="just">
              <a:lnSpc>
                <a:spcPct val="100000"/>
              </a:lnSpc>
              <a:buFont typeface="Wingdings" panose="05000000000000000000" pitchFamily="2" charset="2"/>
              <a:buChar char="q"/>
            </a:pPr>
            <a:r>
              <a:rPr lang="en-GB" sz="1100" dirty="0">
                <a:solidFill>
                  <a:schemeClr val="tx1"/>
                </a:solidFill>
                <a:latin typeface="+mn-lt"/>
              </a:rPr>
              <a:t>Hvilke potentielle risici kan opstå (f.eks. tekniske, økonomiske, lovgivningsmæssige)?</a:t>
            </a:r>
          </a:p>
          <a:p>
            <a:pPr marL="227013" lvl="1" indent="-220663" algn="just">
              <a:lnSpc>
                <a:spcPct val="100000"/>
              </a:lnSpc>
              <a:buFont typeface="Wingdings" panose="05000000000000000000" pitchFamily="2" charset="2"/>
              <a:buChar char="q"/>
            </a:pPr>
            <a:r>
              <a:rPr lang="en-GB" sz="1100" dirty="0">
                <a:solidFill>
                  <a:schemeClr val="tx1"/>
                </a:solidFill>
                <a:latin typeface="+mn-lt"/>
              </a:rPr>
              <a:t>Hvordan vil du håndtere disse risici?</a:t>
            </a:r>
          </a:p>
          <a:p>
            <a:pPr marL="6350" lvl="1" algn="just">
              <a:lnSpc>
                <a:spcPct val="100000"/>
              </a:lnSpc>
            </a:pPr>
            <a:endParaRPr lang="en-GB" sz="1100" dirty="0">
              <a:solidFill>
                <a:schemeClr val="tx1"/>
              </a:solidFill>
              <a:latin typeface="+mn-lt"/>
            </a:endParaRPr>
          </a:p>
          <a:p>
            <a:pPr marL="6350" lvl="1" algn="just">
              <a:lnSpc>
                <a:spcPct val="100000"/>
              </a:lnSpc>
            </a:pPr>
            <a:r>
              <a:rPr lang="en-GB" sz="1100" dirty="0">
                <a:solidFill>
                  <a:schemeClr val="tx1"/>
                </a:solidFill>
                <a:latin typeface="+mn-lt"/>
              </a:rPr>
              <a:t>Udfyld tabellen nedenfor for dit projekt: </a:t>
            </a:r>
          </a:p>
          <a:p>
            <a:pPr marL="6350" lvl="1" algn="just">
              <a:lnSpc>
                <a:spcPct val="100000"/>
              </a:lnSpc>
            </a:pPr>
            <a:endParaRPr lang="en-GB" sz="1100" dirty="0">
              <a:solidFill>
                <a:schemeClr val="tx1"/>
              </a:solidFill>
              <a:latin typeface="+mn-lt"/>
            </a:endParaRPr>
          </a:p>
          <a:p>
            <a:pPr marL="6350" lvl="1" algn="just">
              <a:lnSpc>
                <a:spcPct val="100000"/>
              </a:lnSpc>
            </a:pPr>
            <a:endParaRPr lang="en-GB" sz="1100" dirty="0">
              <a:solidFill>
                <a:srgbClr val="0B3A5B"/>
              </a:solidFill>
              <a:latin typeface="+mn-lt"/>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31</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6 – LANCERING</a:t>
            </a:r>
            <a:endParaRPr lang="en-US"/>
          </a:p>
        </p:txBody>
      </p:sp>
      <p:graphicFrame>
        <p:nvGraphicFramePr>
          <p:cNvPr id="2" name="Tabelle 1">
            <a:extLst>
              <a:ext uri="{FF2B5EF4-FFF2-40B4-BE49-F238E27FC236}">
                <a16:creationId xmlns:a16="http://schemas.microsoft.com/office/drawing/2014/main" id="{0D1CCFA9-B48D-8BB2-A39E-6BA1D0047500}"/>
              </a:ext>
            </a:extLst>
          </p:cNvPr>
          <p:cNvGraphicFramePr>
            <a:graphicFrameLocks noGrp="1"/>
          </p:cNvGraphicFramePr>
          <p:nvPr>
            <p:extLst>
              <p:ext uri="{D42A27DB-BD31-4B8C-83A1-F6EECF244321}">
                <p14:modId xmlns:p14="http://schemas.microsoft.com/office/powerpoint/2010/main" val="1717115657"/>
              </p:ext>
            </p:extLst>
          </p:nvPr>
        </p:nvGraphicFramePr>
        <p:xfrm>
          <a:off x="802745" y="7784975"/>
          <a:ext cx="5954184" cy="2851080"/>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val="3426241204"/>
                    </a:ext>
                  </a:extLst>
                </a:gridCol>
                <a:gridCol w="4456491">
                  <a:extLst>
                    <a:ext uri="{9D8B030D-6E8A-4147-A177-3AD203B41FA5}">
                      <a16:colId xmlns:a16="http://schemas.microsoft.com/office/drawing/2014/main" val="1228730591"/>
                    </a:ext>
                  </a:extLst>
                </a:gridCol>
              </a:tblGrid>
              <a:tr h="233667">
                <a:tc>
                  <a:txBody>
                    <a:bodyPr/>
                    <a:lstStyle/>
                    <a:p>
                      <a:r>
                        <a:rPr lang="de-DE" sz="1100" dirty="0" err="1">
                          <a:solidFill>
                            <a:schemeClr val="bg1"/>
                          </a:solidFill>
                        </a:rPr>
                        <a:t>Aspekt</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Detaljer</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1485219402"/>
                  </a:ext>
                </a:extLst>
              </a:tr>
              <a:tr h="432000">
                <a:tc>
                  <a:txBody>
                    <a:bodyPr/>
                    <a:lstStyle/>
                    <a:p>
                      <a:r>
                        <a:rPr lang="de-DE" sz="1100"/>
                        <a:t>Løsningens navn</a:t>
                      </a:r>
                      <a:endParaRPr lang="en-GB" sz="1100"/>
                    </a:p>
                  </a:txBody>
                  <a:tcPr anchor="ctr"/>
                </a:tc>
                <a:tc>
                  <a:txBody>
                    <a:bodyPr/>
                    <a:lstStyle/>
                    <a:p>
                      <a:endParaRPr lang="en-GB" sz="1100"/>
                    </a:p>
                  </a:txBody>
                  <a:tcPr/>
                </a:tc>
                <a:extLst>
                  <a:ext uri="{0D108BD9-81ED-4DB2-BD59-A6C34878D82A}">
                    <a16:rowId xmlns:a16="http://schemas.microsoft.com/office/drawing/2014/main" val="2898962991"/>
                  </a:ext>
                </a:extLst>
              </a:tr>
              <a:tr h="432000">
                <a:tc>
                  <a:txBody>
                    <a:bodyPr/>
                    <a:lstStyle/>
                    <a:p>
                      <a:r>
                        <a:rPr lang="de-DE" sz="1100"/>
                        <a:t>Målgruppe og interessenter</a:t>
                      </a:r>
                    </a:p>
                  </a:txBody>
                  <a:tcPr anchor="ctr"/>
                </a:tc>
                <a:tc>
                  <a:txBody>
                    <a:bodyPr/>
                    <a:lstStyle/>
                    <a:p>
                      <a:endParaRPr lang="en-GB" sz="1100"/>
                    </a:p>
                  </a:txBody>
                  <a:tcPr/>
                </a:tc>
                <a:extLst>
                  <a:ext uri="{0D108BD9-81ED-4DB2-BD59-A6C34878D82A}">
                    <a16:rowId xmlns:a16="http://schemas.microsoft.com/office/drawing/2014/main" val="93096413"/>
                  </a:ext>
                </a:extLst>
              </a:tr>
              <a:tr h="432000">
                <a:tc>
                  <a:txBody>
                    <a:bodyPr/>
                    <a:lstStyle/>
                    <a:p>
                      <a:r>
                        <a:rPr lang="de-DE" sz="1100"/>
                        <a:t>Implementeringsstrate</a:t>
                      </a:r>
                      <a:r>
                        <a:rPr lang="de-DE" sz="1100" err="1"/>
                        <a:t>gi</a:t>
                      </a:r>
                      <a:endParaRPr lang="en-GB" sz="1100"/>
                    </a:p>
                  </a:txBody>
                  <a:tcPr anchor="ctr"/>
                </a:tc>
                <a:tc>
                  <a:txBody>
                    <a:bodyPr/>
                    <a:lstStyle/>
                    <a:p>
                      <a:endParaRPr lang="en-GB" sz="1100"/>
                    </a:p>
                  </a:txBody>
                  <a:tcPr/>
                </a:tc>
                <a:extLst>
                  <a:ext uri="{0D108BD9-81ED-4DB2-BD59-A6C34878D82A}">
                    <a16:rowId xmlns:a16="http://schemas.microsoft.com/office/drawing/2014/main" val="2282027654"/>
                  </a:ext>
                </a:extLst>
              </a:tr>
              <a:tr h="432000">
                <a:tc>
                  <a:txBody>
                    <a:bodyPr/>
                    <a:lstStyle/>
                    <a:p>
                      <a:r>
                        <a:rPr lang="de-DE" sz="1100"/>
                        <a:t>SDG-tilpasning</a:t>
                      </a:r>
                      <a:endParaRPr lang="en-GB" sz="1100" dirty="0"/>
                    </a:p>
                  </a:txBody>
                  <a:tcPr anchor="ctr"/>
                </a:tc>
                <a:tc>
                  <a:txBody>
                    <a:bodyPr/>
                    <a:lstStyle/>
                    <a:p>
                      <a:endParaRPr lang="en-GB" sz="1100"/>
                    </a:p>
                  </a:txBody>
                  <a:tcPr/>
                </a:tc>
                <a:extLst>
                  <a:ext uri="{0D108BD9-81ED-4DB2-BD59-A6C34878D82A}">
                    <a16:rowId xmlns:a16="http://schemas.microsoft.com/office/drawing/2014/main" val="2024022080"/>
                  </a:ext>
                </a:extLst>
              </a:tr>
              <a:tr h="432000">
                <a:tc>
                  <a:txBody>
                    <a:bodyPr/>
                    <a:lstStyle/>
                    <a:p>
                      <a:r>
                        <a:rPr lang="de-DE" sz="1100"/>
                        <a:t>Vigtige milepæle</a:t>
                      </a:r>
                      <a:endParaRPr lang="en-GB" sz="1100"/>
                    </a:p>
                  </a:txBody>
                  <a:tcPr anchor="ctr"/>
                </a:tc>
                <a:tc>
                  <a:txBody>
                    <a:bodyPr/>
                    <a:lstStyle/>
                    <a:p>
                      <a:endParaRPr lang="en-GB" sz="1100"/>
                    </a:p>
                  </a:txBody>
                  <a:tcPr/>
                </a:tc>
                <a:extLst>
                  <a:ext uri="{0D108BD9-81ED-4DB2-BD59-A6C34878D82A}">
                    <a16:rowId xmlns:a16="http://schemas.microsoft.com/office/drawing/2014/main" val="4261780044"/>
                  </a:ext>
                </a:extLst>
              </a:tr>
              <a:tr h="432000">
                <a:tc>
                  <a:txBody>
                    <a:bodyPr/>
                    <a:lstStyle/>
                    <a:p>
                      <a:r>
                        <a:rPr lang="de-DE" sz="1100" err="1"/>
                        <a:t>Risici </a:t>
                      </a:r>
                      <a:r>
                        <a:rPr lang="de-DE" sz="1100"/>
                        <a:t>og risikoreduktion</a:t>
                      </a:r>
                      <a:endParaRPr lang="en-GB" sz="1100"/>
                    </a:p>
                  </a:txBody>
                  <a:tcPr anchor="ctr"/>
                </a:tc>
                <a:tc>
                  <a:txBody>
                    <a:bodyPr/>
                    <a:lstStyle/>
                    <a:p>
                      <a:endParaRPr lang="en-GB" sz="1100" dirty="0"/>
                    </a:p>
                  </a:txBody>
                  <a:tcPr/>
                </a:tc>
                <a:extLst>
                  <a:ext uri="{0D108BD9-81ED-4DB2-BD59-A6C34878D82A}">
                    <a16:rowId xmlns:a16="http://schemas.microsoft.com/office/drawing/2014/main"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389068-DE9D-3E4F-8508-6675D757CA2D}"/>
              </a:ext>
            </a:extLst>
          </p:cNvPr>
          <p:cNvSpPr>
            <a:spLocks noGrp="1"/>
          </p:cNvSpPr>
          <p:nvPr>
            <p:ph type="body" sz="quarter" idx="64"/>
          </p:nvPr>
        </p:nvSpPr>
        <p:spPr>
          <a:xfrm>
            <a:off x="697281" y="1599143"/>
            <a:ext cx="6076734" cy="8267233"/>
          </a:xfrm>
        </p:spPr>
        <p:txBody>
          <a:bodyPr lIns="91440" tIns="45720" rIns="91440" bIns="45720" numCol="1" spcCol="288000" anchor="t">
            <a:noAutofit/>
          </a:bodyPr>
          <a:lstStyle/>
          <a:p>
            <a:pPr algn="just"/>
            <a:r>
              <a:rPr lang="en-GB" sz="1600" b="1" dirty="0">
                <a:solidFill>
                  <a:srgbClr val="8652A1"/>
                </a:solidFill>
              </a:rPr>
              <a:t>Trin 2: Udvikling af lanceringsplan</a:t>
            </a:r>
          </a:p>
          <a:p>
            <a:pPr algn="just"/>
            <a:endParaRPr lang="en-GB" dirty="0">
              <a:highlight>
                <a:srgbClr val="FFFF00"/>
              </a:highlight>
              <a:latin typeface="+mn-lt"/>
            </a:endParaRPr>
          </a:p>
          <a:p>
            <a:pPr algn="just" rtl="0" fontAlgn="base"/>
            <a:r>
              <a:rPr lang="en-GB" b="0" i="0" u="none" strike="noStrike" dirty="0">
                <a:solidFill>
                  <a:srgbClr val="0B1430"/>
                </a:solidFill>
                <a:effectLst/>
                <a:latin typeface="Calibri"/>
                <a:ea typeface="Open Sans"/>
                <a:cs typeface="Calibri"/>
              </a:rPr>
              <a:t>Vælg et relevant </a:t>
            </a:r>
            <a:r>
              <a:rPr lang="en-GB" b="1" i="0" u="none" strike="noStrike" dirty="0">
                <a:solidFill>
                  <a:srgbClr val="0B1430"/>
                </a:solidFill>
                <a:effectLst/>
                <a:latin typeface="Calibri"/>
                <a:ea typeface="Open Sans"/>
                <a:cs typeface="Calibri"/>
              </a:rPr>
              <a:t>digitalt værktøj</a:t>
            </a:r>
            <a:r>
              <a:rPr lang="en-GB" b="0" i="0" u="none" strike="noStrike" dirty="0">
                <a:solidFill>
                  <a:srgbClr val="0B1430"/>
                </a:solidFill>
                <a:effectLst/>
                <a:latin typeface="Calibri"/>
                <a:ea typeface="Open Sans"/>
                <a:cs typeface="Calibri"/>
              </a:rPr>
              <a:t>, f.eks. </a:t>
            </a:r>
            <a:r>
              <a:rPr lang="en-GB" dirty="0">
                <a:latin typeface="Calibri"/>
                <a:ea typeface="Open Sans"/>
                <a:cs typeface="Calibri"/>
              </a:rPr>
              <a:t>Trello, </a:t>
            </a:r>
            <a:r>
              <a:rPr lang="en-GB" dirty="0" err="1">
                <a:latin typeface="Calibri"/>
                <a:ea typeface="Open Sans"/>
                <a:cs typeface="Calibri"/>
              </a:rPr>
              <a:t>Planbox</a:t>
            </a:r>
            <a:r>
              <a:rPr lang="en-GB" dirty="0">
                <a:latin typeface="Calibri"/>
                <a:ea typeface="Open Sans"/>
                <a:cs typeface="Calibri"/>
              </a:rPr>
              <a:t>, Planview Split, </a:t>
            </a:r>
            <a:r>
              <a:rPr lang="en-GB" dirty="0" err="1">
                <a:latin typeface="Calibri"/>
                <a:ea typeface="Open Sans"/>
                <a:cs typeface="Calibri"/>
              </a:rPr>
              <a:t>ClickUp</a:t>
            </a:r>
            <a:r>
              <a:rPr lang="en-GB" dirty="0">
                <a:latin typeface="Calibri"/>
                <a:ea typeface="Open Sans"/>
                <a:cs typeface="Calibri"/>
              </a:rPr>
              <a:t>, Asana, </a:t>
            </a:r>
            <a:r>
              <a:rPr lang="en-GB" dirty="0" err="1">
                <a:latin typeface="Calibri"/>
                <a:ea typeface="Open Sans"/>
                <a:cs typeface="Calibri"/>
              </a:rPr>
              <a:t>Monday.com </a:t>
            </a:r>
            <a:r>
              <a:rPr lang="en-GB" dirty="0">
                <a:latin typeface="Calibri"/>
                <a:ea typeface="Open Sans"/>
                <a:cs typeface="Calibri"/>
              </a:rPr>
              <a:t>eller edison365, til at strukturere din lanceringsplan.</a:t>
            </a:r>
            <a:endParaRPr lang="en-US" b="0" i="0" dirty="0">
              <a:solidFill>
                <a:srgbClr val="000000"/>
              </a:solidFill>
              <a:effectLst/>
              <a:latin typeface="Calibri"/>
              <a:ea typeface="Open Sans"/>
              <a:cs typeface="Calibri"/>
            </a:endParaRPr>
          </a:p>
          <a:p>
            <a:pPr algn="just" rtl="0" fontAlgn="base"/>
            <a:r>
              <a:rPr lang="en-GB" b="0" i="0" dirty="0">
                <a:solidFill>
                  <a:srgbClr val="000000"/>
                </a:solidFill>
                <a:effectLst/>
                <a:latin typeface="Calibri"/>
                <a:ea typeface="Open Sans"/>
                <a:cs typeface="Calibri"/>
              </a:rPr>
              <a:t>Du</a:t>
            </a:r>
            <a:r>
              <a:rPr lang="en-GB" b="0" i="0" u="none" strike="noStrike" dirty="0">
                <a:solidFill>
                  <a:srgbClr val="0B1430"/>
                </a:solidFill>
                <a:effectLst/>
                <a:latin typeface="Calibri"/>
                <a:ea typeface="Open Sans"/>
                <a:cs typeface="Calibri"/>
              </a:rPr>
              <a:t> kan finde instruktioner </a:t>
            </a:r>
            <a:r>
              <a:rPr lang="en-GB" b="1" i="0" u="none" strike="noStrike" dirty="0">
                <a:solidFill>
                  <a:srgbClr val="0B1430"/>
                </a:solidFill>
                <a:effectLst/>
                <a:latin typeface="Calibri"/>
                <a:ea typeface="Open Sans"/>
                <a:cs typeface="Calibri"/>
              </a:rPr>
              <a:t>til brug af Trello </a:t>
            </a:r>
            <a:r>
              <a:rPr lang="en-GB" b="0" i="0" u="none" strike="noStrike" dirty="0">
                <a:solidFill>
                  <a:srgbClr val="0B1430"/>
                </a:solidFill>
                <a:effectLst/>
                <a:latin typeface="Calibri"/>
                <a:ea typeface="Open Sans"/>
                <a:cs typeface="Calibri"/>
              </a:rPr>
              <a:t>på side</a:t>
            </a:r>
            <a:r>
              <a:rPr lang="en-GB" dirty="0">
                <a:latin typeface="Calibri"/>
                <a:ea typeface="Open Sans"/>
                <a:cs typeface="Calibri"/>
              </a:rPr>
              <a:t> 33-34 </a:t>
            </a:r>
            <a:r>
              <a:rPr lang="en-GB" b="0" i="0" u="none" strike="noStrike" dirty="0">
                <a:solidFill>
                  <a:srgbClr val="0B1430"/>
                </a:solidFill>
                <a:effectLst/>
                <a:latin typeface="Calibri"/>
                <a:ea typeface="Open Sans"/>
                <a:cs typeface="Calibri"/>
              </a:rPr>
              <a:t>i dette dokument.</a:t>
            </a:r>
            <a:endParaRPr lang="en-GB" dirty="0">
              <a:latin typeface="Calibri"/>
              <a:ea typeface="Open Sans"/>
              <a:cs typeface="Calibri"/>
            </a:endParaRPr>
          </a:p>
          <a:p>
            <a:pPr algn="just"/>
            <a:endParaRPr lang="en-GB" dirty="0">
              <a:highlight>
                <a:srgbClr val="FFFF00"/>
              </a:highlight>
            </a:endParaRPr>
          </a:p>
          <a:p>
            <a:pPr algn="just"/>
            <a:r>
              <a:rPr lang="en-GB" dirty="0"/>
              <a:t>Følg disse trin i det valgte værktøj:</a:t>
            </a:r>
          </a:p>
          <a:p>
            <a:pPr marL="171450" indent="-171450" algn="just">
              <a:buFont typeface="Wingdings" panose="05000000000000000000" pitchFamily="2" charset="2"/>
              <a:buChar char="q"/>
            </a:pPr>
            <a:r>
              <a:rPr lang="en-GB" dirty="0"/>
              <a:t>Opret et </a:t>
            </a:r>
            <a:r>
              <a:rPr lang="en-GB" b="1" dirty="0"/>
              <a:t>arbejdsområde </a:t>
            </a:r>
            <a:r>
              <a:rPr lang="en-GB" dirty="0"/>
              <a:t>til din handlingsplan.</a:t>
            </a:r>
          </a:p>
          <a:p>
            <a:pPr marL="171450" indent="-171450" algn="just">
              <a:buFont typeface="Wingdings" panose="05000000000000000000" pitchFamily="2" charset="2"/>
              <a:buChar char="q"/>
            </a:pPr>
            <a:r>
              <a:rPr lang="en-GB" b="1" dirty="0"/>
              <a:t>Opdel lanceringen i faser</a:t>
            </a:r>
            <a:r>
              <a:rPr lang="en-GB" dirty="0"/>
              <a:t>: </a:t>
            </a:r>
            <a:r>
              <a:rPr lang="en-GB" dirty="0">
                <a:solidFill>
                  <a:schemeClr val="tx1"/>
                </a:solidFill>
              </a:rPr>
              <a:t>Identificer nøglefaser, såsom forberedelse, test, implementering og opfølgning (bemærk: disse faser er forslag; du er velkommen til at oprette dine egne). Sørg for, at faserne er i overensstemmelse med de vigtigste implementeringselementer, der er beskrevet i trin 1 (f.eks. målmarked, interessenter, ressourcer og risici).</a:t>
            </a:r>
          </a:p>
          <a:p>
            <a:pPr marL="171450" indent="-171450" algn="just">
              <a:buFont typeface="Wingdings" panose="05000000000000000000" pitchFamily="2" charset="2"/>
              <a:buChar char="q"/>
            </a:pPr>
            <a:r>
              <a:rPr lang="en-GB" b="1" dirty="0">
                <a:solidFill>
                  <a:schemeClr val="tx1"/>
                </a:solidFill>
              </a:rPr>
              <a:t>Definer opgaver</a:t>
            </a:r>
            <a:r>
              <a:rPr lang="en-GB" dirty="0">
                <a:solidFill>
                  <a:schemeClr val="tx1"/>
                </a:solidFill>
              </a:rPr>
              <a:t>: Opstil specifikke opgaver under hver fase. Overvej de opgaver, der er skitseret i trin 1, og omsæt dem til konkrete trin for hver fase. Disse opgaver kan omfatte ting som at identificere interessenter, sikre ressourcer, teste løsningen på pilotsteder, inddrage partnere eller myndigheder osv.</a:t>
            </a:r>
            <a:endParaRPr lang="en-GB" dirty="0"/>
          </a:p>
          <a:p>
            <a:pPr marL="171450" indent="-171450" algn="just">
              <a:buFont typeface="Wingdings" panose="05000000000000000000" pitchFamily="2" charset="2"/>
              <a:buChar char="q"/>
            </a:pPr>
            <a:r>
              <a:rPr lang="en-GB" dirty="0"/>
              <a:t>Fordel </a:t>
            </a:r>
            <a:r>
              <a:rPr lang="en-GB" b="1" dirty="0"/>
              <a:t>ansvaret </a:t>
            </a:r>
            <a:r>
              <a:rPr lang="en-GB" dirty="0"/>
              <a:t>mellem teammedlemmerne.</a:t>
            </a:r>
          </a:p>
          <a:p>
            <a:pPr marL="171450" indent="-171450" algn="just">
              <a:buFont typeface="Wingdings" panose="05000000000000000000" pitchFamily="2" charset="2"/>
              <a:buChar char="q"/>
            </a:pPr>
            <a:r>
              <a:rPr lang="en-GB" dirty="0"/>
              <a:t>Fastlæg </a:t>
            </a:r>
            <a:r>
              <a:rPr lang="en-GB" b="1" dirty="0"/>
              <a:t>tidsplaner </a:t>
            </a:r>
            <a:r>
              <a:rPr lang="en-GB" dirty="0"/>
              <a:t>og </a:t>
            </a:r>
            <a:r>
              <a:rPr lang="en-GB" b="1" dirty="0"/>
              <a:t>vigtige milepæle: </a:t>
            </a:r>
            <a:r>
              <a:rPr lang="en-GB" dirty="0">
                <a:solidFill>
                  <a:schemeClr val="tx1"/>
                </a:solidFill>
              </a:rPr>
              <a:t>Tilføj fiktive, men realistiske varigheder og ansvarlige teams for hver opgave på baggrund af de oplysninger, der er indsamlet i trin 1. Inkluder vigtige milepæle (f.eks. "pilotprojekt afsluttet", "lanceringsdag"), der afspejler de vigtigste trin i både din kommercialiserings- og implementeringsstrategi. Sørg for, at diagrammet giver fleksibilitet i fordelingen af varigheder og teamansvar, så teams kan tilpasse planen til de faktiske forhold efter behov.</a:t>
            </a:r>
            <a:endParaRPr lang="en-GB" b="1" dirty="0"/>
          </a:p>
          <a:p>
            <a:pPr marL="171450" indent="-171450" algn="just">
              <a:buFont typeface="Wingdings" panose="05000000000000000000" pitchFamily="2" charset="2"/>
              <a:buChar char="q"/>
            </a:pPr>
            <a:r>
              <a:rPr lang="en-GB" dirty="0"/>
              <a:t>Tilføj </a:t>
            </a:r>
            <a:r>
              <a:rPr lang="en-GB" b="1" dirty="0"/>
              <a:t>sporingselementer </a:t>
            </a:r>
            <a:r>
              <a:rPr lang="en-GB" dirty="0"/>
              <a:t>(f.eks. fremdriftsindikatorer, risikostyring).</a:t>
            </a:r>
          </a:p>
          <a:p>
            <a:pPr marL="171450" indent="-171450" algn="just">
              <a:buFont typeface="Wingdings" panose="05000000000000000000" pitchFamily="2" charset="2"/>
              <a:buChar char="q"/>
            </a:pPr>
            <a:endParaRPr lang="en-GB" dirty="0"/>
          </a:p>
          <a:p>
            <a:pPr algn="just"/>
            <a:r>
              <a:rPr lang="de-DE" dirty="0">
                <a:solidFill>
                  <a:schemeClr val="tx1"/>
                </a:solidFill>
              </a:rPr>
              <a:t>Her </a:t>
            </a:r>
            <a:r>
              <a:rPr lang="de-DE" sz="1100" dirty="0" err="1">
                <a:solidFill>
                  <a:schemeClr val="tx1"/>
                </a:solidFill>
              </a:rPr>
              <a:t>er </a:t>
            </a:r>
            <a:r>
              <a:rPr lang="de-DE" sz="1100" dirty="0">
                <a:solidFill>
                  <a:schemeClr val="tx1"/>
                </a:solidFill>
              </a:rPr>
              <a:t>et </a:t>
            </a:r>
            <a:r>
              <a:rPr lang="de-DE" sz="1100" dirty="0" err="1">
                <a:solidFill>
                  <a:schemeClr val="tx1"/>
                </a:solidFill>
              </a:rPr>
              <a:t>eksempel på, hvordan </a:t>
            </a:r>
            <a:r>
              <a:rPr lang="de-DE" sz="1100" dirty="0">
                <a:solidFill>
                  <a:schemeClr val="tx1"/>
                </a:solidFill>
              </a:rPr>
              <a:t>en lanceringsplan </a:t>
            </a:r>
            <a:r>
              <a:rPr lang="de-DE" sz="1100" dirty="0" err="1">
                <a:solidFill>
                  <a:schemeClr val="tx1"/>
                </a:solidFill>
              </a:rPr>
              <a:t>kan se </a:t>
            </a:r>
            <a:r>
              <a:rPr lang="de-DE" sz="1100" dirty="0">
                <a:solidFill>
                  <a:schemeClr val="tx1"/>
                </a:solidFill>
              </a:rPr>
              <a:t>ud:</a:t>
            </a:r>
            <a:endParaRPr lang="en-GB" sz="1100" dirty="0">
              <a:solidFill>
                <a:schemeClr val="tx1"/>
              </a:solidFill>
            </a:endParaRPr>
          </a:p>
          <a:p>
            <a:pPr algn="just"/>
            <a:endParaRPr lang="en-GB" dirty="0"/>
          </a:p>
          <a:p>
            <a:pPr algn="just"/>
            <a:endParaRPr lang="en-GB" sz="1600" dirty="0">
              <a:highlight>
                <a:srgbClr val="FFFF00"/>
              </a:highlight>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sz="1600" b="1" dirty="0">
              <a:solidFill>
                <a:srgbClr val="8652A1"/>
              </a:solidFill>
              <a:latin typeface="Calibri"/>
              <a:ea typeface="Open Sans"/>
              <a:cs typeface="Calibri"/>
            </a:endParaRPr>
          </a:p>
          <a:p>
            <a:pPr algn="just"/>
            <a:endParaRPr lang="en-GB" b="1" dirty="0">
              <a:solidFill>
                <a:srgbClr val="8652A1"/>
              </a:solidFill>
              <a:latin typeface="Calibri"/>
              <a:ea typeface="Open Sans"/>
              <a:cs typeface="Calibri"/>
            </a:endParaRPr>
          </a:p>
          <a:p>
            <a:pPr algn="just"/>
            <a:endParaRPr lang="en-GB" sz="400" b="1" dirty="0">
              <a:solidFill>
                <a:srgbClr val="8652A1"/>
              </a:solidFill>
              <a:latin typeface="Calibri"/>
              <a:ea typeface="Open Sans"/>
              <a:cs typeface="Calibri"/>
            </a:endParaRPr>
          </a:p>
          <a:p>
            <a:pPr marL="171450" indent="-171450" algn="just">
              <a:buFont typeface="Wingdings" panose="05000000000000000000" pitchFamily="2" charset="2"/>
              <a:buChar char="q"/>
            </a:pPr>
            <a:r>
              <a:rPr lang="en-GB" dirty="0">
                <a:latin typeface="Calibri"/>
                <a:ea typeface="Open Sans"/>
                <a:cs typeface="Calibri"/>
              </a:rPr>
              <a:t>Udarbejd en </a:t>
            </a:r>
            <a:r>
              <a:rPr lang="en-GB" b="1" dirty="0">
                <a:latin typeface="Calibri"/>
                <a:ea typeface="Open Sans"/>
                <a:cs typeface="Calibri"/>
              </a:rPr>
              <a:t>kort oversigt </a:t>
            </a:r>
            <a:r>
              <a:rPr lang="en-GB" dirty="0">
                <a:latin typeface="Calibri"/>
                <a:ea typeface="Open Sans"/>
                <a:cs typeface="Calibri"/>
              </a:rPr>
              <a:t>over din lanceringsplan ved hjælp af det valgte værktøj.</a:t>
            </a:r>
          </a:p>
          <a:p>
            <a:pPr marL="171450" indent="-171450" algn="just">
              <a:buFont typeface="Wingdings" panose="05000000000000000000" pitchFamily="2" charset="2"/>
              <a:buChar char="q"/>
            </a:pPr>
            <a:r>
              <a:rPr lang="en-GB" dirty="0"/>
              <a:t>Vis, hvordan det </a:t>
            </a:r>
            <a:r>
              <a:rPr lang="en-GB" b="1" dirty="0"/>
              <a:t>digitale værktøj </a:t>
            </a:r>
            <a:r>
              <a:rPr lang="en-GB" dirty="0"/>
              <a:t>understøtter kommercialiseringsprocessen.</a:t>
            </a:r>
          </a:p>
          <a:p>
            <a:pPr marL="171450" indent="-171450" algn="just">
              <a:buFont typeface="Wingdings" panose="05000000000000000000" pitchFamily="2" charset="2"/>
              <a:buChar char="q"/>
            </a:pPr>
            <a:r>
              <a:rPr lang="en-GB" dirty="0"/>
              <a:t>Sørg for, </a:t>
            </a:r>
            <a:r>
              <a:rPr lang="en-GB" b="1" dirty="0"/>
              <a:t>at planen er i overensstemmelse </a:t>
            </a:r>
            <a:r>
              <a:rPr lang="en-GB" dirty="0"/>
              <a:t>med bæredygtighedsprioriteterne og verdensmålene.</a:t>
            </a:r>
          </a:p>
          <a:p>
            <a:pPr algn="just"/>
            <a:endParaRPr lang="en-GB" sz="1600" dirty="0">
              <a:highlight>
                <a:srgbClr val="FFFF00"/>
              </a:highlight>
            </a:endParaRPr>
          </a:p>
          <a:p>
            <a:pPr algn="just"/>
            <a:r>
              <a:rPr lang="en-GB" sz="1600" b="1" dirty="0">
                <a:solidFill>
                  <a:srgbClr val="8652A1"/>
                </a:solidFill>
              </a:rPr>
              <a:t>Refleksionsspørgsmål</a:t>
            </a:r>
          </a:p>
          <a:p>
            <a:pPr marL="171450" indent="-171450" algn="just">
              <a:buFont typeface="Wingdings" panose="05000000000000000000" pitchFamily="2" charset="2"/>
              <a:buChar char="q"/>
            </a:pPr>
            <a:r>
              <a:rPr lang="en-GB" dirty="0"/>
              <a:t>Hvordan sikrer din plan en smidig implementering af løsningen?</a:t>
            </a:r>
          </a:p>
          <a:p>
            <a:pPr marL="171450" indent="-171450" algn="just">
              <a:buFont typeface="Wingdings" panose="05000000000000000000" pitchFamily="2" charset="2"/>
              <a:buChar char="q"/>
            </a:pPr>
            <a:r>
              <a:rPr lang="en-GB" dirty="0"/>
              <a:t>Hvilke udfordringer kan opstå under kommercialiseringen?</a:t>
            </a:r>
          </a:p>
          <a:p>
            <a:pPr marL="171450" indent="-171450" algn="just">
              <a:buFont typeface="Wingdings" panose="05000000000000000000" pitchFamily="2" charset="2"/>
              <a:buChar char="q"/>
            </a:pPr>
            <a:r>
              <a:rPr lang="en-GB" dirty="0"/>
              <a:t>Hvordan forbedrer det digitale værktøj din planlægning og udførelse?</a:t>
            </a:r>
          </a:p>
          <a:p>
            <a:pPr algn="just"/>
            <a:endParaRPr lang="en-GB" dirty="0">
              <a:highlight>
                <a:srgbClr val="FFFF00"/>
              </a:highlight>
            </a:endParaRPr>
          </a:p>
        </p:txBody>
      </p:sp>
      <p:sp>
        <p:nvSpPr>
          <p:cNvPr id="4" name="Slide Number Placeholder 3">
            <a:extLst>
              <a:ext uri="{FF2B5EF4-FFF2-40B4-BE49-F238E27FC236}">
                <a16:creationId xmlns:a16="http://schemas.microsoft.com/office/drawing/2014/main" id="{4D3ABEA7-53F8-A883-3873-F22C182A5F83}"/>
              </a:ext>
            </a:extLst>
          </p:cNvPr>
          <p:cNvSpPr>
            <a:spLocks noGrp="1"/>
          </p:cNvSpPr>
          <p:nvPr>
            <p:ph type="sldNum" sz="quarter" idx="4"/>
          </p:nvPr>
        </p:nvSpPr>
        <p:spPr/>
        <p:txBody>
          <a:bodyPr/>
          <a:lstStyle/>
          <a:p>
            <a:fld id="{9C527BFA-2C0E-4CEC-B6A5-913A56FEF4B4}" type="slidenum">
              <a:rPr lang="fr-CA" smtClean="0"/>
              <a:t>32</a:t>
            </a:fld>
            <a:endParaRPr lang="fr-CA"/>
          </a:p>
        </p:txBody>
      </p:sp>
      <p:sp>
        <p:nvSpPr>
          <p:cNvPr id="7" name="Freeform 1">
            <a:extLst>
              <a:ext uri="{FF2B5EF4-FFF2-40B4-BE49-F238E27FC236}">
                <a16:creationId xmlns:a16="http://schemas.microsoft.com/office/drawing/2014/main"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6 – LANCERING</a:t>
            </a:r>
            <a:endParaRPr lang="en-US"/>
          </a:p>
        </p:txBody>
      </p:sp>
      <p:pic>
        <p:nvPicPr>
          <p:cNvPr id="2" name="Picture 2" descr="Launch Plan Templates and Examples - Reforge">
            <a:extLst>
              <a:ext uri="{FF2B5EF4-FFF2-40B4-BE49-F238E27FC236}">
                <a16:creationId xmlns:a16="http://schemas.microsoft.com/office/drawing/2014/main" id="{7D344898-7CA3-B59A-FCD1-9C67E39A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3477" y="5987504"/>
            <a:ext cx="4632719" cy="260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r>
              <a:rPr lang="en-GB" sz="1600" b="1" dirty="0" err="1">
                <a:solidFill>
                  <a:srgbClr val="8652A1"/>
                </a:solidFill>
              </a:rPr>
              <a:t>Instruktioner </a:t>
            </a:r>
            <a:r>
              <a:rPr lang="en-GB" sz="1600" b="1" dirty="0">
                <a:solidFill>
                  <a:srgbClr val="8652A1"/>
                </a:solidFill>
              </a:rPr>
              <a:t>– Sådan bruger du Trello</a:t>
            </a:r>
          </a:p>
          <a:p>
            <a:endParaRPr lang="en-GB" sz="1600" b="1" dirty="0">
              <a:solidFill>
                <a:srgbClr val="8652A1"/>
              </a:solidFill>
            </a:endParaRPr>
          </a:p>
          <a:p>
            <a:pPr marL="228600" indent="-228600">
              <a:buAutoNum type="arabicPeriod"/>
            </a:pPr>
            <a:r>
              <a:rPr lang="en-GB" dirty="0">
                <a:solidFill>
                  <a:schemeClr val="tx1"/>
                </a:solidFill>
                <a:latin typeface="Calibri"/>
                <a:ea typeface="Open Sans"/>
                <a:cs typeface="Calibri"/>
              </a:rPr>
              <a:t>Gå til </a:t>
            </a:r>
            <a:r>
              <a:rPr lang="en-GB"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Trello </a:t>
            </a:r>
            <a:r>
              <a:rPr lang="en-GB" dirty="0">
                <a:solidFill>
                  <a:schemeClr val="tx1"/>
                </a:solidFill>
                <a:latin typeface="Calibri"/>
                <a:ea typeface="Open Sans"/>
                <a:cs typeface="Calibri"/>
              </a:rPr>
              <a:t>og tilmeld dig/log ind</a:t>
            </a:r>
          </a:p>
          <a:p>
            <a:pPr marL="228600" indent="-228600">
              <a:buAutoNum type="arabicPeriod"/>
            </a:pPr>
            <a:r>
              <a:rPr lang="en-GB" dirty="0">
                <a:solidFill>
                  <a:schemeClr val="tx1"/>
                </a:solidFill>
              </a:rPr>
              <a:t>For at komme i gang med et nyt tavle skal du klikke på "+" i topmenuen eller vælge en af skabelonerne på startsiden.</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en-GB" dirty="0">
                <a:solidFill>
                  <a:schemeClr val="tx1"/>
                </a:solidFill>
                <a:latin typeface="Calibri"/>
                <a:ea typeface="Open Sans"/>
                <a:cs typeface="Calibri"/>
              </a:rPr>
              <a:t>Tilpas dit tavle med en baggrund, titel og synlighedsindstilling (der styrer, hvem der kan se og redigere et tavle).</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en-GB" dirty="0">
                <a:solidFill>
                  <a:schemeClr val="tx1"/>
                </a:solidFill>
              </a:rPr>
              <a:t>Øverst til højre finder du muligheden for at dele tavlen med teammedlemmer og åbne et bredt udvalg af indstillinger.</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a:p>
            <a:pPr marL="171450"/>
            <a:r>
              <a:rPr lang="en-GB" dirty="0">
                <a:solidFill>
                  <a:schemeClr val="tx1"/>
                </a:solidFill>
                <a:latin typeface="Calibri"/>
                <a:ea typeface="Open Sans"/>
                <a:cs typeface="Calibri"/>
              </a:rPr>
              <a:t>For at dele skal du indtaste e-mailadressen eller navnet på teammedlemmet på Trello og beholde synlighedsindstillingen på "Medlem".</a:t>
            </a: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Font typeface="Arial" panose="020B0604020202020204" pitchFamily="34" charset="0"/>
              <a:buChar char="•"/>
            </a:pPr>
            <a:endParaRPr lang="en-GB" dirty="0">
              <a:solidFill>
                <a:schemeClr val="tx1"/>
              </a:solidFill>
            </a:endParaRPr>
          </a:p>
          <a:p>
            <a:pPr indent="171450"/>
            <a:r>
              <a:rPr lang="en-GB" dirty="0">
                <a:solidFill>
                  <a:schemeClr val="tx1"/>
                </a:solidFill>
              </a:rPr>
              <a:t>Menuen giver dig følgende muligheder: </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id="{52F5320C-6484-6B99-15CB-3DCE24B54530}"/>
              </a:ext>
            </a:extLst>
          </p:cNvPr>
          <p:cNvSpPr>
            <a:spLocks noGrp="1"/>
          </p:cNvSpPr>
          <p:nvPr>
            <p:ph type="sldNum" sz="quarter" idx="4"/>
          </p:nvPr>
        </p:nvSpPr>
        <p:spPr/>
        <p:txBody>
          <a:bodyPr/>
          <a:lstStyle/>
          <a:p>
            <a:fld id="{9C527BFA-2C0E-4CEC-B6A5-913A56FEF4B4}" type="slidenum">
              <a:rPr lang="fr-CA" smtClean="0"/>
              <a:t>33</a:t>
            </a:fld>
            <a:endParaRPr lang="fr-CA"/>
          </a:p>
        </p:txBody>
      </p:sp>
      <p:sp>
        <p:nvSpPr>
          <p:cNvPr id="7" name="Freeform 1">
            <a:extLst>
              <a:ext uri="{FF2B5EF4-FFF2-40B4-BE49-F238E27FC236}">
                <a16:creationId xmlns:a16="http://schemas.microsoft.com/office/drawing/2014/main"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FASE 6 – LANCERING</a:t>
            </a:r>
            <a:endParaRPr lang="en-US"/>
          </a:p>
        </p:txBody>
      </p:sp>
      <p:pic>
        <p:nvPicPr>
          <p:cNvPr id="8" name="Grafik 7">
            <a:extLst>
              <a:ext uri="{FF2B5EF4-FFF2-40B4-BE49-F238E27FC236}">
                <a16:creationId xmlns:a16="http://schemas.microsoft.com/office/drawing/2014/main"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id="{3733129C-ADAA-167E-623E-AE0638FFF018}"/>
              </a:ext>
            </a:extLst>
          </p:cNvPr>
          <p:cNvPicPr>
            <a:picLocks noChangeAspect="1"/>
          </p:cNvPicPr>
          <p:nvPr/>
        </p:nvPicPr>
        <p:blipFill>
          <a:blip r:embed="rId5"/>
          <a:srcRect t="12917" b="11113"/>
          <a:stretch/>
        </p:blipFill>
        <p:spPr>
          <a:xfrm>
            <a:off x="984250" y="5906950"/>
            <a:ext cx="1106647" cy="387350"/>
          </a:xfrm>
          <a:prstGeom prst="rect">
            <a:avLst/>
          </a:prstGeom>
        </p:spPr>
      </p:pic>
      <p:pic>
        <p:nvPicPr>
          <p:cNvPr id="18" name="Grafik 17">
            <a:extLst>
              <a:ext uri="{FF2B5EF4-FFF2-40B4-BE49-F238E27FC236}">
                <a16:creationId xmlns:a16="http://schemas.microsoft.com/office/drawing/2014/main" id="{7A1A74DE-92C1-A7BC-A259-B2D2F9463B90}"/>
              </a:ext>
            </a:extLst>
          </p:cNvPr>
          <p:cNvPicPr>
            <a:picLocks noChangeAspect="1"/>
          </p:cNvPicPr>
          <p:nvPr/>
        </p:nvPicPr>
        <p:blipFill>
          <a:blip r:embed="rId6"/>
          <a:stretch>
            <a:fillRect/>
          </a:stretch>
        </p:blipFill>
        <p:spPr>
          <a:xfrm>
            <a:off x="916082" y="6674644"/>
            <a:ext cx="2566002" cy="795311"/>
          </a:xfrm>
          <a:prstGeom prst="rect">
            <a:avLst/>
          </a:prstGeom>
        </p:spPr>
      </p:pic>
      <p:pic>
        <p:nvPicPr>
          <p:cNvPr id="20" name="Grafik 19">
            <a:extLst>
              <a:ext uri="{FF2B5EF4-FFF2-40B4-BE49-F238E27FC236}">
                <a16:creationId xmlns:a16="http://schemas.microsoft.com/office/drawing/2014/main" id="{1F650E91-66FF-E2B7-34B1-B0EFC9C385C4}"/>
              </a:ext>
            </a:extLst>
          </p:cNvPr>
          <p:cNvPicPr>
            <a:picLocks noChangeAspect="1"/>
          </p:cNvPicPr>
          <p:nvPr/>
        </p:nvPicPr>
        <p:blipFill>
          <a:blip r:embed="rId7"/>
          <a:srcRect l="2593" t="2367" b="15073"/>
          <a:stretch/>
        </p:blipFill>
        <p:spPr>
          <a:xfrm>
            <a:off x="916082" y="7803114"/>
            <a:ext cx="2099209" cy="2642571"/>
          </a:xfrm>
          <a:prstGeom prst="rect">
            <a:avLst/>
          </a:prstGeom>
        </p:spPr>
      </p:pic>
      <p:pic>
        <p:nvPicPr>
          <p:cNvPr id="22" name="Grafik 21">
            <a:extLst>
              <a:ext uri="{FF2B5EF4-FFF2-40B4-BE49-F238E27FC236}">
                <a16:creationId xmlns:a16="http://schemas.microsoft.com/office/drawing/2014/main" id="{2BF346D4-5A06-E3C5-3046-63C193CF8D59}"/>
              </a:ext>
            </a:extLst>
          </p:cNvPr>
          <p:cNvPicPr>
            <a:picLocks noChangeAspect="1"/>
          </p:cNvPicPr>
          <p:nvPr/>
        </p:nvPicPr>
        <p:blipFill>
          <a:blip r:embed="rId8"/>
          <a:stretch>
            <a:fillRect/>
          </a:stretch>
        </p:blipFill>
        <p:spPr>
          <a:xfrm>
            <a:off x="3176571" y="8162133"/>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B7EBAC-5E26-4150-6D72-9837DD85179B}"/>
              </a:ext>
            </a:extLst>
          </p:cNvPr>
          <p:cNvSpPr>
            <a:spLocks noGrp="1"/>
          </p:cNvSpPr>
          <p:nvPr>
            <p:ph type="body" sz="quarter" idx="64"/>
          </p:nvPr>
        </p:nvSpPr>
        <p:spPr>
          <a:xfrm>
            <a:off x="697281" y="1599144"/>
            <a:ext cx="6076734" cy="4734338"/>
          </a:xfrm>
        </p:spPr>
        <p:txBody>
          <a:bodyPr numCol="1"/>
          <a:lstStyle/>
          <a:p>
            <a:r>
              <a:rPr lang="en-GB" sz="1600" b="1">
                <a:solidFill>
                  <a:srgbClr val="8652A1"/>
                </a:solidFill>
              </a:rPr>
              <a:t>Instruktioner – Sådan bruger du Trello</a:t>
            </a:r>
          </a:p>
          <a:p>
            <a:endParaRPr lang="en-GB" sz="1600" b="1">
              <a:solidFill>
                <a:srgbClr val="8652A1"/>
              </a:solidFill>
            </a:endParaRPr>
          </a:p>
          <a:p>
            <a:pPr marL="228600" indent="-228600">
              <a:buFont typeface="+mj-lt"/>
              <a:buAutoNum type="arabicPeriod" startAt="5"/>
            </a:pPr>
            <a:r>
              <a:rPr lang="en-GB">
                <a:solidFill>
                  <a:schemeClr val="tx1"/>
                </a:solidFill>
              </a:rPr>
              <a:t>Menuen øverst til venstre giver dig mulighed for at omdøbe tavlen (ved at klikke på dens titel), oprette en tavle (for at føje den til dine favoritter) eller se og redigere tavlens synlighed.</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Klik på "Tilføj en liste" for at udfylde dit tavle.</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Når du har navngivet din liste, kan du tilføje kort til din liste ved at klikke på "Tilføj et kort". Ved at klikke på de tre prikker til højre kan du redigere, flytte og kopiere en liste.</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Når du har tilføjet og navngivet et kort, kan du holde markøren over det og klikke på knappen til højre for at redigere det.</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r>
              <a:rPr lang="en-GB">
                <a:solidFill>
                  <a:schemeClr val="tx1"/>
                </a:solidFill>
              </a:rPr>
              <a:t>Når du redigerer kortet, har du følgende muligheder:</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sz="700">
              <a:solidFill>
                <a:schemeClr val="tx1"/>
              </a:solidFill>
            </a:endParaRPr>
          </a:p>
          <a:p>
            <a:pPr marL="228600" indent="-228600">
              <a:buFont typeface="+mj-lt"/>
              <a:buAutoNum type="arabicPeriod" startAt="5"/>
            </a:pPr>
            <a:r>
              <a:rPr lang="en-GB">
                <a:solidFill>
                  <a:schemeClr val="tx1"/>
                </a:solidFill>
              </a:rPr>
              <a:t>Klik på "Åbn kort" for at se detaljer:</a:t>
            </a: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pPr marL="228600" indent="-228600">
              <a:buFont typeface="+mj-lt"/>
              <a:buAutoNum type="arabicPeriod" startAt="5"/>
            </a:pPr>
            <a:endParaRPr lang="en-GB">
              <a:solidFill>
                <a:schemeClr val="tx1"/>
              </a:solidFill>
            </a:endParaRPr>
          </a:p>
          <a:p>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pPr marL="228600" indent="-228600">
              <a:buAutoNum type="arabicPeriod"/>
            </a:pPr>
            <a:endParaRPr lang="en-GB">
              <a:solidFill>
                <a:schemeClr val="tx1"/>
              </a:solidFill>
            </a:endParaRPr>
          </a:p>
          <a:p>
            <a:endParaRPr lang="en-GB">
              <a:solidFill>
                <a:schemeClr val="tx1"/>
              </a:solidFill>
            </a:endParaRPr>
          </a:p>
        </p:txBody>
      </p:sp>
      <p:sp>
        <p:nvSpPr>
          <p:cNvPr id="4" name="Slide Number Placeholder 3">
            <a:extLst>
              <a:ext uri="{FF2B5EF4-FFF2-40B4-BE49-F238E27FC236}">
                <a16:creationId xmlns:a16="http://schemas.microsoft.com/office/drawing/2014/main" id="{7974C10A-38FB-776F-ADB9-BFD0D563C14D}"/>
              </a:ext>
            </a:extLst>
          </p:cNvPr>
          <p:cNvSpPr>
            <a:spLocks noGrp="1"/>
          </p:cNvSpPr>
          <p:nvPr>
            <p:ph type="sldNum" sz="quarter" idx="4"/>
          </p:nvPr>
        </p:nvSpPr>
        <p:spPr/>
        <p:txBody>
          <a:bodyPr/>
          <a:lstStyle/>
          <a:p>
            <a:fld id="{9C527BFA-2C0E-4CEC-B6A5-913A56FEF4B4}" type="slidenum">
              <a:rPr lang="fr-CA" smtClean="0"/>
              <a:t>34</a:t>
            </a:fld>
            <a:endParaRPr lang="fr-CA"/>
          </a:p>
        </p:txBody>
      </p:sp>
      <p:sp>
        <p:nvSpPr>
          <p:cNvPr id="7" name="Freeform 1">
            <a:extLst>
              <a:ext uri="{FF2B5EF4-FFF2-40B4-BE49-F238E27FC236}">
                <a16:creationId xmlns:a16="http://schemas.microsoft.com/office/drawing/2014/main"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TRIN 6 – LANCERING</a:t>
            </a:r>
            <a:endParaRPr lang="en-US"/>
          </a:p>
        </p:txBody>
      </p:sp>
      <p:pic>
        <p:nvPicPr>
          <p:cNvPr id="3" name="Grafik 2">
            <a:extLst>
              <a:ext uri="{FF2B5EF4-FFF2-40B4-BE49-F238E27FC236}">
                <a16:creationId xmlns:a16="http://schemas.microsoft.com/office/drawing/2014/main" id="{0E1C2DD4-5A0C-3565-2903-A9F73F0BB1AE}"/>
              </a:ext>
            </a:extLst>
          </p:cNvPr>
          <p:cNvPicPr>
            <a:picLocks noChangeAspect="1"/>
          </p:cNvPicPr>
          <p:nvPr/>
        </p:nvPicPr>
        <p:blipFill>
          <a:blip r:embed="rId2"/>
          <a:srcRect b="58292"/>
          <a:stretch/>
        </p:blipFill>
        <p:spPr>
          <a:xfrm>
            <a:off x="967892" y="2527535"/>
            <a:ext cx="3000994" cy="469666"/>
          </a:xfrm>
          <a:prstGeom prst="rect">
            <a:avLst/>
          </a:prstGeom>
        </p:spPr>
      </p:pic>
      <p:pic>
        <p:nvPicPr>
          <p:cNvPr id="9" name="Grafik 8">
            <a:extLst>
              <a:ext uri="{FF2B5EF4-FFF2-40B4-BE49-F238E27FC236}">
                <a16:creationId xmlns:a16="http://schemas.microsoft.com/office/drawing/2014/main"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id="{A9476944-0CFC-D0D5-D148-48A6978DD945}"/>
              </a:ext>
            </a:extLst>
          </p:cNvPr>
          <p:cNvPicPr>
            <a:picLocks noChangeAspect="1"/>
          </p:cNvPicPr>
          <p:nvPr/>
        </p:nvPicPr>
        <p:blipFill>
          <a:blip r:embed="rId3"/>
          <a:stretch>
            <a:fillRect/>
          </a:stretch>
        </p:blipFill>
        <p:spPr>
          <a:xfrm>
            <a:off x="967892" y="4369066"/>
            <a:ext cx="2052924" cy="724001"/>
          </a:xfrm>
          <a:prstGeom prst="rect">
            <a:avLst/>
          </a:prstGeom>
        </p:spPr>
      </p:pic>
      <p:pic>
        <p:nvPicPr>
          <p:cNvPr id="17" name="Grafik 16">
            <a:extLst>
              <a:ext uri="{FF2B5EF4-FFF2-40B4-BE49-F238E27FC236}">
                <a16:creationId xmlns:a16="http://schemas.microsoft.com/office/drawing/2014/main" id="{B14BE45D-DC06-CF52-3413-6B93A1FE78FD}"/>
              </a:ext>
            </a:extLst>
          </p:cNvPr>
          <p:cNvPicPr>
            <a:picLocks noChangeAspect="1"/>
          </p:cNvPicPr>
          <p:nvPr/>
        </p:nvPicPr>
        <p:blipFill>
          <a:blip r:embed="rId4"/>
          <a:stretch>
            <a:fillRect/>
          </a:stretch>
        </p:blipFill>
        <p:spPr>
          <a:xfrm>
            <a:off x="967892" y="5311714"/>
            <a:ext cx="2500661" cy="623637"/>
          </a:xfrm>
          <a:prstGeom prst="rect">
            <a:avLst/>
          </a:prstGeom>
        </p:spPr>
      </p:pic>
      <p:pic>
        <p:nvPicPr>
          <p:cNvPr id="21" name="Grafik 20">
            <a:extLst>
              <a:ext uri="{FF2B5EF4-FFF2-40B4-BE49-F238E27FC236}">
                <a16:creationId xmlns:a16="http://schemas.microsoft.com/office/drawing/2014/main" id="{4FC4237E-FD36-2E34-1C64-96B53D8EB9B6}"/>
              </a:ext>
            </a:extLst>
          </p:cNvPr>
          <p:cNvPicPr>
            <a:picLocks noChangeAspect="1"/>
          </p:cNvPicPr>
          <p:nvPr/>
        </p:nvPicPr>
        <p:blipFill>
          <a:blip r:embed="rId5"/>
          <a:srcRect b="68826"/>
          <a:stretch/>
        </p:blipFill>
        <p:spPr>
          <a:xfrm>
            <a:off x="967892" y="6240106"/>
            <a:ext cx="1476000" cy="1000503"/>
          </a:xfrm>
          <a:prstGeom prst="rect">
            <a:avLst/>
          </a:prstGeom>
        </p:spPr>
      </p:pic>
      <p:pic>
        <p:nvPicPr>
          <p:cNvPr id="23" name="Grafik 22">
            <a:extLst>
              <a:ext uri="{FF2B5EF4-FFF2-40B4-BE49-F238E27FC236}">
                <a16:creationId xmlns:a16="http://schemas.microsoft.com/office/drawing/2014/main" id="{20572C58-5A2F-F127-2EF6-D009493B38AB}"/>
              </a:ext>
            </a:extLst>
          </p:cNvPr>
          <p:cNvPicPr>
            <a:picLocks noChangeAspect="1"/>
          </p:cNvPicPr>
          <p:nvPr/>
        </p:nvPicPr>
        <p:blipFill>
          <a:blip r:embed="rId5"/>
          <a:srcRect t="31174" b="40181"/>
          <a:stretch/>
        </p:blipFill>
        <p:spPr>
          <a:xfrm>
            <a:off x="2631885" y="6241986"/>
            <a:ext cx="1476000" cy="919364"/>
          </a:xfrm>
          <a:prstGeom prst="rect">
            <a:avLst/>
          </a:prstGeom>
        </p:spPr>
      </p:pic>
      <p:pic>
        <p:nvPicPr>
          <p:cNvPr id="24" name="Grafik 23">
            <a:extLst>
              <a:ext uri="{FF2B5EF4-FFF2-40B4-BE49-F238E27FC236}">
                <a16:creationId xmlns:a16="http://schemas.microsoft.com/office/drawing/2014/main" id="{DC2FBF86-4579-7F84-9495-798B87113E8D}"/>
              </a:ext>
            </a:extLst>
          </p:cNvPr>
          <p:cNvPicPr>
            <a:picLocks noChangeAspect="1"/>
          </p:cNvPicPr>
          <p:nvPr/>
        </p:nvPicPr>
        <p:blipFill>
          <a:blip r:embed="rId5"/>
          <a:srcRect t="59269"/>
          <a:stretch/>
        </p:blipFill>
        <p:spPr>
          <a:xfrm>
            <a:off x="4295878" y="6226861"/>
            <a:ext cx="1503960" cy="1332000"/>
          </a:xfrm>
          <a:prstGeom prst="rect">
            <a:avLst/>
          </a:prstGeom>
        </p:spPr>
      </p:pic>
      <p:pic>
        <p:nvPicPr>
          <p:cNvPr id="26" name="Grafik 25">
            <a:extLst>
              <a:ext uri="{FF2B5EF4-FFF2-40B4-BE49-F238E27FC236}">
                <a16:creationId xmlns:a16="http://schemas.microsoft.com/office/drawing/2014/main" id="{C100EB64-71E9-4D7B-6E59-C423968AB9C1}"/>
              </a:ext>
            </a:extLst>
          </p:cNvPr>
          <p:cNvPicPr>
            <a:picLocks noChangeAspect="1"/>
          </p:cNvPicPr>
          <p:nvPr/>
        </p:nvPicPr>
        <p:blipFill>
          <a:blip r:embed="rId6"/>
          <a:stretch>
            <a:fillRect/>
          </a:stretch>
        </p:blipFill>
        <p:spPr>
          <a:xfrm>
            <a:off x="967892" y="7877113"/>
            <a:ext cx="3659340" cy="2546875"/>
          </a:xfrm>
          <a:prstGeom prst="rect">
            <a:avLst/>
          </a:prstGeom>
        </p:spPr>
      </p:pic>
      <p:sp>
        <p:nvSpPr>
          <p:cNvPr id="27" name="Textfeld 26">
            <a:extLst>
              <a:ext uri="{FF2B5EF4-FFF2-40B4-BE49-F238E27FC236}">
                <a16:creationId xmlns:a16="http://schemas.microsoft.com/office/drawing/2014/main" id="{5250C96B-446C-AD2D-33E0-4D5AF81A0F95}"/>
              </a:ext>
            </a:extLst>
          </p:cNvPr>
          <p:cNvSpPr txBox="1"/>
          <p:nvPr/>
        </p:nvSpPr>
        <p:spPr>
          <a:xfrm>
            <a:off x="4782700" y="7881242"/>
            <a:ext cx="1966200" cy="2462213"/>
          </a:xfrm>
          <a:prstGeom prst="rect">
            <a:avLst/>
          </a:prstGeom>
          <a:noFill/>
        </p:spPr>
        <p:txBody>
          <a:bodyPr wrap="square" rtlCol="0">
            <a:spAutoFit/>
          </a:bodyPr>
          <a:lstStyle/>
          <a:p>
            <a:pPr algn="just"/>
            <a:r>
              <a:rPr lang="en-GB" sz="1100"/>
              <a:t>Her kan du foretage ændringer, såsom at tildele et kort til et teammedlem, indstille en forfaldsdato for kortet, tilføje kommentarer/vedhæftede filer/etiketter og redigere kortets visuelle aspekter.</a:t>
            </a:r>
            <a:endParaRPr lang="en-GB" sz="1100" dirty="0"/>
          </a:p>
          <a:p>
            <a:pPr algn="just"/>
            <a:endParaRPr lang="en-GB" sz="1100" dirty="0"/>
          </a:p>
          <a:p>
            <a:pPr algn="just"/>
            <a:r>
              <a:rPr lang="en-GB" sz="1100"/>
              <a:t>Glem ikke at gemme dine ændringer!</a:t>
            </a:r>
            <a:endParaRPr lang="en-GB" sz="1100" dirty="0"/>
          </a:p>
          <a:p>
            <a:pPr algn="just"/>
            <a:endParaRPr lang="en-GB" sz="1100" dirty="0"/>
          </a:p>
          <a:p>
            <a:pPr algn="just"/>
            <a:endParaRPr lang="en-GB" sz="1100" dirty="0"/>
          </a:p>
          <a:p>
            <a:pPr algn="just"/>
            <a:r>
              <a:rPr lang="en-IE" sz="1100" dirty="0">
                <a:solidFill>
                  <a:schemeClr val="tx1"/>
                </a:solidFill>
                <a:ea typeface="Calibri" panose="020F0502020204030204" pitchFamily="34" charset="0"/>
                <a:cs typeface="Arial" panose="020B0604020202020204" pitchFamily="34" charset="0"/>
              </a:rPr>
              <a:t>Du kan finde yderligere hjælp i </a:t>
            </a:r>
            <a:r>
              <a:rPr lang="en-GB" sz="1100" b="1">
                <a:solidFill>
                  <a:srgbClr val="29C5F4"/>
                </a:solidFill>
                <a:hlinkClick r:id="rId7">
                  <a:extLst>
                    <a:ext uri="{A12FA001-AC4F-418D-AE19-62706E023703}">
                      <ahyp:hlinkClr xmlns:ahyp="http://schemas.microsoft.com/office/drawing/2018/hyperlinkcolor" val="tx"/>
                    </a:ext>
                  </a:extLst>
                </a:hlinkClick>
              </a:rPr>
              <a:t>Trello-vejledningen</a:t>
            </a:r>
            <a:r>
              <a:rPr lang="en-GB" sz="1100"/>
              <a:t>.</a:t>
            </a:r>
            <a:endParaRPr lang="en-GB" sz="1100" dirty="0"/>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35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en-GB" sz="1600" b="1" dirty="0">
                <a:solidFill>
                  <a:srgbClr val="8652A1"/>
                </a:solidFill>
                <a:latin typeface="Calibri"/>
                <a:ea typeface="Open Sans"/>
                <a:cs typeface="Calibri"/>
              </a:rPr>
              <a:t>Dette arbejdsark hjælper dig med at:</a:t>
            </a:r>
          </a:p>
          <a:p>
            <a:pPr marL="171450" indent="-171450" algn="just">
              <a:buFont typeface="Wingdings" panose="05000000000000000000" pitchFamily="2" charset="2"/>
              <a:buChar char="q"/>
            </a:pPr>
            <a:r>
              <a:rPr lang="en-GB" dirty="0"/>
              <a:t>Strukturere en </a:t>
            </a:r>
            <a:r>
              <a:rPr lang="en-GB" b="1" dirty="0"/>
              <a:t>konsulentpræsentation </a:t>
            </a:r>
            <a:r>
              <a:rPr lang="en-GB" dirty="0"/>
              <a:t>til din afsluttende præsentation.</a:t>
            </a:r>
          </a:p>
          <a:p>
            <a:pPr marL="171450" indent="-171450" algn="just">
              <a:buFont typeface="Wingdings" panose="05000000000000000000" pitchFamily="2" charset="2"/>
              <a:buChar char="q"/>
            </a:pPr>
            <a:r>
              <a:rPr lang="en-GB" dirty="0"/>
              <a:t>Fremhæve, hvordan din løsning relaterer sig til </a:t>
            </a:r>
            <a:r>
              <a:rPr lang="en-GB" b="1" dirty="0"/>
              <a:t>bæredygtig logistik og SDG'erne</a:t>
            </a:r>
            <a:r>
              <a:rPr lang="en-GB" dirty="0"/>
              <a:t>.</a:t>
            </a:r>
          </a:p>
          <a:p>
            <a:pPr marL="171450" indent="-171450" algn="just">
              <a:buFont typeface="Wingdings" panose="05000000000000000000" pitchFamily="2" charset="2"/>
              <a:buChar char="q"/>
            </a:pPr>
            <a:r>
              <a:rPr lang="en-GB" dirty="0"/>
              <a:t>Præsentere din </a:t>
            </a:r>
            <a:r>
              <a:rPr lang="en-GB" b="1" dirty="0"/>
              <a:t>innovationsstyringsproces og digitale værktøjer </a:t>
            </a:r>
            <a:r>
              <a:rPr lang="en-GB" dirty="0"/>
              <a:t>på en klar og tydelig måde.</a:t>
            </a:r>
          </a:p>
          <a:p>
            <a:pPr marL="171450" indent="-171450" algn="just">
              <a:buFont typeface="Wingdings" panose="05000000000000000000" pitchFamily="2" charset="2"/>
              <a:buChar char="q"/>
            </a:pPr>
            <a:r>
              <a:rPr lang="en-GB" dirty="0"/>
              <a:t>At give </a:t>
            </a:r>
            <a:r>
              <a:rPr lang="en-GB" b="1" dirty="0"/>
              <a:t>konstruktiv feedback til dine medstuderende </a:t>
            </a:r>
            <a:r>
              <a:rPr lang="en-GB" dirty="0"/>
              <a:t>ved hjælp af en struktureret evalueringsskabelon.</a:t>
            </a:r>
          </a:p>
          <a:p>
            <a:pPr algn="just"/>
            <a:endParaRPr lang="en-GB" b="1" dirty="0"/>
          </a:p>
          <a:p>
            <a:pPr algn="just"/>
            <a:r>
              <a:rPr lang="en-GB" sz="1600" b="1" dirty="0">
                <a:solidFill>
                  <a:srgbClr val="8652A1"/>
                </a:solidFill>
                <a:latin typeface="Calibri"/>
                <a:ea typeface="Open Sans"/>
                <a:cs typeface="Calibri"/>
              </a:rPr>
              <a:t>Før undervisningen: Strukturering af din konsulentpræsentation</a:t>
            </a:r>
            <a:endParaRPr lang="en-GB" sz="1600" b="1" dirty="0">
              <a:solidFill>
                <a:srgbClr val="8652A1"/>
              </a:solidFill>
            </a:endParaRPr>
          </a:p>
          <a:p>
            <a:pPr algn="just"/>
            <a:r>
              <a:rPr lang="en-GB" dirty="0"/>
              <a:t>Din præsentation (10-15 minutter) skal være klar, overbevisende og løsningsorienteret, som om du var konsulent for en rigtig virksomhed. Følg denne struktur:</a:t>
            </a:r>
          </a:p>
          <a:p>
            <a:pPr algn="just"/>
            <a:endParaRPr lang="en-GB" dirty="0"/>
          </a:p>
          <a:p>
            <a:pPr algn="just"/>
            <a:r>
              <a:rPr lang="en-GB" b="1" dirty="0"/>
              <a:t>1. Introduktion (1-2 minutter)</a:t>
            </a:r>
          </a:p>
          <a:p>
            <a:pPr marL="171450" indent="-171450" algn="just">
              <a:buFont typeface="Wingdings" panose="05000000000000000000" pitchFamily="2" charset="2"/>
              <a:buChar char="q"/>
            </a:pPr>
            <a:r>
              <a:rPr lang="en-GB" dirty="0"/>
              <a:t>Præsenter kort din </a:t>
            </a:r>
            <a:r>
              <a:rPr lang="en-GB" b="1" dirty="0"/>
              <a:t>virksomhed og dens logistiske udfordring</a:t>
            </a:r>
            <a:r>
              <a:rPr lang="en-GB" dirty="0"/>
              <a:t>.</a:t>
            </a:r>
          </a:p>
          <a:p>
            <a:pPr marL="171450" indent="-171450" algn="just">
              <a:buFont typeface="Wingdings" panose="05000000000000000000" pitchFamily="2" charset="2"/>
              <a:buChar char="q"/>
            </a:pPr>
            <a:r>
              <a:rPr lang="en-GB" dirty="0"/>
              <a:t>Angiv de </a:t>
            </a:r>
            <a:r>
              <a:rPr lang="en-GB" b="1" dirty="0"/>
              <a:t>relevante SDG'er, der </a:t>
            </a:r>
            <a:r>
              <a:rPr lang="en-GB" dirty="0"/>
              <a:t>er knyttet til problemet.</a:t>
            </a:r>
          </a:p>
          <a:p>
            <a:pPr marL="171450" indent="-171450" algn="just">
              <a:buFont typeface="Wingdings" panose="05000000000000000000" pitchFamily="2" charset="2"/>
              <a:buChar char="q"/>
            </a:pPr>
            <a:r>
              <a:rPr lang="en-GB" dirty="0"/>
              <a:t>Skitsér din foreslåede </a:t>
            </a:r>
            <a:r>
              <a:rPr lang="en-GB" b="1" dirty="0"/>
              <a:t>løsning </a:t>
            </a:r>
            <a:r>
              <a:rPr lang="en-GB" dirty="0"/>
              <a:t>i én sætning.</a:t>
            </a:r>
          </a:p>
          <a:p>
            <a:pPr algn="just"/>
            <a:endParaRPr lang="en-GB" dirty="0"/>
          </a:p>
          <a:p>
            <a:pPr algn="just"/>
            <a:r>
              <a:rPr lang="en-GB" b="1" dirty="0"/>
              <a:t>2. Innovationsstyringsproces (6-9 minutter)</a:t>
            </a:r>
          </a:p>
          <a:p>
            <a:pPr algn="just"/>
            <a:r>
              <a:rPr lang="en-GB" dirty="0"/>
              <a:t>Forklar, hvordan dit team har anvendt den </a:t>
            </a:r>
            <a:r>
              <a:rPr lang="en-GB" b="1" dirty="0"/>
              <a:t>seks-trins innovationsstyringsproces</a:t>
            </a:r>
            <a:r>
              <a:rPr lang="en-GB" dirty="0"/>
              <a:t>. Du kan bruge følgende tabel som hjælp:</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6322164" cy="926158"/>
          </a:xfrm>
        </p:spPr>
        <p:txBody>
          <a:bodyPr lIns="91440" tIns="45720" rIns="91440" bIns="45720" anchor="ctr">
            <a:noAutofit/>
          </a:bodyPr>
          <a:lstStyle/>
          <a:p>
            <a:pPr marL="731520"/>
            <a:r>
              <a:rPr lang="en-US" dirty="0">
                <a:latin typeface="Calibri"/>
                <a:ea typeface="Open Sans"/>
                <a:cs typeface="Calibri"/>
              </a:rPr>
              <a:t>AFSLUTTENDE PRÆSENTATIONER OG DISKUSSIONER</a:t>
            </a:r>
            <a:endParaRPr lang="en-US" dirty="0"/>
          </a:p>
        </p:txBody>
      </p:sp>
      <p:graphicFrame>
        <p:nvGraphicFramePr>
          <p:cNvPr id="2" name="Tabelle 1">
            <a:extLst>
              <a:ext uri="{FF2B5EF4-FFF2-40B4-BE49-F238E27FC236}">
                <a16:creationId xmlns:a16="http://schemas.microsoft.com/office/drawing/2014/main" id="{2AADE1CD-3455-93B7-375A-AB3F3FE86AF7}"/>
              </a:ext>
            </a:extLst>
          </p:cNvPr>
          <p:cNvGraphicFramePr>
            <a:graphicFrameLocks noGrp="1"/>
          </p:cNvGraphicFramePr>
          <p:nvPr>
            <p:extLst>
              <p:ext uri="{D42A27DB-BD31-4B8C-83A1-F6EECF244321}">
                <p14:modId xmlns:p14="http://schemas.microsoft.com/office/powerpoint/2010/main" val="4057039953"/>
              </p:ext>
            </p:extLst>
          </p:nvPr>
        </p:nvGraphicFramePr>
        <p:xfrm>
          <a:off x="697282" y="5086830"/>
          <a:ext cx="6333640" cy="3799830"/>
        </p:xfrm>
        <a:graphic>
          <a:graphicData uri="http://schemas.openxmlformats.org/drawingml/2006/table">
            <a:tbl>
              <a:tblPr firstRow="1" bandRow="1">
                <a:tableStyleId>{8799B23B-EC83-4686-B30A-512413B5E67A}</a:tableStyleId>
              </a:tblPr>
              <a:tblGrid>
                <a:gridCol w="1118820">
                  <a:extLst>
                    <a:ext uri="{9D8B030D-6E8A-4147-A177-3AD203B41FA5}">
                      <a16:colId xmlns:a16="http://schemas.microsoft.com/office/drawing/2014/main" val="1833162277"/>
                    </a:ext>
                  </a:extLst>
                </a:gridCol>
                <a:gridCol w="2048000">
                  <a:extLst>
                    <a:ext uri="{9D8B030D-6E8A-4147-A177-3AD203B41FA5}">
                      <a16:colId xmlns:a16="http://schemas.microsoft.com/office/drawing/2014/main" val="2334726549"/>
                    </a:ext>
                  </a:extLst>
                </a:gridCol>
                <a:gridCol w="1583410">
                  <a:extLst>
                    <a:ext uri="{9D8B030D-6E8A-4147-A177-3AD203B41FA5}">
                      <a16:colId xmlns:a16="http://schemas.microsoft.com/office/drawing/2014/main" val="2750898573"/>
                    </a:ext>
                  </a:extLst>
                </a:gridCol>
                <a:gridCol w="1583410">
                  <a:extLst>
                    <a:ext uri="{9D8B030D-6E8A-4147-A177-3AD203B41FA5}">
                      <a16:colId xmlns:a16="http://schemas.microsoft.com/office/drawing/2014/main" val="826357063"/>
                    </a:ext>
                  </a:extLst>
                </a:gridCol>
              </a:tblGrid>
              <a:tr h="399242">
                <a:tc>
                  <a:txBody>
                    <a:bodyPr/>
                    <a:lstStyle/>
                    <a:p>
                      <a:r>
                        <a:rPr lang="de-DE" sz="1100">
                          <a:solidFill>
                            <a:schemeClr val="bg1"/>
                          </a:solidFill>
                        </a:rPr>
                        <a:t>Trin</a:t>
                      </a:r>
                      <a:endParaRPr lang="en-GB" sz="1100">
                        <a:solidFill>
                          <a:schemeClr val="bg1"/>
                        </a:solidFill>
                      </a:endParaRPr>
                    </a:p>
                  </a:txBody>
                  <a:tcPr anchor="ctr">
                    <a:solidFill>
                      <a:srgbClr val="8652A1"/>
                    </a:solidFill>
                  </a:tcPr>
                </a:tc>
                <a:tc>
                  <a:txBody>
                    <a:bodyPr/>
                    <a:lstStyle/>
                    <a:p>
                      <a:r>
                        <a:rPr lang="de-DE" sz="1100" dirty="0">
                          <a:solidFill>
                            <a:schemeClr val="bg1"/>
                          </a:solidFill>
                        </a:rPr>
                        <a:t>Vigtigste tiltag</a:t>
                      </a:r>
                      <a:endParaRPr lang="en-GB" sz="1100" dirty="0">
                        <a:solidFill>
                          <a:schemeClr val="bg1"/>
                        </a:solidFill>
                      </a:endParaRPr>
                    </a:p>
                  </a:txBody>
                  <a:tcPr anchor="ctr">
                    <a:solidFill>
                      <a:srgbClr val="8652A1"/>
                    </a:solidFill>
                  </a:tcPr>
                </a:tc>
                <a:tc>
                  <a:txBody>
                    <a:bodyPr/>
                    <a:lstStyle/>
                    <a:p>
                      <a:r>
                        <a:rPr lang="de-DE" sz="1100" err="1">
                          <a:solidFill>
                            <a:schemeClr val="bg1"/>
                          </a:solidFill>
                        </a:rPr>
                        <a:t>Anvendte</a:t>
                      </a:r>
                      <a:r>
                        <a:rPr lang="de-DE" sz="1100">
                          <a:solidFill>
                            <a:schemeClr val="bg1"/>
                          </a:solidFill>
                        </a:rPr>
                        <a:t> digitale værktøjer</a:t>
                      </a:r>
                      <a:endParaRPr lang="en-GB" sz="1100">
                        <a:solidFill>
                          <a:schemeClr val="bg1"/>
                        </a:solidFill>
                      </a:endParaRPr>
                    </a:p>
                  </a:txBody>
                  <a:tcPr anchor="ctr">
                    <a:solidFill>
                      <a:srgbClr val="8652A1"/>
                    </a:solidFill>
                  </a:tcPr>
                </a:tc>
                <a:tc>
                  <a:txBody>
                    <a:bodyPr/>
                    <a:lstStyle/>
                    <a:p>
                      <a:r>
                        <a:rPr lang="de-DE" sz="1100">
                          <a:solidFill>
                            <a:schemeClr val="bg1"/>
                          </a:solidFill>
                        </a:rPr>
                        <a:t>Indvirkning på bæredygtighed</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55750">
                <a:tc>
                  <a:txBody>
                    <a:bodyPr/>
                    <a:lstStyle/>
                    <a:p>
                      <a:r>
                        <a:rPr lang="de-DE" sz="1100" err="1"/>
                        <a:t>Identificering af muligheder</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03375667"/>
                  </a:ext>
                </a:extLst>
              </a:tr>
              <a:tr h="555750">
                <a:tc>
                  <a:txBody>
                    <a:bodyPr/>
                    <a:lstStyle/>
                    <a:p>
                      <a:r>
                        <a:rPr lang="de-DE" sz="1100"/>
                        <a:t>Idéudvikling og idéhåndtering</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402782029"/>
                  </a:ext>
                </a:extLst>
              </a:tr>
              <a:tr h="555750">
                <a:tc>
                  <a:txBody>
                    <a:bodyPr/>
                    <a:lstStyle/>
                    <a:p>
                      <a:r>
                        <a:rPr lang="de-DE" sz="1100"/>
                        <a:t>Konceptudvikling</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7393126"/>
                  </a:ext>
                </a:extLst>
              </a:tr>
              <a:tr h="556087">
                <a:tc>
                  <a:txBody>
                    <a:bodyPr/>
                    <a:lstStyle/>
                    <a:p>
                      <a:r>
                        <a:rPr lang="de-DE" sz="1100"/>
                        <a:t>Udvikling af </a:t>
                      </a:r>
                      <a:r>
                        <a:rPr lang="de-DE" sz="1100" err="1"/>
                        <a:t>tjenester/produkter/processer</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063335515"/>
                  </a:ext>
                </a:extLst>
              </a:tr>
              <a:tr h="555750">
                <a:tc>
                  <a:txBody>
                    <a:bodyPr/>
                    <a:lstStyle/>
                    <a:p>
                      <a:r>
                        <a:rPr lang="de-DE" sz="1100" err="1"/>
                        <a:t>Test </a:t>
                      </a:r>
                      <a:r>
                        <a:rPr lang="de-DE" sz="1100"/>
                        <a:t>og </a:t>
                      </a:r>
                      <a:r>
                        <a:rPr lang="de-DE" sz="1100" err="1"/>
                        <a:t>validering</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57004759"/>
                  </a:ext>
                </a:extLst>
              </a:tr>
              <a:tr h="555750">
                <a:tc>
                  <a:txBody>
                    <a:bodyPr/>
                    <a:lstStyle/>
                    <a:p>
                      <a:r>
                        <a:rPr lang="de-DE" sz="1100"/>
                        <a:t>Lancering</a:t>
                      </a:r>
                      <a:endParaRPr lang="en-GB" sz="1100"/>
                    </a:p>
                  </a:txBody>
                  <a:tcPr anchor="ct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717474236"/>
                  </a:ext>
                </a:extLst>
              </a:tr>
            </a:tbl>
          </a:graphicData>
        </a:graphic>
      </p:graphicFrame>
      <p:sp>
        <p:nvSpPr>
          <p:cNvPr id="3" name="Text Placeholder 5">
            <a:extLst>
              <a:ext uri="{FF2B5EF4-FFF2-40B4-BE49-F238E27FC236}">
                <a16:creationId xmlns:a16="http://schemas.microsoft.com/office/drawing/2014/main" id="{5C38590C-0BB0-0A4F-E33D-44C55511E4AB}"/>
              </a:ext>
            </a:extLst>
          </p:cNvPr>
          <p:cNvSpPr txBox="1">
            <a:spLocks/>
          </p:cNvSpPr>
          <p:nvPr/>
        </p:nvSpPr>
        <p:spPr>
          <a:xfrm>
            <a:off x="697281" y="8766713"/>
            <a:ext cx="6076734"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en-GB" b="1" dirty="0">
              <a:latin typeface="Calibri"/>
              <a:ea typeface="Open Sans"/>
              <a:cs typeface="Calibri"/>
            </a:endParaRPr>
          </a:p>
          <a:p>
            <a:pPr algn="just"/>
            <a:r>
              <a:rPr lang="en-GB" b="1" dirty="0">
                <a:latin typeface="Calibri"/>
                <a:ea typeface="Open Sans"/>
                <a:cs typeface="Calibri"/>
              </a:rPr>
              <a:t>3. Løsningens indvirkning og vigtigste pointer (2-3 minutter)</a:t>
            </a:r>
            <a:endParaRPr lang="en-GB" dirty="0">
              <a:latin typeface="Calibri"/>
              <a:ea typeface="Open Sans"/>
              <a:cs typeface="Calibri"/>
            </a:endParaRPr>
          </a:p>
          <a:p>
            <a:pPr marL="171450" indent="-171450" algn="just">
              <a:buFont typeface="Wingdings" panose="05000000000000000000" pitchFamily="2" charset="2"/>
              <a:buChar char="q"/>
            </a:pPr>
            <a:r>
              <a:rPr lang="en-GB" dirty="0"/>
              <a:t>Opsummer </a:t>
            </a:r>
            <a:r>
              <a:rPr lang="en-GB" b="1" dirty="0"/>
              <a:t>fordelene </a:t>
            </a:r>
            <a:r>
              <a:rPr lang="en-GB" dirty="0"/>
              <a:t>ved din løsning for bæredygtig logistik.</a:t>
            </a:r>
          </a:p>
          <a:p>
            <a:pPr marL="171450" indent="-171450" algn="just">
              <a:buFont typeface="Wingdings" panose="05000000000000000000" pitchFamily="2" charset="2"/>
              <a:buChar char="q"/>
            </a:pPr>
            <a:r>
              <a:rPr lang="en-GB" dirty="0"/>
              <a:t>Omtal </a:t>
            </a:r>
            <a:r>
              <a:rPr lang="en-GB" b="1" dirty="0"/>
              <a:t>potentielle udfordringer </a:t>
            </a:r>
            <a:r>
              <a:rPr lang="en-GB" dirty="0"/>
              <a:t>og hvordan de kan afbødes.</a:t>
            </a:r>
          </a:p>
          <a:p>
            <a:pPr marL="171450" indent="-171450" algn="just">
              <a:buFont typeface="Wingdings" panose="05000000000000000000" pitchFamily="2" charset="2"/>
              <a:buChar char="q"/>
            </a:pPr>
            <a:r>
              <a:rPr lang="en-GB" dirty="0"/>
              <a:t>Angiv </a:t>
            </a:r>
            <a:r>
              <a:rPr lang="en-GB" b="1" dirty="0"/>
              <a:t>de næste trin </a:t>
            </a:r>
            <a:r>
              <a:rPr lang="en-GB" dirty="0"/>
              <a:t>til implementering i en reel situation.</a:t>
            </a:r>
          </a:p>
          <a:p>
            <a:pPr algn="just"/>
            <a:endParaRPr lang="en-GB" dirty="0"/>
          </a:p>
          <a:p>
            <a:pPr algn="just"/>
            <a:r>
              <a:rPr lang="en-GB" b="1" dirty="0"/>
              <a:t>4. Konklusion og opfordring til handling (1 minut)</a:t>
            </a:r>
          </a:p>
          <a:p>
            <a:pPr marL="171450" indent="-171450" algn="just">
              <a:buFont typeface="Wingdings" panose="05000000000000000000" pitchFamily="2" charset="2"/>
              <a:buChar char="q"/>
            </a:pPr>
            <a:r>
              <a:rPr lang="en-GB" dirty="0"/>
              <a:t>Understreg, hvorfor din løsning er </a:t>
            </a:r>
            <a:r>
              <a:rPr lang="en-GB" b="1" dirty="0"/>
              <a:t>innovativ, bæredygtig og gennemførlig</a:t>
            </a:r>
            <a:r>
              <a:rPr lang="en-GB" dirty="0"/>
              <a:t>.</a:t>
            </a:r>
          </a:p>
          <a:p>
            <a:pPr marL="171450" indent="-171450" algn="just">
              <a:buFont typeface="Wingdings" panose="05000000000000000000" pitchFamily="2" charset="2"/>
              <a:buChar char="q"/>
            </a:pPr>
            <a:r>
              <a:rPr lang="en-GB" dirty="0"/>
              <a:t>Afslut med en </a:t>
            </a:r>
            <a:r>
              <a:rPr lang="en-GB" b="1" dirty="0"/>
              <a:t>klar anbefaling </a:t>
            </a:r>
            <a:r>
              <a:rPr lang="en-GB" dirty="0"/>
              <a:t>til virksomhedens næste skridt.</a:t>
            </a:r>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CD013F-0697-2194-D090-4DFF09495B6B}"/>
              </a:ext>
            </a:extLst>
          </p:cNvPr>
          <p:cNvSpPr>
            <a:spLocks noGrp="1"/>
          </p:cNvSpPr>
          <p:nvPr>
            <p:ph type="body" sz="quarter" idx="64"/>
          </p:nvPr>
        </p:nvSpPr>
        <p:spPr>
          <a:xfrm>
            <a:off x="697281" y="1457431"/>
            <a:ext cx="6076734" cy="2565532"/>
          </a:xfrm>
        </p:spPr>
        <p:txBody>
          <a:bodyPr numCol="1"/>
          <a:lstStyle/>
          <a:p>
            <a:pPr algn="just"/>
            <a:r>
              <a:rPr lang="en-GB" sz="1600" b="1" dirty="0">
                <a:solidFill>
                  <a:srgbClr val="8652A1"/>
                </a:solidFill>
              </a:rPr>
              <a:t>I klassen: Giv hinanden feedback</a:t>
            </a:r>
          </a:p>
          <a:p>
            <a:pPr algn="just"/>
            <a:r>
              <a:rPr lang="en-GB" dirty="0"/>
              <a:t>Hver gruppe evaluerer </a:t>
            </a:r>
            <a:r>
              <a:rPr lang="en-GB" b="1" dirty="0"/>
              <a:t>to andre præsentationer </a:t>
            </a:r>
            <a:r>
              <a:rPr lang="en-GB" dirty="0"/>
              <a:t>ved hjælp af nedenstående skabelon.</a:t>
            </a:r>
          </a:p>
        </p:txBody>
      </p:sp>
      <p:sp>
        <p:nvSpPr>
          <p:cNvPr id="4" name="Slide Number Placeholder 3">
            <a:extLst>
              <a:ext uri="{FF2B5EF4-FFF2-40B4-BE49-F238E27FC236}">
                <a16:creationId xmlns:a16="http://schemas.microsoft.com/office/drawing/2014/main" id="{C0CC156C-EF3D-9E3A-AD23-603484C32216}"/>
              </a:ext>
            </a:extLst>
          </p:cNvPr>
          <p:cNvSpPr>
            <a:spLocks noGrp="1"/>
          </p:cNvSpPr>
          <p:nvPr>
            <p:ph type="sldNum" sz="quarter" idx="4"/>
          </p:nvPr>
        </p:nvSpPr>
        <p:spPr/>
        <p:txBody>
          <a:bodyPr/>
          <a:lstStyle/>
          <a:p>
            <a:fld id="{9C527BFA-2C0E-4CEC-B6A5-913A56FEF4B4}" type="slidenum">
              <a:rPr lang="fr-CA" smtClean="0"/>
              <a:t>37</a:t>
            </a:fld>
            <a:endParaRPr lang="fr-CA"/>
          </a:p>
        </p:txBody>
      </p:sp>
      <p:sp>
        <p:nvSpPr>
          <p:cNvPr id="7" name="Freeform 1">
            <a:extLst>
              <a:ext uri="{FF2B5EF4-FFF2-40B4-BE49-F238E27FC236}">
                <a16:creationId xmlns:a16="http://schemas.microsoft.com/office/drawing/2014/main"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A1DEA65-1E88-EACF-5957-C6614B5AFA40}"/>
              </a:ext>
            </a:extLst>
          </p:cNvPr>
          <p:cNvSpPr>
            <a:spLocks noGrp="1"/>
          </p:cNvSpPr>
          <p:nvPr>
            <p:ph type="body" sz="quarter" idx="61"/>
          </p:nvPr>
        </p:nvSpPr>
        <p:spPr>
          <a:xfrm>
            <a:off x="-9335" y="304800"/>
            <a:ext cx="6313745" cy="926158"/>
          </a:xfrm>
        </p:spPr>
        <p:txBody>
          <a:bodyPr lIns="91440" tIns="45720" rIns="91440" bIns="45720" anchor="ctr">
            <a:noAutofit/>
          </a:bodyPr>
          <a:lstStyle/>
          <a:p>
            <a:pPr marL="731520"/>
            <a:r>
              <a:rPr lang="en-US" dirty="0">
                <a:latin typeface="Calibri"/>
                <a:ea typeface="Open Sans"/>
                <a:cs typeface="Calibri"/>
              </a:rPr>
              <a:t>AFSLUTTENDE PRÆSENTATIONER OG DISKUSSIONER</a:t>
            </a:r>
            <a:endParaRPr lang="en-US" dirty="0"/>
          </a:p>
        </p:txBody>
      </p:sp>
      <p:graphicFrame>
        <p:nvGraphicFramePr>
          <p:cNvPr id="2" name="Tabelle 1">
            <a:extLst>
              <a:ext uri="{FF2B5EF4-FFF2-40B4-BE49-F238E27FC236}">
                <a16:creationId xmlns:a16="http://schemas.microsoft.com/office/drawing/2014/main" id="{1CBFE661-2082-5A4B-D61C-94153AFF019B}"/>
              </a:ext>
            </a:extLst>
          </p:cNvPr>
          <p:cNvGraphicFramePr>
            <a:graphicFrameLocks noGrp="1"/>
          </p:cNvGraphicFramePr>
          <p:nvPr>
            <p:extLst>
              <p:ext uri="{D42A27DB-BD31-4B8C-83A1-F6EECF244321}">
                <p14:modId xmlns:p14="http://schemas.microsoft.com/office/powerpoint/2010/main" val="199439953"/>
              </p:ext>
            </p:extLst>
          </p:nvPr>
        </p:nvGraphicFramePr>
        <p:xfrm>
          <a:off x="403311" y="2115876"/>
          <a:ext cx="6936713" cy="4411261"/>
        </p:xfrm>
        <a:graphic>
          <a:graphicData uri="http://schemas.openxmlformats.org/drawingml/2006/table">
            <a:tbl>
              <a:tblPr firstRow="1" bandRow="1">
                <a:tableStyleId>{8799B23B-EC83-4686-B30A-512413B5E67A}</a:tableStyleId>
              </a:tblPr>
              <a:tblGrid>
                <a:gridCol w="1003903">
                  <a:extLst>
                    <a:ext uri="{9D8B030D-6E8A-4147-A177-3AD203B41FA5}">
                      <a16:colId xmlns:a16="http://schemas.microsoft.com/office/drawing/2014/main" val="1833162277"/>
                    </a:ext>
                  </a:extLst>
                </a:gridCol>
                <a:gridCol w="1186562">
                  <a:extLst>
                    <a:ext uri="{9D8B030D-6E8A-4147-A177-3AD203B41FA5}">
                      <a16:colId xmlns:a16="http://schemas.microsoft.com/office/drawing/2014/main" val="2334726549"/>
                    </a:ext>
                  </a:extLst>
                </a:gridCol>
                <a:gridCol w="1186562">
                  <a:extLst>
                    <a:ext uri="{9D8B030D-6E8A-4147-A177-3AD203B41FA5}">
                      <a16:colId xmlns:a16="http://schemas.microsoft.com/office/drawing/2014/main" val="2750898573"/>
                    </a:ext>
                  </a:extLst>
                </a:gridCol>
                <a:gridCol w="1186562">
                  <a:extLst>
                    <a:ext uri="{9D8B030D-6E8A-4147-A177-3AD203B41FA5}">
                      <a16:colId xmlns:a16="http://schemas.microsoft.com/office/drawing/2014/main" val="826357063"/>
                    </a:ext>
                  </a:extLst>
                </a:gridCol>
                <a:gridCol w="1186562">
                  <a:extLst>
                    <a:ext uri="{9D8B030D-6E8A-4147-A177-3AD203B41FA5}">
                      <a16:colId xmlns:a16="http://schemas.microsoft.com/office/drawing/2014/main" val="1337700197"/>
                    </a:ext>
                  </a:extLst>
                </a:gridCol>
                <a:gridCol w="1186562">
                  <a:extLst>
                    <a:ext uri="{9D8B030D-6E8A-4147-A177-3AD203B41FA5}">
                      <a16:colId xmlns:a16="http://schemas.microsoft.com/office/drawing/2014/main" val="3973335458"/>
                    </a:ext>
                  </a:extLst>
                </a:gridCol>
              </a:tblGrid>
              <a:tr h="482854">
                <a:tc>
                  <a:txBody>
                    <a:bodyPr/>
                    <a:lstStyle/>
                    <a:p>
                      <a:r>
                        <a:rPr lang="de-DE" sz="1000" err="1">
                          <a:solidFill>
                            <a:schemeClr val="bg1"/>
                          </a:solidFill>
                        </a:rPr>
                        <a:t>Kriterier</a:t>
                      </a:r>
                      <a:endParaRPr lang="en-GB" sz="1000">
                        <a:solidFill>
                          <a:schemeClr val="bg1"/>
                        </a:solidFill>
                      </a:endParaRPr>
                    </a:p>
                  </a:txBody>
                  <a:tcPr anchor="ctr">
                    <a:solidFill>
                      <a:srgbClr val="8652A1"/>
                    </a:solidFill>
                  </a:tcPr>
                </a:tc>
                <a:tc>
                  <a:txBody>
                    <a:bodyPr/>
                    <a:lstStyle/>
                    <a:p>
                      <a:r>
                        <a:rPr lang="de-DE" sz="1000" err="1">
                          <a:solidFill>
                            <a:schemeClr val="bg1"/>
                          </a:solidFill>
                        </a:rPr>
                        <a:t>Fremragende </a:t>
                      </a:r>
                      <a:r>
                        <a:rPr lang="de-DE" sz="1000">
                          <a:solidFill>
                            <a:schemeClr val="bg1"/>
                          </a:solidFill>
                        </a:rPr>
                        <a:t>(5)</a:t>
                      </a:r>
                      <a:endParaRPr lang="en-GB" sz="1000">
                        <a:solidFill>
                          <a:schemeClr val="bg1"/>
                        </a:solidFill>
                      </a:endParaRPr>
                    </a:p>
                  </a:txBody>
                  <a:tcPr anchor="ctr">
                    <a:solidFill>
                      <a:srgbClr val="8652A1"/>
                    </a:solidFill>
                  </a:tcPr>
                </a:tc>
                <a:tc>
                  <a:txBody>
                    <a:bodyPr/>
                    <a:lstStyle/>
                    <a:p>
                      <a:r>
                        <a:rPr lang="de-DE" sz="1000" err="1">
                          <a:solidFill>
                            <a:schemeClr val="bg1"/>
                          </a:solidFill>
                        </a:rPr>
                        <a:t>God </a:t>
                      </a:r>
                      <a:r>
                        <a:rPr lang="de-DE" sz="1000">
                          <a:solidFill>
                            <a:schemeClr val="bg1"/>
                          </a:solidFill>
                        </a:rPr>
                        <a:t>(4)</a:t>
                      </a:r>
                      <a:endParaRPr lang="en-GB" sz="1000">
                        <a:solidFill>
                          <a:schemeClr val="bg1"/>
                        </a:solidFill>
                      </a:endParaRPr>
                    </a:p>
                  </a:txBody>
                  <a:tcPr anchor="ctr">
                    <a:solidFill>
                      <a:srgbClr val="8652A1"/>
                    </a:solidFill>
                  </a:tcPr>
                </a:tc>
                <a:tc>
                  <a:txBody>
                    <a:bodyPr/>
                    <a:lstStyle/>
                    <a:p>
                      <a:r>
                        <a:rPr lang="de-DE" sz="1000" err="1">
                          <a:solidFill>
                            <a:schemeClr val="bg1"/>
                          </a:solidFill>
                        </a:rPr>
                        <a:t>Tilfredsstillende </a:t>
                      </a:r>
                      <a:r>
                        <a:rPr lang="de-DE" sz="1000">
                          <a:solidFill>
                            <a:schemeClr val="bg1"/>
                          </a:solidFill>
                        </a:rPr>
                        <a:t>(3)</a:t>
                      </a:r>
                      <a:endParaRPr lang="en-GB" sz="1000">
                        <a:solidFill>
                          <a:schemeClr val="bg1"/>
                        </a:solidFill>
                      </a:endParaRPr>
                    </a:p>
                  </a:txBody>
                  <a:tcPr anchor="ctr">
                    <a:solidFill>
                      <a:srgbClr val="8652A1"/>
                    </a:solidFill>
                  </a:tcPr>
                </a:tc>
                <a:tc>
                  <a:txBody>
                    <a:bodyPr/>
                    <a:lstStyle/>
                    <a:p>
                      <a:r>
                        <a:rPr lang="de-DE" sz="1000">
                          <a:solidFill>
                            <a:schemeClr val="bg1"/>
                          </a:solidFill>
                        </a:rPr>
                        <a:t>Behøver </a:t>
                      </a:r>
                      <a:r>
                        <a:rPr lang="de-DE" sz="1000" err="1">
                          <a:solidFill>
                            <a:schemeClr val="bg1"/>
                          </a:solidFill>
                        </a:rPr>
                        <a:t>forbedring </a:t>
                      </a:r>
                      <a:r>
                        <a:rPr lang="de-DE" sz="1000">
                          <a:solidFill>
                            <a:schemeClr val="bg1"/>
                          </a:solidFill>
                        </a:rPr>
                        <a:t>(2)</a:t>
                      </a:r>
                      <a:endParaRPr lang="en-GB" sz="1000">
                        <a:solidFill>
                          <a:schemeClr val="bg1"/>
                        </a:solidFill>
                      </a:endParaRPr>
                    </a:p>
                  </a:txBody>
                  <a:tcPr anchor="ctr">
                    <a:solidFill>
                      <a:srgbClr val="8652A1"/>
                    </a:solidFill>
                  </a:tcPr>
                </a:tc>
                <a:tc>
                  <a:txBody>
                    <a:bodyPr/>
                    <a:lstStyle/>
                    <a:p>
                      <a:r>
                        <a:rPr lang="de-DE" sz="1000">
                          <a:solidFill>
                            <a:schemeClr val="bg1"/>
                          </a:solidFill>
                        </a:rPr>
                        <a:t>Ikke </a:t>
                      </a:r>
                      <a:r>
                        <a:rPr lang="de-DE" sz="1000" err="1">
                          <a:solidFill>
                            <a:schemeClr val="bg1"/>
                          </a:solidFill>
                        </a:rPr>
                        <a:t>tilfredsstillende </a:t>
                      </a:r>
                      <a:r>
                        <a:rPr lang="de-DE" sz="1000">
                          <a:solidFill>
                            <a:schemeClr val="bg1"/>
                          </a:solidFill>
                        </a:rPr>
                        <a:t>(1)</a:t>
                      </a:r>
                      <a:endParaRPr lang="en-GB" sz="1000">
                        <a:solidFill>
                          <a:schemeClr val="bg1"/>
                        </a:solidFill>
                      </a:endParaRPr>
                    </a:p>
                  </a:txBody>
                  <a:tcPr anchor="ctr">
                    <a:solidFill>
                      <a:srgbClr val="8652A1"/>
                    </a:solidFill>
                  </a:tcPr>
                </a:tc>
                <a:extLst>
                  <a:ext uri="{0D108BD9-81ED-4DB2-BD59-A6C34878D82A}">
                    <a16:rowId xmlns:a16="http://schemas.microsoft.com/office/drawing/2014/main" val="872849028"/>
                  </a:ext>
                </a:extLst>
              </a:tr>
              <a:tr h="482854">
                <a:tc>
                  <a:txBody>
                    <a:bodyPr/>
                    <a:lstStyle/>
                    <a:p>
                      <a:r>
                        <a:rPr lang="de-DE" sz="1000"/>
                        <a:t>Klarhed og </a:t>
                      </a:r>
                      <a:r>
                        <a:rPr lang="de-DE" sz="1000" err="1"/>
                        <a:t>struktur</a:t>
                      </a:r>
                      <a:endParaRPr lang="en-GB" sz="1000"/>
                    </a:p>
                  </a:txBody>
                  <a:tcPr anchor="ctr"/>
                </a:tc>
                <a:tc>
                  <a:txBody>
                    <a:bodyPr/>
                    <a:lstStyle/>
                    <a:p>
                      <a:r>
                        <a:rPr lang="de-DE" sz="1000" err="1"/>
                        <a:t>Velstruktureret</a:t>
                      </a:r>
                      <a:r>
                        <a:rPr lang="de-DE" sz="1000"/>
                        <a:t>, </a:t>
                      </a:r>
                      <a:r>
                        <a:rPr lang="de-DE" sz="1000" err="1"/>
                        <a:t>logisk flow</a:t>
                      </a:r>
                      <a:endParaRPr lang="en-GB" sz="1000"/>
                    </a:p>
                  </a:txBody>
                  <a:tcPr anchor="ctr"/>
                </a:tc>
                <a:tc>
                  <a:txBody>
                    <a:bodyPr/>
                    <a:lstStyle/>
                    <a:p>
                      <a:r>
                        <a:rPr lang="de-DE" sz="1000" dirty="0"/>
                        <a:t>Overvejende klart, mindre mangler</a:t>
                      </a:r>
                      <a:endParaRPr lang="en-GB" sz="1000" dirty="0"/>
                    </a:p>
                  </a:txBody>
                  <a:tcPr anchor="ctr"/>
                </a:tc>
                <a:tc>
                  <a:txBody>
                    <a:bodyPr/>
                    <a:lstStyle/>
                    <a:p>
                      <a:r>
                        <a:rPr lang="de-DE" sz="1000" err="1"/>
                        <a:t>Nogle punkter er uklare</a:t>
                      </a:r>
                      <a:endParaRPr lang="en-GB" sz="1000"/>
                    </a:p>
                  </a:txBody>
                  <a:tcPr anchor="ctr"/>
                </a:tc>
                <a:tc>
                  <a:txBody>
                    <a:bodyPr/>
                    <a:lstStyle/>
                    <a:p>
                      <a:r>
                        <a:rPr lang="de-DE" sz="1000"/>
                        <a:t>Mangler </a:t>
                      </a:r>
                      <a:r>
                        <a:rPr lang="de-DE" sz="1000" err="1"/>
                        <a:t>struktur</a:t>
                      </a:r>
                      <a:endParaRPr lang="en-GB" sz="1000"/>
                    </a:p>
                  </a:txBody>
                  <a:tcPr anchor="ctr"/>
                </a:tc>
                <a:tc>
                  <a:txBody>
                    <a:bodyPr/>
                    <a:lstStyle/>
                    <a:p>
                      <a:r>
                        <a:rPr lang="de-DE" sz="1000" err="1"/>
                        <a:t>Uorganiseret</a:t>
                      </a:r>
                      <a:r>
                        <a:rPr lang="de-DE" sz="1000"/>
                        <a:t>, </a:t>
                      </a:r>
                      <a:r>
                        <a:rPr lang="de-DE" sz="1000" err="1"/>
                        <a:t>svært at </a:t>
                      </a:r>
                      <a:r>
                        <a:rPr lang="de-DE" sz="1000"/>
                        <a:t>følge</a:t>
                      </a:r>
                      <a:endParaRPr lang="en-GB" sz="1000"/>
                    </a:p>
                  </a:txBody>
                  <a:tcPr anchor="ctr"/>
                </a:tc>
                <a:extLst>
                  <a:ext uri="{0D108BD9-81ED-4DB2-BD59-A6C34878D82A}">
                    <a16:rowId xmlns:a16="http://schemas.microsoft.com/office/drawing/2014/main" val="2903375667"/>
                  </a:ext>
                </a:extLst>
              </a:tr>
              <a:tr h="751107">
                <a:tc>
                  <a:txBody>
                    <a:bodyPr/>
                    <a:lstStyle/>
                    <a:p>
                      <a:r>
                        <a:rPr lang="de-DE" sz="1000"/>
                        <a:t>Innovativ og </a:t>
                      </a:r>
                      <a:r>
                        <a:rPr lang="de-DE" sz="1000" err="1"/>
                        <a:t>bæredygtig </a:t>
                      </a:r>
                      <a:r>
                        <a:rPr lang="de-DE" sz="1000"/>
                        <a:t>tilgang</a:t>
                      </a:r>
                      <a:endParaRPr lang="en-GB" sz="1000"/>
                    </a:p>
                  </a:txBody>
                  <a:tcPr anchor="ctr"/>
                </a:tc>
                <a:tc>
                  <a:txBody>
                    <a:bodyPr/>
                    <a:lstStyle/>
                    <a:p>
                      <a:r>
                        <a:rPr lang="de-DE" sz="1000" err="1"/>
                        <a:t>Meget kreativ</a:t>
                      </a:r>
                      <a:r>
                        <a:rPr lang="de-DE" sz="1000"/>
                        <a:t>, stærk </a:t>
                      </a:r>
                      <a:r>
                        <a:rPr lang="de-DE" sz="1000" err="1"/>
                        <a:t>bæredygtighedspåvirkning</a:t>
                      </a:r>
                      <a:endParaRPr lang="en-GB" sz="1000"/>
                    </a:p>
                  </a:txBody>
                  <a:tcPr anchor="ctr"/>
                </a:tc>
                <a:tc>
                  <a:txBody>
                    <a:bodyPr/>
                    <a:lstStyle/>
                    <a:p>
                      <a:r>
                        <a:rPr lang="de-DE" sz="1000" err="1"/>
                        <a:t>Noget </a:t>
                      </a:r>
                      <a:r>
                        <a:rPr lang="de-DE" sz="1000"/>
                        <a:t>innovativ, </a:t>
                      </a:r>
                      <a:r>
                        <a:rPr lang="de-DE" sz="1000" err="1"/>
                        <a:t>bæredygtighed integreret</a:t>
                      </a:r>
                      <a:endParaRPr lang="en-GB" sz="1000"/>
                    </a:p>
                  </a:txBody>
                  <a:tcPr anchor="ctr"/>
                </a:tc>
                <a:tc>
                  <a:txBody>
                    <a:bodyPr/>
                    <a:lstStyle/>
                    <a:p>
                      <a:r>
                        <a:rPr lang="de-DE" sz="1000"/>
                        <a:t>Moderat </a:t>
                      </a:r>
                      <a:r>
                        <a:rPr lang="de-DE" sz="1000" err="1"/>
                        <a:t>innovation</a:t>
                      </a:r>
                      <a:r>
                        <a:rPr lang="de-DE" sz="1000"/>
                        <a:t>, </a:t>
                      </a:r>
                      <a:r>
                        <a:rPr lang="de-DE" sz="1000" err="1"/>
                        <a:t>bæredygtighed taget i betragtning</a:t>
                      </a:r>
                      <a:endParaRPr lang="en-GB" sz="1000"/>
                    </a:p>
                  </a:txBody>
                  <a:tcPr anchor="ctr"/>
                </a:tc>
                <a:tc>
                  <a:txBody>
                    <a:bodyPr/>
                    <a:lstStyle/>
                    <a:p>
                      <a:r>
                        <a:rPr lang="de-DE" sz="1000"/>
                        <a:t>Mangler </a:t>
                      </a:r>
                      <a:r>
                        <a:rPr lang="de-DE" sz="1000" err="1"/>
                        <a:t>fokus på innovation eller bæredygtighed</a:t>
                      </a:r>
                      <a:endParaRPr lang="en-GB" sz="1000"/>
                    </a:p>
                  </a:txBody>
                  <a:tcPr anchor="ctr"/>
                </a:tc>
                <a:tc>
                  <a:txBody>
                    <a:bodyPr/>
                    <a:lstStyle/>
                    <a:p>
                      <a:r>
                        <a:rPr lang="de-DE" sz="1000" err="1"/>
                        <a:t>Ingen fokus på innovation eller bæredygtighed</a:t>
                      </a:r>
                      <a:r>
                        <a:rPr lang="de-DE" sz="1000"/>
                        <a:t>, </a:t>
                      </a:r>
                      <a:r>
                        <a:rPr lang="de-DE" sz="1000" err="1"/>
                        <a:t>mangler originalitet</a:t>
                      </a:r>
                      <a:endParaRPr lang="en-GB" sz="1000"/>
                    </a:p>
                  </a:txBody>
                  <a:tcPr anchor="ctr"/>
                </a:tc>
                <a:extLst>
                  <a:ext uri="{0D108BD9-81ED-4DB2-BD59-A6C34878D82A}">
                    <a16:rowId xmlns:a16="http://schemas.microsoft.com/office/drawing/2014/main" val="2402782029"/>
                  </a:ext>
                </a:extLst>
              </a:tr>
              <a:tr h="616981">
                <a:tc>
                  <a:txBody>
                    <a:bodyPr/>
                    <a:lstStyle/>
                    <a:p>
                      <a:r>
                        <a:rPr lang="de-DE" sz="1000" dirty="0"/>
                        <a:t>Brug af digitale værktøjer</a:t>
                      </a:r>
                      <a:endParaRPr lang="en-GB" sz="1000" dirty="0"/>
                    </a:p>
                  </a:txBody>
                  <a:tcPr anchor="ctr"/>
                </a:tc>
                <a:tc>
                  <a:txBody>
                    <a:bodyPr/>
                    <a:lstStyle/>
                    <a:p>
                      <a:r>
                        <a:rPr lang="de-DE" sz="1000"/>
                        <a:t>Værktøjerne er </a:t>
                      </a:r>
                      <a:r>
                        <a:rPr lang="de-DE" sz="1000" err="1"/>
                        <a:t>godt integrerede </a:t>
                      </a:r>
                      <a:r>
                        <a:rPr lang="de-DE" sz="1000"/>
                        <a:t>og understøtter </a:t>
                      </a:r>
                      <a:r>
                        <a:rPr lang="de-DE" sz="1000" err="1"/>
                        <a:t>klart processen</a:t>
                      </a:r>
                      <a:endParaRPr lang="en-GB" sz="1000"/>
                    </a:p>
                  </a:txBody>
                  <a:tcPr anchor="ctr"/>
                </a:tc>
                <a:tc>
                  <a:txBody>
                    <a:bodyPr/>
                    <a:lstStyle/>
                    <a:p>
                      <a:r>
                        <a:rPr lang="de-DE" sz="1000"/>
                        <a:t>Værktøjerne </a:t>
                      </a:r>
                      <a:r>
                        <a:rPr lang="de-DE" sz="1000" err="1"/>
                        <a:t>bruges effektivt</a:t>
                      </a:r>
                      <a:r>
                        <a:rPr lang="de-DE" sz="1000"/>
                        <a:t>, mindre </a:t>
                      </a:r>
                      <a:r>
                        <a:rPr lang="de-DE" sz="1000" err="1"/>
                        <a:t>mangler</a:t>
                      </a:r>
                      <a:endParaRPr lang="en-GB" sz="1000"/>
                    </a:p>
                  </a:txBody>
                  <a:tcPr anchor="ctr"/>
                </a:tc>
                <a:tc>
                  <a:txBody>
                    <a:bodyPr/>
                    <a:lstStyle/>
                    <a:p>
                      <a:r>
                        <a:rPr lang="de-DE" sz="1000"/>
                        <a:t>Værktøjer </a:t>
                      </a:r>
                      <a:r>
                        <a:rPr lang="de-DE" sz="1000" err="1"/>
                        <a:t>inkluderet, </a:t>
                      </a:r>
                      <a:r>
                        <a:rPr lang="de-DE" sz="1000"/>
                        <a:t>men ikke </a:t>
                      </a:r>
                      <a:r>
                        <a:rPr lang="de-DE" sz="1000" err="1"/>
                        <a:t>anvendt effektivt</a:t>
                      </a:r>
                      <a:endParaRPr lang="en-GB" sz="1000"/>
                    </a:p>
                  </a:txBody>
                  <a:tcPr anchor="ctr"/>
                </a:tc>
                <a:tc>
                  <a:txBody>
                    <a:bodyPr/>
                    <a:lstStyle/>
                    <a:p>
                      <a:r>
                        <a:rPr lang="de-DE" sz="1000"/>
                        <a:t>Værktøjer </a:t>
                      </a:r>
                      <a:r>
                        <a:rPr lang="de-DE" sz="1000" err="1"/>
                        <a:t>mangler eller er uklare i deres relevans</a:t>
                      </a:r>
                      <a:endParaRPr lang="en-GB" sz="1000"/>
                    </a:p>
                  </a:txBody>
                  <a:tcPr anchor="ctr"/>
                </a:tc>
                <a:tc>
                  <a:txBody>
                    <a:bodyPr/>
                    <a:lstStyle/>
                    <a:p>
                      <a:r>
                        <a:rPr lang="de-DE" sz="1000" err="1"/>
                        <a:t>Der anvendes ingen </a:t>
                      </a:r>
                      <a:r>
                        <a:rPr lang="de-DE" sz="1000"/>
                        <a:t>relevante digitale </a:t>
                      </a:r>
                      <a:r>
                        <a:rPr lang="de-DE" sz="1000" err="1"/>
                        <a:t>værktøjer</a:t>
                      </a:r>
                      <a:endParaRPr lang="en-GB" sz="1000"/>
                    </a:p>
                  </a:txBody>
                  <a:tcPr anchor="ctr"/>
                </a:tc>
                <a:extLst>
                  <a:ext uri="{0D108BD9-81ED-4DB2-BD59-A6C34878D82A}">
                    <a16:rowId xmlns:a16="http://schemas.microsoft.com/office/drawing/2014/main" val="2077393126"/>
                  </a:ext>
                </a:extLst>
              </a:tr>
              <a:tr h="885233">
                <a:tc>
                  <a:txBody>
                    <a:bodyPr/>
                    <a:lstStyle/>
                    <a:p>
                      <a:r>
                        <a:rPr lang="de-DE" sz="1000"/>
                        <a:t>Engagement og </a:t>
                      </a:r>
                      <a:r>
                        <a:rPr lang="de-DE" sz="1000" err="1"/>
                        <a:t>levering</a:t>
                      </a:r>
                      <a:endParaRPr lang="en-GB" sz="1000"/>
                    </a:p>
                  </a:txBody>
                  <a:tcPr anchor="ctr"/>
                </a:tc>
                <a:tc>
                  <a:txBody>
                    <a:bodyPr/>
                    <a:lstStyle/>
                    <a:p>
                      <a:r>
                        <a:rPr lang="de-DE" sz="1000" err="1"/>
                        <a:t>Selvsikker</a:t>
                      </a:r>
                      <a:r>
                        <a:rPr lang="de-DE" sz="1000"/>
                        <a:t>, </a:t>
                      </a:r>
                      <a:r>
                        <a:rPr lang="de-DE" sz="1000" err="1"/>
                        <a:t>engagerende</a:t>
                      </a:r>
                      <a:r>
                        <a:rPr lang="de-DE" sz="1000"/>
                        <a:t>, </a:t>
                      </a:r>
                      <a:r>
                        <a:rPr lang="de-DE" sz="1000" err="1"/>
                        <a:t>klare </a:t>
                      </a:r>
                      <a:r>
                        <a:rPr lang="de-DE" sz="1000"/>
                        <a:t>visuelle elementer </a:t>
                      </a:r>
                      <a:endParaRPr lang="en-GB" sz="1000"/>
                    </a:p>
                  </a:txBody>
                  <a:tcPr anchor="ctr"/>
                </a:tc>
                <a:tc>
                  <a:txBody>
                    <a:bodyPr/>
                    <a:lstStyle/>
                    <a:p>
                      <a:r>
                        <a:rPr lang="de-DE" sz="1000" err="1"/>
                        <a:t>Overvejende selvsikker</a:t>
                      </a:r>
                      <a:r>
                        <a:rPr lang="de-DE" sz="1000"/>
                        <a:t>, </a:t>
                      </a:r>
                      <a:r>
                        <a:rPr lang="de-DE" sz="1000" err="1"/>
                        <a:t>gode visuelle elementer</a:t>
                      </a:r>
                      <a:endParaRPr lang="en-GB" sz="1000"/>
                    </a:p>
                  </a:txBody>
                  <a:tcPr anchor="ctr"/>
                </a:tc>
                <a:tc>
                  <a:txBody>
                    <a:bodyPr/>
                    <a:lstStyle/>
                    <a:p>
                      <a:r>
                        <a:rPr lang="de-DE" sz="1000" err="1"/>
                        <a:t>Nogle problemer med engagement</a:t>
                      </a:r>
                      <a:r>
                        <a:rPr lang="de-DE" sz="1000"/>
                        <a:t>, </a:t>
                      </a:r>
                      <a:r>
                        <a:rPr lang="de-DE" sz="1000" err="1"/>
                        <a:t>grundlæggende visuelle elementer</a:t>
                      </a:r>
                      <a:endParaRPr lang="en-GB" sz="1000"/>
                    </a:p>
                  </a:txBody>
                  <a:tcPr anchor="ctr"/>
                </a:tc>
                <a:tc>
                  <a:txBody>
                    <a:bodyPr/>
                    <a:lstStyle/>
                    <a:p>
                      <a:r>
                        <a:rPr lang="de-DE" sz="1000"/>
                        <a:t>Mangler </a:t>
                      </a:r>
                      <a:r>
                        <a:rPr lang="de-DE" sz="1000" err="1"/>
                        <a:t>engagement</a:t>
                      </a:r>
                      <a:r>
                        <a:rPr lang="de-DE" sz="1000"/>
                        <a:t>, </a:t>
                      </a:r>
                      <a:r>
                        <a:rPr lang="de-DE" sz="1000" err="1"/>
                        <a:t>uklare billeder</a:t>
                      </a:r>
                      <a:endParaRPr lang="en-GB" sz="1000"/>
                    </a:p>
                  </a:txBody>
                  <a:tcPr anchor="ctr"/>
                </a:tc>
                <a:tc>
                  <a:txBody>
                    <a:bodyPr/>
                    <a:lstStyle/>
                    <a:p>
                      <a:r>
                        <a:rPr lang="de-DE" sz="1000"/>
                        <a:t>Ikke </a:t>
                      </a:r>
                      <a:r>
                        <a:rPr lang="de-DE" sz="1000" err="1"/>
                        <a:t>engagerende</a:t>
                      </a:r>
                      <a:r>
                        <a:rPr lang="de-DE" sz="1000"/>
                        <a:t>, </a:t>
                      </a:r>
                      <a:r>
                        <a:rPr lang="de-DE" sz="1000" err="1"/>
                        <a:t>svært at forstå</a:t>
                      </a:r>
                      <a:r>
                        <a:rPr lang="de-DE" sz="1000"/>
                        <a:t>, </a:t>
                      </a:r>
                      <a:r>
                        <a:rPr lang="de-DE" sz="1000" err="1"/>
                        <a:t>dårlige billeder</a:t>
                      </a:r>
                      <a:endParaRPr lang="en-GB" sz="1000"/>
                    </a:p>
                  </a:txBody>
                  <a:tcPr anchor="ctr"/>
                </a:tc>
                <a:extLst>
                  <a:ext uri="{0D108BD9-81ED-4DB2-BD59-A6C34878D82A}">
                    <a16:rowId xmlns:a16="http://schemas.microsoft.com/office/drawing/2014/main" val="3063335515"/>
                  </a:ext>
                </a:extLst>
              </a:tr>
              <a:tr h="885233">
                <a:tc>
                  <a:txBody>
                    <a:bodyPr/>
                    <a:lstStyle/>
                    <a:p>
                      <a:r>
                        <a:rPr lang="de-DE" sz="1000"/>
                        <a:t>Samlet</a:t>
                      </a:r>
                      <a:endParaRPr lang="en-GB" sz="1000"/>
                    </a:p>
                  </a:txBody>
                  <a:tcPr anchor="ctr"/>
                </a:tc>
                <a:tc>
                  <a:txBody>
                    <a:bodyPr/>
                    <a:lstStyle/>
                    <a:p>
                      <a:r>
                        <a:rPr lang="en-GB" sz="1000"/>
                        <a:t>Fremragende præsentation med stor gennemslagskraft, godt udført på alle områder</a:t>
                      </a:r>
                    </a:p>
                  </a:txBody>
                  <a:tcPr anchor="ctr"/>
                </a:tc>
                <a:tc>
                  <a:txBody>
                    <a:bodyPr/>
                    <a:lstStyle/>
                    <a:p>
                      <a:r>
                        <a:rPr lang="en-GB" sz="1000"/>
                        <a:t>Stærk præstation med mindre svagheder</a:t>
                      </a:r>
                    </a:p>
                  </a:txBody>
                  <a:tcPr anchor="ctr"/>
                </a:tc>
                <a:tc>
                  <a:txBody>
                    <a:bodyPr/>
                    <a:lstStyle/>
                    <a:p>
                      <a:r>
                        <a:rPr lang="en-GB" sz="1000"/>
                        <a:t>Kompetent, men med mærkbare mangler i udførelsen</a:t>
                      </a:r>
                    </a:p>
                  </a:txBody>
                  <a:tcPr anchor="ctr"/>
                </a:tc>
                <a:tc>
                  <a:txBody>
                    <a:bodyPr/>
                    <a:lstStyle/>
                    <a:p>
                      <a:r>
                        <a:rPr lang="en-GB" sz="1000"/>
                        <a:t>Svag udførelse, mangler vigtige elementer</a:t>
                      </a:r>
                    </a:p>
                  </a:txBody>
                  <a:tcPr anchor="ctr"/>
                </a:tc>
                <a:tc>
                  <a:txBody>
                    <a:bodyPr/>
                    <a:lstStyle/>
                    <a:p>
                      <a:r>
                        <a:rPr lang="en-GB" sz="1000" dirty="0"/>
                        <a:t>Minimal indsats, mangler vigtige komponenter, lever ikke op til forventningerne</a:t>
                      </a:r>
                    </a:p>
                  </a:txBody>
                  <a:tcPr anchor="ctr"/>
                </a:tc>
                <a:extLst>
                  <a:ext uri="{0D108BD9-81ED-4DB2-BD59-A6C34878D82A}">
                    <a16:rowId xmlns:a16="http://schemas.microsoft.com/office/drawing/2014/main" val="3268598343"/>
                  </a:ext>
                </a:extLst>
              </a:tr>
            </a:tbl>
          </a:graphicData>
        </a:graphic>
      </p:graphicFrame>
      <p:sp>
        <p:nvSpPr>
          <p:cNvPr id="3" name="Text Placeholder 5">
            <a:extLst>
              <a:ext uri="{FF2B5EF4-FFF2-40B4-BE49-F238E27FC236}">
                <a16:creationId xmlns:a16="http://schemas.microsoft.com/office/drawing/2014/main" id="{8D8346A6-A9AE-C191-CDE3-1B64DE638EA3}"/>
              </a:ext>
            </a:extLst>
          </p:cNvPr>
          <p:cNvSpPr txBox="1">
            <a:spLocks/>
          </p:cNvSpPr>
          <p:nvPr/>
        </p:nvSpPr>
        <p:spPr>
          <a:xfrm>
            <a:off x="697281" y="9319142"/>
            <a:ext cx="6076734" cy="1711841"/>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dirty="0"/>
              <a:t>Efter bedømmelsen skal du angive </a:t>
            </a:r>
            <a:r>
              <a:rPr lang="en-GB" b="1" dirty="0"/>
              <a:t>en styrke </a:t>
            </a:r>
            <a:r>
              <a:rPr lang="en-GB" dirty="0"/>
              <a:t>og </a:t>
            </a:r>
            <a:r>
              <a:rPr lang="en-GB" b="1" dirty="0"/>
              <a:t>et forbedringsforslag </a:t>
            </a:r>
            <a:r>
              <a:rPr lang="en-GB" dirty="0"/>
              <a:t>i kommentarfeltet for så mange kriterier som muligt.</a:t>
            </a:r>
          </a:p>
          <a:p>
            <a:pPr algn="just"/>
            <a:endParaRPr lang="en-GB" dirty="0"/>
          </a:p>
          <a:p>
            <a:pPr algn="just"/>
            <a:r>
              <a:rPr lang="en-GB" sz="1600" b="1" dirty="0">
                <a:solidFill>
                  <a:srgbClr val="8652A1"/>
                </a:solidFill>
              </a:rPr>
              <a:t>Indsendelse og diskussion</a:t>
            </a:r>
          </a:p>
          <a:p>
            <a:pPr marL="171450" indent="-171450" algn="just">
              <a:buFont typeface="Wingdings" panose="05000000000000000000" pitchFamily="2" charset="2"/>
              <a:buChar char="q"/>
            </a:pPr>
            <a:r>
              <a:rPr lang="en-GB" dirty="0"/>
              <a:t>Indsend dine </a:t>
            </a:r>
            <a:r>
              <a:rPr lang="en-GB" b="1" dirty="0"/>
              <a:t>peer feedback-formularer </a:t>
            </a:r>
            <a:r>
              <a:rPr lang="en-GB" dirty="0"/>
              <a:t>til underviseren.</a:t>
            </a:r>
          </a:p>
          <a:p>
            <a:pPr marL="171450" indent="-171450" algn="just">
              <a:buFont typeface="Wingdings" panose="05000000000000000000" pitchFamily="2" charset="2"/>
              <a:buChar char="q"/>
            </a:pPr>
            <a:r>
              <a:rPr lang="en-GB" dirty="0"/>
              <a:t>Vær forberedt på at diskutere </a:t>
            </a:r>
            <a:r>
              <a:rPr lang="en-GB" b="1" dirty="0"/>
              <a:t>vigtige indsigter og bedste praksis </a:t>
            </a:r>
            <a:r>
              <a:rPr lang="en-GB" dirty="0"/>
              <a:t>fra præsentationerne.</a:t>
            </a:r>
          </a:p>
          <a:p>
            <a:pPr algn="just"/>
            <a:endParaRPr lang="en-GB" dirty="0"/>
          </a:p>
        </p:txBody>
      </p:sp>
      <p:graphicFrame>
        <p:nvGraphicFramePr>
          <p:cNvPr id="5" name="Tabelle 4">
            <a:extLst>
              <a:ext uri="{FF2B5EF4-FFF2-40B4-BE49-F238E27FC236}">
                <a16:creationId xmlns:a16="http://schemas.microsoft.com/office/drawing/2014/main" id="{CB3A433D-4190-1E82-3A50-E91E6A8B7BB2}"/>
              </a:ext>
            </a:extLst>
          </p:cNvPr>
          <p:cNvGraphicFramePr>
            <a:graphicFrameLocks noGrp="1"/>
          </p:cNvGraphicFramePr>
          <p:nvPr>
            <p:extLst>
              <p:ext uri="{D42A27DB-BD31-4B8C-83A1-F6EECF244321}">
                <p14:modId xmlns:p14="http://schemas.microsoft.com/office/powerpoint/2010/main" val="2162928740"/>
              </p:ext>
            </p:extLst>
          </p:nvPr>
        </p:nvGraphicFramePr>
        <p:xfrm>
          <a:off x="403311" y="6630361"/>
          <a:ext cx="3284697" cy="2649018"/>
        </p:xfrm>
        <a:graphic>
          <a:graphicData uri="http://schemas.openxmlformats.org/drawingml/2006/table">
            <a:tbl>
              <a:tblPr firstRow="1" bandRow="1">
                <a:tableStyleId>{8799B23B-EC83-4686-B30A-512413B5E67A}</a:tableStyleId>
              </a:tblPr>
              <a:tblGrid>
                <a:gridCol w="1168729">
                  <a:extLst>
                    <a:ext uri="{9D8B030D-6E8A-4147-A177-3AD203B41FA5}">
                      <a16:colId xmlns:a16="http://schemas.microsoft.com/office/drawing/2014/main" val="1833162277"/>
                    </a:ext>
                  </a:extLst>
                </a:gridCol>
                <a:gridCol w="572771">
                  <a:extLst>
                    <a:ext uri="{9D8B030D-6E8A-4147-A177-3AD203B41FA5}">
                      <a16:colId xmlns:a16="http://schemas.microsoft.com/office/drawing/2014/main" val="2334726549"/>
                    </a:ext>
                  </a:extLst>
                </a:gridCol>
                <a:gridCol w="1543197">
                  <a:extLst>
                    <a:ext uri="{9D8B030D-6E8A-4147-A177-3AD203B41FA5}">
                      <a16:colId xmlns:a16="http://schemas.microsoft.com/office/drawing/2014/main" val="2750898573"/>
                    </a:ext>
                  </a:extLst>
                </a:gridCol>
              </a:tblGrid>
              <a:tr h="376373">
                <a:tc>
                  <a:txBody>
                    <a:bodyPr/>
                    <a:lstStyle/>
                    <a:p>
                      <a:r>
                        <a:rPr lang="de-DE" sz="1100" dirty="0">
                          <a:solidFill>
                            <a:schemeClr val="bg1"/>
                          </a:solidFill>
                        </a:rPr>
                        <a:t>Gruppe 1</a:t>
                      </a:r>
                      <a:endParaRPr lang="en-GB" sz="1100" dirty="0">
                        <a:solidFill>
                          <a:schemeClr val="bg1"/>
                        </a:solidFill>
                      </a:endParaRPr>
                    </a:p>
                  </a:txBody>
                  <a:tcPr anchor="ctr">
                    <a:solidFill>
                      <a:srgbClr val="8652A1"/>
                    </a:solidFill>
                  </a:tcPr>
                </a:tc>
                <a:tc>
                  <a:txBody>
                    <a:bodyPr/>
                    <a:lstStyle/>
                    <a:p>
                      <a:r>
                        <a:rPr lang="de-DE" sz="1100">
                          <a:solidFill>
                            <a:schemeClr val="bg1"/>
                          </a:solidFill>
                        </a:rPr>
                        <a:t>Point (1-5)</a:t>
                      </a:r>
                      <a:endParaRPr lang="en-GB" sz="1100">
                        <a:solidFill>
                          <a:schemeClr val="bg1"/>
                        </a:solidFill>
                      </a:endParaRPr>
                    </a:p>
                  </a:txBody>
                  <a:tcPr anchor="ctr">
                    <a:solidFill>
                      <a:srgbClr val="8652A1"/>
                    </a:solidFill>
                  </a:tcPr>
                </a:tc>
                <a:tc>
                  <a:txBody>
                    <a:bodyPr/>
                    <a:lstStyle/>
                    <a:p>
                      <a:r>
                        <a:rPr lang="de-DE" sz="1100" dirty="0">
                          <a:solidFill>
                            <a:schemeClr val="bg1"/>
                          </a:solidFill>
                        </a:rPr>
                        <a:t>Kommentar</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376373">
                <a:tc>
                  <a:txBody>
                    <a:bodyPr/>
                    <a:lstStyle/>
                    <a:p>
                      <a:r>
                        <a:rPr lang="de-DE" sz="1100"/>
                        <a:t>Klarhed og </a:t>
                      </a:r>
                      <a:r>
                        <a:rPr lang="de-DE" sz="1100" err="1"/>
                        <a:t>struktur</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2903375667"/>
                  </a:ext>
                </a:extLst>
              </a:tr>
              <a:tr h="524233">
                <a:tc>
                  <a:txBody>
                    <a:bodyPr/>
                    <a:lstStyle/>
                    <a:p>
                      <a:r>
                        <a:rPr lang="de-DE" sz="1100"/>
                        <a:t>Innovativ og </a:t>
                      </a:r>
                      <a:r>
                        <a:rPr lang="de-DE" sz="1100" err="1"/>
                        <a:t>bæredygtig </a:t>
                      </a:r>
                      <a:r>
                        <a:rPr lang="de-DE" sz="1100"/>
                        <a:t>tilgang</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402782029"/>
                  </a:ext>
                </a:extLst>
              </a:tr>
              <a:tr h="376373">
                <a:tc>
                  <a:txBody>
                    <a:bodyPr/>
                    <a:lstStyle/>
                    <a:p>
                      <a:r>
                        <a:rPr lang="de-DE" sz="1100"/>
                        <a:t>Brug </a:t>
                      </a:r>
                      <a:r>
                        <a:rPr lang="de-DE" sz="1100" err="1"/>
                        <a:t>af </a:t>
                      </a:r>
                      <a:r>
                        <a:rPr lang="de-DE" sz="1100"/>
                        <a:t>digitale værktøjer</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077393126"/>
                  </a:ext>
                </a:extLst>
              </a:tr>
              <a:tr h="376373">
                <a:tc>
                  <a:txBody>
                    <a:bodyPr/>
                    <a:lstStyle/>
                    <a:p>
                      <a:r>
                        <a:rPr lang="de-DE" sz="1100"/>
                        <a:t>Engagement og </a:t>
                      </a:r>
                      <a:r>
                        <a:rPr lang="de-DE" sz="1100" err="1"/>
                        <a:t>levering</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347778">
                <a:tc>
                  <a:txBody>
                    <a:bodyPr/>
                    <a:lstStyle/>
                    <a:p>
                      <a:r>
                        <a:rPr lang="de-DE" sz="1100"/>
                        <a:t>Samlet</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graphicFrame>
        <p:nvGraphicFramePr>
          <p:cNvPr id="8" name="Tabelle 7">
            <a:extLst>
              <a:ext uri="{FF2B5EF4-FFF2-40B4-BE49-F238E27FC236}">
                <a16:creationId xmlns:a16="http://schemas.microsoft.com/office/drawing/2014/main" id="{6492D38C-056D-2473-CE83-562E78330E15}"/>
              </a:ext>
            </a:extLst>
          </p:cNvPr>
          <p:cNvGraphicFramePr>
            <a:graphicFrameLocks noGrp="1"/>
          </p:cNvGraphicFramePr>
          <p:nvPr>
            <p:extLst>
              <p:ext uri="{D42A27DB-BD31-4B8C-83A1-F6EECF244321}">
                <p14:modId xmlns:p14="http://schemas.microsoft.com/office/powerpoint/2010/main" val="3181429715"/>
              </p:ext>
            </p:extLst>
          </p:nvPr>
        </p:nvGraphicFramePr>
        <p:xfrm>
          <a:off x="3871668" y="6630361"/>
          <a:ext cx="3468356" cy="2657090"/>
        </p:xfrm>
        <a:graphic>
          <a:graphicData uri="http://schemas.openxmlformats.org/drawingml/2006/table">
            <a:tbl>
              <a:tblPr firstRow="1" bandRow="1">
                <a:tableStyleId>{8799B23B-EC83-4686-B30A-512413B5E67A}</a:tableStyleId>
              </a:tblPr>
              <a:tblGrid>
                <a:gridCol w="1235937">
                  <a:extLst>
                    <a:ext uri="{9D8B030D-6E8A-4147-A177-3AD203B41FA5}">
                      <a16:colId xmlns:a16="http://schemas.microsoft.com/office/drawing/2014/main" val="1833162277"/>
                    </a:ext>
                  </a:extLst>
                </a:gridCol>
                <a:gridCol w="602937">
                  <a:extLst>
                    <a:ext uri="{9D8B030D-6E8A-4147-A177-3AD203B41FA5}">
                      <a16:colId xmlns:a16="http://schemas.microsoft.com/office/drawing/2014/main" val="2334726549"/>
                    </a:ext>
                  </a:extLst>
                </a:gridCol>
                <a:gridCol w="1629482">
                  <a:extLst>
                    <a:ext uri="{9D8B030D-6E8A-4147-A177-3AD203B41FA5}">
                      <a16:colId xmlns:a16="http://schemas.microsoft.com/office/drawing/2014/main" val="2750898573"/>
                    </a:ext>
                  </a:extLst>
                </a:gridCol>
              </a:tblGrid>
              <a:tr h="413306">
                <a:tc>
                  <a:txBody>
                    <a:bodyPr/>
                    <a:lstStyle/>
                    <a:p>
                      <a:r>
                        <a:rPr lang="de-DE" sz="1100">
                          <a:solidFill>
                            <a:schemeClr val="bg1"/>
                          </a:solidFill>
                        </a:rPr>
                        <a:t>Gruppe 2</a:t>
                      </a:r>
                      <a:endParaRPr lang="en-GB" sz="1100">
                        <a:solidFill>
                          <a:schemeClr val="bg1"/>
                        </a:solidFill>
                      </a:endParaRPr>
                    </a:p>
                  </a:txBody>
                  <a:tcPr anchor="ctr">
                    <a:solidFill>
                      <a:srgbClr val="8652A1"/>
                    </a:solidFill>
                  </a:tcPr>
                </a:tc>
                <a:tc>
                  <a:txBody>
                    <a:bodyPr/>
                    <a:lstStyle/>
                    <a:p>
                      <a:r>
                        <a:rPr lang="de-DE" sz="1100">
                          <a:solidFill>
                            <a:schemeClr val="bg1"/>
                          </a:solidFill>
                        </a:rPr>
                        <a:t>Point (1-5)</a:t>
                      </a:r>
                      <a:endParaRPr lang="en-GB" sz="1100">
                        <a:solidFill>
                          <a:schemeClr val="bg1"/>
                        </a:solidFill>
                      </a:endParaRPr>
                    </a:p>
                  </a:txBody>
                  <a:tcPr anchor="ctr">
                    <a:solidFill>
                      <a:srgbClr val="8652A1"/>
                    </a:solidFill>
                  </a:tcPr>
                </a:tc>
                <a:tc>
                  <a:txBody>
                    <a:bodyPr/>
                    <a:lstStyle/>
                    <a:p>
                      <a:r>
                        <a:rPr lang="de-DE" sz="1100">
                          <a:solidFill>
                            <a:schemeClr val="bg1"/>
                          </a:solidFill>
                        </a:rPr>
                        <a:t>Kommentar</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413306">
                <a:tc>
                  <a:txBody>
                    <a:bodyPr/>
                    <a:lstStyle/>
                    <a:p>
                      <a:r>
                        <a:rPr lang="de-DE" sz="1100"/>
                        <a:t>Klarhed og </a:t>
                      </a:r>
                      <a:r>
                        <a:rPr lang="de-DE" sz="1100" err="1"/>
                        <a:t>struktur</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2903375667"/>
                  </a:ext>
                </a:extLst>
              </a:tr>
              <a:tr h="575677">
                <a:tc>
                  <a:txBody>
                    <a:bodyPr/>
                    <a:lstStyle/>
                    <a:p>
                      <a:r>
                        <a:rPr lang="de-DE" sz="1100"/>
                        <a:t>Innovativ og </a:t>
                      </a:r>
                      <a:r>
                        <a:rPr lang="de-DE" sz="1100" err="1"/>
                        <a:t>bæredygtig </a:t>
                      </a:r>
                      <a:r>
                        <a:rPr lang="de-DE" sz="1100"/>
                        <a:t>tilgang</a:t>
                      </a:r>
                      <a:endParaRPr lang="en-GB" sz="1100"/>
                    </a:p>
                  </a:txBody>
                  <a:tcPr anchor="ctr"/>
                </a:tc>
                <a:tc>
                  <a:txBody>
                    <a:bodyPr/>
                    <a:lstStyle/>
                    <a:p>
                      <a:endParaRPr lang="en-GB" sz="1100" dirty="0"/>
                    </a:p>
                  </a:txBody>
                  <a:tcPr anchor="ctr"/>
                </a:tc>
                <a:tc>
                  <a:txBody>
                    <a:bodyPr/>
                    <a:lstStyle/>
                    <a:p>
                      <a:endParaRPr lang="en-GB" sz="1100"/>
                    </a:p>
                  </a:txBody>
                  <a:tcPr anchor="ctr"/>
                </a:tc>
                <a:extLst>
                  <a:ext uri="{0D108BD9-81ED-4DB2-BD59-A6C34878D82A}">
                    <a16:rowId xmlns:a16="http://schemas.microsoft.com/office/drawing/2014/main" val="2402782029"/>
                  </a:ext>
                </a:extLst>
              </a:tr>
              <a:tr h="413306">
                <a:tc>
                  <a:txBody>
                    <a:bodyPr/>
                    <a:lstStyle/>
                    <a:p>
                      <a:r>
                        <a:rPr lang="de-DE" sz="1100"/>
                        <a:t>Brug </a:t>
                      </a:r>
                      <a:r>
                        <a:rPr lang="de-DE" sz="1100" err="1"/>
                        <a:t>af </a:t>
                      </a:r>
                      <a:r>
                        <a:rPr lang="de-DE" sz="1100"/>
                        <a:t>digitale værktøjer</a:t>
                      </a:r>
                      <a:endParaRPr lang="en-GB" sz="1100"/>
                    </a:p>
                  </a:txBody>
                  <a:tcPr anchor="ctr"/>
                </a:tc>
                <a:tc>
                  <a:txBody>
                    <a:bodyPr/>
                    <a:lstStyle/>
                    <a:p>
                      <a:endParaRPr lang="en-GB" sz="1100"/>
                    </a:p>
                  </a:txBody>
                  <a:tcPr anchor="ctr"/>
                </a:tc>
                <a:tc>
                  <a:txBody>
                    <a:bodyPr/>
                    <a:lstStyle/>
                    <a:p>
                      <a:endParaRPr lang="en-GB" sz="1100" dirty="0"/>
                    </a:p>
                  </a:txBody>
                  <a:tcPr anchor="ctr"/>
                </a:tc>
                <a:extLst>
                  <a:ext uri="{0D108BD9-81ED-4DB2-BD59-A6C34878D82A}">
                    <a16:rowId xmlns:a16="http://schemas.microsoft.com/office/drawing/2014/main" val="2077393126"/>
                  </a:ext>
                </a:extLst>
              </a:tr>
              <a:tr h="413306">
                <a:tc>
                  <a:txBody>
                    <a:bodyPr/>
                    <a:lstStyle/>
                    <a:p>
                      <a:r>
                        <a:rPr lang="de-DE" sz="1100"/>
                        <a:t>Engagement og </a:t>
                      </a:r>
                      <a:r>
                        <a:rPr lang="de-DE" sz="1100" err="1"/>
                        <a:t>levering</a:t>
                      </a:r>
                      <a:endParaRPr lang="en-GB" sz="1100"/>
                    </a:p>
                  </a:txBody>
                  <a:tcPr anchor="ctr"/>
                </a:tc>
                <a:tc>
                  <a:txBody>
                    <a:bodyPr/>
                    <a:lstStyle/>
                    <a:p>
                      <a:endParaRPr lang="en-GB" sz="1100"/>
                    </a:p>
                  </a:txBody>
                  <a:tcPr anchor="ctr"/>
                </a:tc>
                <a:tc>
                  <a:txBody>
                    <a:bodyPr/>
                    <a:lstStyle/>
                    <a:p>
                      <a:endParaRPr lang="en-GB" sz="1100"/>
                    </a:p>
                  </a:txBody>
                  <a:tcPr anchor="ctr"/>
                </a:tc>
                <a:extLst>
                  <a:ext uri="{0D108BD9-81ED-4DB2-BD59-A6C34878D82A}">
                    <a16:rowId xmlns:a16="http://schemas.microsoft.com/office/drawing/2014/main" val="3063335515"/>
                  </a:ext>
                </a:extLst>
              </a:tr>
              <a:tr h="355850">
                <a:tc>
                  <a:txBody>
                    <a:bodyPr/>
                    <a:lstStyle/>
                    <a:p>
                      <a:r>
                        <a:rPr lang="de-DE" sz="1100"/>
                        <a:t>Samlet</a:t>
                      </a:r>
                      <a:endParaRPr lang="en-GB" sz="1100"/>
                    </a:p>
                  </a:txBody>
                  <a:tcPr anchor="ctr"/>
                </a:tc>
                <a:tc>
                  <a:txBody>
                    <a:bodyPr/>
                    <a:lstStyle/>
                    <a:p>
                      <a:endParaRPr lang="en-GB" sz="1100" dirty="0"/>
                    </a:p>
                  </a:txBody>
                  <a:tcPr anchor="ctr"/>
                </a:tc>
                <a:tc>
                  <a:txBody>
                    <a:bodyPr/>
                    <a:lstStyle/>
                    <a:p>
                      <a:endParaRPr lang="en-GB" sz="1100" dirty="0"/>
                    </a:p>
                  </a:txBody>
                  <a:tcPr anchor="ct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15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38</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807812"/>
            <a:ext cx="6076734" cy="2565532"/>
          </a:xfrm>
        </p:spPr>
        <p:txBody>
          <a:bodyPr numCol="1"/>
          <a:lstStyle/>
          <a:p>
            <a:pPr algn="just"/>
            <a:r>
              <a:rPr lang="en-GB" sz="1600" b="1">
                <a:solidFill>
                  <a:srgbClr val="8652A1"/>
                </a:solidFill>
              </a:rPr>
              <a:t>FØR UNDERVISNING</a:t>
            </a:r>
            <a:endParaRPr lang="en-GB" sz="1600" b="1" dirty="0">
              <a:solidFill>
                <a:srgbClr val="8652A1"/>
              </a:solidFill>
            </a:endParaRPr>
          </a:p>
          <a:p>
            <a:pPr algn="just"/>
            <a:r>
              <a:rPr lang="en-GB">
                <a:solidFill>
                  <a:schemeClr val="tx1"/>
                </a:solidFill>
              </a:rPr>
              <a:t>Inden sidste undervisningstime skal du indsende en refleksion over modulet </a:t>
            </a:r>
            <a:r>
              <a:rPr lang="en-GB" dirty="0">
                <a:solidFill>
                  <a:schemeClr val="tx1"/>
                </a:solidFill>
              </a:rPr>
              <a:t>i form af en refleksionsblog</a:t>
            </a:r>
            <a:r>
              <a:rPr lang="en-GB">
                <a:solidFill>
                  <a:schemeClr val="tx1"/>
                </a:solidFill>
              </a:rPr>
              <a:t>.</a:t>
            </a:r>
            <a:endParaRPr lang="en-GB" dirty="0">
              <a:solidFill>
                <a:schemeClr val="tx1"/>
              </a:solidFill>
            </a:endParaRPr>
          </a:p>
          <a:p>
            <a:pPr algn="just"/>
            <a:endParaRPr lang="en-GB" dirty="0">
              <a:solidFill>
                <a:schemeClr val="tx1"/>
              </a:solidFill>
            </a:endParaRPr>
          </a:p>
          <a:p>
            <a:pPr algn="just"/>
            <a:r>
              <a:rPr lang="en-GB">
                <a:solidFill>
                  <a:schemeClr val="tx1"/>
                </a:solidFill>
              </a:rPr>
              <a:t>Dette arbejdsark vil hjælpe dig med at skrive en struktureret refleksionsblog om:</a:t>
            </a:r>
            <a:endParaRPr lang="en-GB" dirty="0">
              <a:solidFill>
                <a:schemeClr val="tx1"/>
              </a:solidFill>
            </a:endParaRPr>
          </a:p>
          <a:p>
            <a:pPr marL="171450" indent="-171450" algn="just">
              <a:buFont typeface="Wingdings" panose="05000000000000000000" pitchFamily="2" charset="2"/>
              <a:buChar char="q"/>
            </a:pPr>
            <a:r>
              <a:rPr lang="en-GB" b="1"/>
              <a:t>Digitaliseringen af innovationsledelsespraksis</a:t>
            </a:r>
            <a:r>
              <a:rPr lang="en-GB"/>
              <a:t>.</a:t>
            </a:r>
            <a:endParaRPr lang="en-GB" dirty="0"/>
          </a:p>
          <a:p>
            <a:pPr marL="171450" indent="-171450" algn="just">
              <a:buFont typeface="Wingdings" panose="05000000000000000000" pitchFamily="2" charset="2"/>
              <a:buChar char="q"/>
            </a:pPr>
            <a:r>
              <a:rPr lang="en-GB"/>
              <a:t>Dens </a:t>
            </a:r>
            <a:r>
              <a:rPr lang="en-GB" b="1"/>
              <a:t>indvirkning på bæredygtig logistik </a:t>
            </a:r>
            <a:r>
              <a:rPr lang="en-GB"/>
              <a:t>og </a:t>
            </a:r>
            <a:r>
              <a:rPr lang="en-GB" b="1"/>
              <a:t>SDG'erne</a:t>
            </a:r>
            <a:r>
              <a:rPr lang="en-GB"/>
              <a:t>.</a:t>
            </a:r>
            <a:endParaRPr lang="en-GB" dirty="0"/>
          </a:p>
          <a:p>
            <a:pPr marL="171450" indent="-171450" algn="just">
              <a:buFont typeface="Wingdings" panose="05000000000000000000" pitchFamily="2" charset="2"/>
              <a:buChar char="q"/>
            </a:pPr>
            <a:r>
              <a:rPr lang="en-GB" b="1"/>
              <a:t>Erfaringer </a:t>
            </a:r>
            <a:r>
              <a:rPr lang="en-GB"/>
              <a:t>fra modulet.</a:t>
            </a:r>
            <a:endParaRPr lang="en-GB" dirty="0"/>
          </a:p>
          <a:p>
            <a:pPr algn="just"/>
            <a:endParaRPr lang="en-GB" dirty="0"/>
          </a:p>
          <a:p>
            <a:pPr algn="just"/>
            <a:r>
              <a:rPr lang="en-GB"/>
              <a:t>Din refleksion skal være </a:t>
            </a:r>
            <a:r>
              <a:rPr lang="en-GB" b="1"/>
              <a:t>analytisk og personlig </a:t>
            </a:r>
            <a:r>
              <a:rPr lang="en-GB"/>
              <a:t>og vise, hvordan din forståelse har udviklet sig. Disse blogs vil derefter blive diskuteret i klassen for at reflektere over de erfaringer, der er gjort.</a:t>
            </a:r>
            <a:endParaRPr lang="en-GB" dirty="0"/>
          </a:p>
          <a:p>
            <a:pPr algn="just"/>
            <a:endParaRPr lang="en-GB" sz="1600" b="1" dirty="0">
              <a:solidFill>
                <a:srgbClr val="8652A1"/>
              </a:solidFill>
            </a:endParaRPr>
          </a:p>
          <a:p>
            <a:pPr algn="just"/>
            <a:r>
              <a:rPr lang="en-GB" sz="1600" b="1">
                <a:solidFill>
                  <a:srgbClr val="8652A1"/>
                </a:solidFill>
              </a:rPr>
              <a:t>Trin 1: Strukturering af </a:t>
            </a:r>
            <a:r>
              <a:rPr lang="en-GB" sz="1600" b="1" dirty="0">
                <a:solidFill>
                  <a:srgbClr val="8652A1"/>
                </a:solidFill>
              </a:rPr>
              <a:t>din </a:t>
            </a:r>
            <a:r>
              <a:rPr lang="en-GB" sz="1600" b="1">
                <a:solidFill>
                  <a:srgbClr val="8652A1"/>
                </a:solidFill>
              </a:rPr>
              <a:t>refleksive blog</a:t>
            </a:r>
            <a:endParaRPr lang="en-GB" sz="1600" b="1" dirty="0">
              <a:solidFill>
                <a:srgbClr val="8652A1"/>
              </a:solidFill>
            </a:endParaRPr>
          </a:p>
          <a:p>
            <a:pPr algn="just"/>
            <a:endParaRPr lang="en-GB" b="1" dirty="0"/>
          </a:p>
          <a:p>
            <a:pPr algn="just"/>
            <a:r>
              <a:rPr lang="en-GB" b="1"/>
              <a:t>1. Indledning (150-200 ord)</a:t>
            </a:r>
            <a:endParaRPr lang="en-GB" b="1" dirty="0"/>
          </a:p>
          <a:p>
            <a:pPr marL="171450" indent="-171450" algn="just">
              <a:buFont typeface="Wingdings" panose="05000000000000000000" pitchFamily="2" charset="2"/>
              <a:buChar char="q"/>
            </a:pPr>
            <a:r>
              <a:rPr lang="en-GB"/>
              <a:t>Giv en kort introduktion til de </a:t>
            </a:r>
            <a:r>
              <a:rPr lang="en-GB" b="1"/>
              <a:t>centrale temaer </a:t>
            </a:r>
            <a:r>
              <a:rPr lang="en-GB"/>
              <a:t>i din refleksion (digitalisering, innovationsledelse og bæredygtighed).</a:t>
            </a:r>
            <a:endParaRPr lang="en-GB" dirty="0"/>
          </a:p>
          <a:p>
            <a:pPr marL="171450" indent="-171450" algn="just">
              <a:buFont typeface="Wingdings" panose="05000000000000000000" pitchFamily="2" charset="2"/>
              <a:buChar char="q"/>
            </a:pPr>
            <a:r>
              <a:rPr lang="en-GB"/>
              <a:t>Angiv </a:t>
            </a:r>
            <a:r>
              <a:rPr lang="en-GB" b="1"/>
              <a:t>dit udgangspunkt </a:t>
            </a:r>
            <a:r>
              <a:rPr lang="en-GB"/>
              <a:t>inden modulets start.</a:t>
            </a:r>
            <a:endParaRPr lang="en-GB" dirty="0"/>
          </a:p>
          <a:p>
            <a:pPr marL="171450" indent="-171450" algn="just">
              <a:buFont typeface="Wingdings" panose="05000000000000000000" pitchFamily="2" charset="2"/>
              <a:buChar char="q"/>
            </a:pPr>
            <a:r>
              <a:rPr lang="en-GB"/>
              <a:t>Nævn </a:t>
            </a:r>
            <a:r>
              <a:rPr lang="en-GB" b="1"/>
              <a:t>et centralt spørgsmål eller en udfordring, </a:t>
            </a:r>
            <a:r>
              <a:rPr lang="en-GB"/>
              <a:t>du har undersøgt.</a:t>
            </a:r>
            <a:endParaRPr lang="en-GB" dirty="0"/>
          </a:p>
          <a:p>
            <a:pPr algn="just"/>
            <a:endParaRPr lang="en-GB" b="1" dirty="0"/>
          </a:p>
          <a:p>
            <a:pPr algn="just"/>
            <a:r>
              <a:rPr lang="en-GB" b="1"/>
              <a:t>2. Hovedrefleksion (500-600 ord)</a:t>
            </a:r>
            <a:endParaRPr lang="en-GB" b="1" dirty="0"/>
          </a:p>
          <a:p>
            <a:pPr algn="just"/>
            <a:r>
              <a:rPr lang="en-GB"/>
              <a:t>Reflekter over følgende spørgsmål:</a:t>
            </a:r>
            <a:endParaRPr lang="en-GB" dirty="0"/>
          </a:p>
          <a:p>
            <a:pPr marL="6350" lvl="1" algn="just"/>
            <a:r>
              <a:rPr lang="en-GB" sz="1100" b="1">
                <a:latin typeface="+mn-lt"/>
              </a:rPr>
              <a:t>A. Digitalisering i innovationsledelse</a:t>
            </a:r>
            <a:endParaRPr lang="en-GB" sz="1100" b="1" dirty="0">
              <a:latin typeface="+mn-lt"/>
            </a:endParaRPr>
          </a:p>
          <a:p>
            <a:pPr marL="177800" lvl="1" indent="-171450" algn="just">
              <a:buFont typeface="Wingdings" panose="05000000000000000000" pitchFamily="2" charset="2"/>
              <a:buChar char="q"/>
              <a:tabLst>
                <a:tab pos="350838" algn="l"/>
              </a:tabLst>
            </a:pPr>
            <a:r>
              <a:rPr lang="en-GB" sz="1100">
                <a:latin typeface="+mn-lt"/>
              </a:rPr>
              <a:t>Hvordan har digitale værktøjer påvirket </a:t>
            </a:r>
            <a:r>
              <a:rPr lang="en-GB" sz="1100" b="1">
                <a:latin typeface="+mn-lt"/>
              </a:rPr>
              <a:t>de enkelte faser i innovationsledelsesprocessen</a:t>
            </a:r>
            <a:r>
              <a:rPr lang="en-GB" sz="1100">
                <a:latin typeface="+mn-lt"/>
              </a:rPr>
              <a:t>?</a:t>
            </a:r>
            <a:endParaRPr lang="en-GB" sz="1100" dirty="0">
              <a:latin typeface="+mn-lt"/>
            </a:endParaRPr>
          </a:p>
          <a:p>
            <a:pPr marL="177800" lvl="1" indent="-171450" algn="just">
              <a:buFont typeface="Wingdings" panose="05000000000000000000" pitchFamily="2" charset="2"/>
              <a:buChar char="q"/>
              <a:tabLst>
                <a:tab pos="350838" algn="l"/>
              </a:tabLst>
            </a:pPr>
            <a:r>
              <a:rPr lang="en-GB" sz="1100">
                <a:latin typeface="+mn-lt"/>
              </a:rPr>
              <a:t>Hvilke </a:t>
            </a:r>
            <a:r>
              <a:rPr lang="en-GB" sz="1100" b="1">
                <a:latin typeface="+mn-lt"/>
              </a:rPr>
              <a:t>digitale værktøjer </a:t>
            </a:r>
            <a:r>
              <a:rPr lang="en-GB" sz="1100">
                <a:latin typeface="+mn-lt"/>
              </a:rPr>
              <a:t>fandt du mest effektive? Hvorfor?</a:t>
            </a:r>
            <a:endParaRPr lang="en-GB" sz="1100" dirty="0">
              <a:latin typeface="+mn-lt"/>
            </a:endParaRPr>
          </a:p>
          <a:p>
            <a:pPr marL="177800" lvl="1" indent="-171450" algn="just">
              <a:buFont typeface="Wingdings" panose="05000000000000000000" pitchFamily="2" charset="2"/>
              <a:buChar char="q"/>
              <a:tabLst>
                <a:tab pos="350838" algn="l"/>
              </a:tabLst>
            </a:pPr>
            <a:r>
              <a:rPr lang="en-GB" sz="1100">
                <a:latin typeface="+mn-lt"/>
              </a:rPr>
              <a:t>Har digitaliseringen skabt </a:t>
            </a:r>
            <a:r>
              <a:rPr lang="en-GB" sz="1100" b="1">
                <a:latin typeface="+mn-lt"/>
              </a:rPr>
              <a:t>udfordringer eller begrænsninger</a:t>
            </a:r>
            <a:r>
              <a:rPr lang="en-GB" sz="1100">
                <a:latin typeface="+mn-lt"/>
              </a:rPr>
              <a:t>?</a:t>
            </a:r>
            <a:endParaRPr lang="en-GB" sz="1100" dirty="0">
              <a:latin typeface="+mn-lt"/>
            </a:endParaRPr>
          </a:p>
          <a:p>
            <a:pPr marL="6350" lvl="1" algn="just"/>
            <a:r>
              <a:rPr lang="en-GB" sz="1100" b="1">
                <a:latin typeface="+mn-lt"/>
              </a:rPr>
              <a:t>B. Bæredygtig logistik og verdensmålene</a:t>
            </a:r>
            <a:endParaRPr lang="en-GB" sz="1100" b="1" dirty="0">
              <a:latin typeface="+mn-lt"/>
            </a:endParaRPr>
          </a:p>
          <a:p>
            <a:pPr marL="177800" lvl="1" indent="-171450" algn="just">
              <a:buFont typeface="Wingdings" panose="05000000000000000000" pitchFamily="2" charset="2"/>
              <a:buChar char="q"/>
            </a:pPr>
            <a:r>
              <a:rPr lang="en-GB" sz="1100">
                <a:latin typeface="+mn-lt"/>
              </a:rPr>
              <a:t>Hvordan </a:t>
            </a:r>
            <a:r>
              <a:rPr lang="en-GB" sz="1100" b="1">
                <a:latin typeface="+mn-lt"/>
              </a:rPr>
              <a:t>bidrager</a:t>
            </a:r>
            <a:r>
              <a:rPr lang="en-GB" sz="1100">
                <a:latin typeface="+mn-lt"/>
              </a:rPr>
              <a:t> digitalisering </a:t>
            </a:r>
            <a:r>
              <a:rPr lang="en-GB" sz="1100" b="1">
                <a:latin typeface="+mn-lt"/>
              </a:rPr>
              <a:t>til bæredygtig logistik</a:t>
            </a:r>
            <a:r>
              <a:rPr lang="en-GB" sz="1100">
                <a:latin typeface="+mn-lt"/>
              </a:rPr>
              <a:t>?</a:t>
            </a:r>
            <a:endParaRPr lang="en-GB" sz="1100" dirty="0">
              <a:latin typeface="+mn-lt"/>
            </a:endParaRPr>
          </a:p>
          <a:p>
            <a:pPr marL="177800" lvl="1" indent="-171450" algn="just">
              <a:buFont typeface="Wingdings" panose="05000000000000000000" pitchFamily="2" charset="2"/>
              <a:buChar char="q"/>
            </a:pPr>
            <a:r>
              <a:rPr lang="en-GB" sz="1100">
                <a:latin typeface="+mn-lt"/>
              </a:rPr>
              <a:t>Hvilke </a:t>
            </a:r>
            <a:r>
              <a:rPr lang="en-GB" sz="1100" b="1">
                <a:latin typeface="+mn-lt"/>
              </a:rPr>
              <a:t>SDG'er </a:t>
            </a:r>
            <a:r>
              <a:rPr lang="en-GB" sz="1100">
                <a:latin typeface="+mn-lt"/>
              </a:rPr>
              <a:t>var mest relevante for din casestudie?</a:t>
            </a:r>
            <a:endParaRPr lang="en-GB" sz="1100" dirty="0">
              <a:latin typeface="+mn-lt"/>
            </a:endParaRPr>
          </a:p>
          <a:p>
            <a:pPr marL="177800" lvl="1" indent="-171450" algn="just">
              <a:buFont typeface="Wingdings" panose="05000000000000000000" pitchFamily="2" charset="2"/>
              <a:buChar char="q"/>
            </a:pPr>
            <a:r>
              <a:rPr lang="en-GB" sz="1100">
                <a:latin typeface="+mn-lt"/>
              </a:rPr>
              <a:t>Hvordan kan virksomheder skabe balance mellem </a:t>
            </a:r>
            <a:r>
              <a:rPr lang="en-GB" sz="1100" b="1">
                <a:latin typeface="+mn-lt"/>
              </a:rPr>
              <a:t>innovation, digital transformation og bæredygtighedsmål</a:t>
            </a:r>
            <a:r>
              <a:rPr lang="en-GB" sz="1100">
                <a:latin typeface="+mn-lt"/>
              </a:rPr>
              <a:t>?</a:t>
            </a:r>
            <a:endParaRPr lang="en-GB" sz="1100" dirty="0">
              <a:latin typeface="+mn-lt"/>
            </a:endParaRPr>
          </a:p>
          <a:p>
            <a:pPr marL="6350" lvl="1" algn="just"/>
            <a:r>
              <a:rPr lang="en-GB" sz="1100" b="1">
                <a:latin typeface="+mn-lt"/>
              </a:rPr>
              <a:t>C. Erfaringer og personlig udvikling</a:t>
            </a:r>
            <a:endParaRPr lang="en-GB" sz="1100" b="1" dirty="0">
              <a:latin typeface="+mn-lt"/>
            </a:endParaRPr>
          </a:p>
          <a:p>
            <a:pPr marL="177800" lvl="1" indent="-171450" algn="just">
              <a:buFont typeface="Wingdings" panose="05000000000000000000" pitchFamily="2" charset="2"/>
              <a:buChar char="q"/>
            </a:pPr>
            <a:r>
              <a:rPr lang="en-GB" sz="1100">
                <a:latin typeface="+mn-lt"/>
              </a:rPr>
              <a:t>Hvad var din største </a:t>
            </a:r>
            <a:r>
              <a:rPr lang="en-GB" sz="1100" b="1">
                <a:latin typeface="+mn-lt"/>
              </a:rPr>
              <a:t>læring </a:t>
            </a:r>
            <a:r>
              <a:rPr lang="en-GB" sz="1100">
                <a:latin typeface="+mn-lt"/>
              </a:rPr>
              <a:t>fra modulet?</a:t>
            </a:r>
            <a:endParaRPr lang="en-GB" sz="1100" dirty="0">
              <a:latin typeface="+mn-lt"/>
            </a:endParaRPr>
          </a:p>
          <a:p>
            <a:pPr marL="177800" lvl="1" indent="-171450" algn="just">
              <a:buFont typeface="Wingdings" panose="05000000000000000000" pitchFamily="2" charset="2"/>
              <a:buChar char="q"/>
            </a:pPr>
            <a:r>
              <a:rPr lang="en-GB" sz="1100">
                <a:latin typeface="+mn-lt"/>
              </a:rPr>
              <a:t>Hvordan har din </a:t>
            </a:r>
            <a:r>
              <a:rPr lang="en-GB" sz="1100" b="1">
                <a:latin typeface="+mn-lt"/>
              </a:rPr>
              <a:t>forståelse af innovationsledelse</a:t>
            </a:r>
            <a:r>
              <a:rPr lang="en-GB" sz="1100">
                <a:latin typeface="+mn-lt"/>
              </a:rPr>
              <a:t> ændret sig?</a:t>
            </a:r>
            <a:endParaRPr lang="en-GB" sz="1100" dirty="0">
              <a:latin typeface="+mn-lt"/>
            </a:endParaRPr>
          </a:p>
          <a:p>
            <a:pPr marL="177800" lvl="1" indent="-171450" algn="just">
              <a:buFont typeface="Wingdings" panose="05000000000000000000" pitchFamily="2" charset="2"/>
              <a:buChar char="q"/>
            </a:pPr>
            <a:r>
              <a:rPr lang="en-GB" sz="1100">
                <a:latin typeface="+mn-lt"/>
              </a:rPr>
              <a:t>Hvilke </a:t>
            </a:r>
            <a:r>
              <a:rPr lang="en-GB" sz="1100" b="1">
                <a:latin typeface="+mn-lt"/>
              </a:rPr>
              <a:t>færdigheder eller hvilken viden </a:t>
            </a:r>
            <a:r>
              <a:rPr lang="en-GB" sz="1100">
                <a:latin typeface="+mn-lt"/>
              </a:rPr>
              <a:t>vil du anvende i fremtiden?</a:t>
            </a:r>
            <a:endParaRPr lang="en-GB" sz="1100" dirty="0">
              <a:latin typeface="+mn-lt"/>
            </a:endParaRPr>
          </a:p>
          <a:p>
            <a:pPr algn="just"/>
            <a:endParaRPr lang="en-GB" b="1" dirty="0"/>
          </a:p>
          <a:p>
            <a:pPr algn="just"/>
            <a:r>
              <a:rPr lang="en-GB" b="1"/>
              <a:t>3. Konklusion (150-200 ord)</a:t>
            </a:r>
            <a:endParaRPr lang="en-GB" b="1" dirty="0"/>
          </a:p>
          <a:p>
            <a:pPr marL="171450" indent="-171450" algn="just">
              <a:buFont typeface="Wingdings" panose="05000000000000000000" pitchFamily="2" charset="2"/>
              <a:buChar char="q"/>
            </a:pPr>
            <a:r>
              <a:rPr lang="en-GB"/>
              <a:t>Opsummer dine </a:t>
            </a:r>
            <a:r>
              <a:rPr lang="en-GB" b="1"/>
              <a:t>vigtigste indsigter</a:t>
            </a:r>
            <a:r>
              <a:rPr lang="en-GB"/>
              <a:t>.</a:t>
            </a:r>
            <a:endParaRPr lang="en-GB" dirty="0"/>
          </a:p>
          <a:p>
            <a:pPr marL="171450" indent="-171450" algn="just">
              <a:buFont typeface="Wingdings" panose="05000000000000000000" pitchFamily="2" charset="2"/>
              <a:buChar char="q"/>
            </a:pPr>
            <a:r>
              <a:rPr lang="en-GB"/>
              <a:t>Giv </a:t>
            </a:r>
            <a:r>
              <a:rPr lang="en-GB" b="1"/>
              <a:t>en anbefaling </a:t>
            </a:r>
            <a:r>
              <a:rPr lang="en-GB"/>
              <a:t>til forbedring af digital innovationsledelse inden for logistik.</a:t>
            </a:r>
            <a:endParaRPr lang="en-GB" dirty="0"/>
          </a:p>
          <a:p>
            <a:pPr marL="171450" indent="-171450" algn="just">
              <a:buFont typeface="Wingdings" panose="05000000000000000000" pitchFamily="2" charset="2"/>
              <a:buChar char="q"/>
            </a:pPr>
            <a:r>
              <a:rPr lang="en-GB"/>
              <a:t>Reflekter over, hvordan dette modul </a:t>
            </a:r>
            <a:r>
              <a:rPr lang="en-GB" b="1"/>
              <a:t>har påvirket din karriere eller dine akademiske interesser</a:t>
            </a:r>
            <a:r>
              <a:rPr lang="en-GB"/>
              <a:t>.</a:t>
            </a:r>
            <a:endParaRPr lang="en-GB" dirty="0"/>
          </a:p>
          <a:p>
            <a:pPr algn="just"/>
            <a:endParaRPr lang="en-GB" sz="1600" b="1" dirty="0">
              <a:solidFill>
                <a:srgbClr val="8652A1"/>
              </a:solidFill>
            </a:endParaRP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39</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REFLEKSIONER OG KONKLUSION</a:t>
            </a:r>
            <a:endParaRPr lang="en-US"/>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E29-E811-695C-42C8-B258B6668105}"/>
            </a:ext>
          </a:extLst>
        </p:cNvPr>
        <p:cNvGrpSpPr/>
        <p:nvPr/>
      </p:nvGrpSpPr>
      <p:grpSpPr>
        <a:xfrm>
          <a:off x="0" y="0"/>
          <a:ext cx="0" cy="0"/>
          <a:chOff x="0" y="0"/>
          <a:chExt cx="0" cy="0"/>
        </a:xfrm>
      </p:grpSpPr>
      <p:sp>
        <p:nvSpPr>
          <p:cNvPr id="7" name="Freeform 1">
            <a:extLst>
              <a:ext uri="{FF2B5EF4-FFF2-40B4-BE49-F238E27FC236}">
                <a16:creationId xmlns:a16="http://schemas.microsoft.com/office/drawing/2014/main"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6" name="Text Placeholder 5">
            <a:extLst>
              <a:ext uri="{FF2B5EF4-FFF2-40B4-BE49-F238E27FC236}">
                <a16:creationId xmlns:a16="http://schemas.microsoft.com/office/drawing/2014/main" id="{19A15F68-8A59-36D3-76D6-C21D1F616D5E}"/>
              </a:ext>
            </a:extLst>
          </p:cNvPr>
          <p:cNvSpPr>
            <a:spLocks noGrp="1"/>
          </p:cNvSpPr>
          <p:nvPr>
            <p:ph type="body" sz="quarter" idx="64"/>
          </p:nvPr>
        </p:nvSpPr>
        <p:spPr>
          <a:xfrm>
            <a:off x="741470" y="1330203"/>
            <a:ext cx="6076734" cy="2565532"/>
          </a:xfrm>
        </p:spPr>
        <p:txBody>
          <a:bodyPr numCol="1"/>
          <a:lstStyle/>
          <a:p>
            <a:pPr algn="just"/>
            <a:r>
              <a:rPr lang="en-GB" sz="1600" b="1" dirty="0">
                <a:solidFill>
                  <a:srgbClr val="8652A1"/>
                </a:solidFill>
              </a:rPr>
              <a:t>Trin 2: Undersøg digitale værktøjer til innovation</a:t>
            </a:r>
          </a:p>
          <a:p>
            <a:pPr algn="just"/>
            <a:endParaRPr lang="en-GB" dirty="0"/>
          </a:p>
          <a:p>
            <a:pPr algn="just"/>
            <a:r>
              <a:rPr lang="en-GB" dirty="0"/>
              <a:t>Find </a:t>
            </a:r>
            <a:r>
              <a:rPr lang="en-GB" b="1" dirty="0"/>
              <a:t>to eller flere digitale værktøjer</a:t>
            </a:r>
            <a:r>
              <a:rPr lang="en-GB" dirty="0"/>
              <a:t>, der kan hjælpe med at styre implementeringen af innovative og bæredygtige løsninger, der er tilpasset din </a:t>
            </a:r>
            <a:r>
              <a:rPr lang="en-GB" b="1" dirty="0"/>
              <a:t>virksomheds kontekst </a:t>
            </a:r>
            <a:r>
              <a:rPr lang="en-GB" dirty="0"/>
              <a:t>(fra trin 1).</a:t>
            </a:r>
          </a:p>
          <a:p>
            <a:pPr algn="just"/>
            <a:endParaRPr lang="en-GB" dirty="0"/>
          </a:p>
          <a:p>
            <a:pPr algn="just"/>
            <a:r>
              <a:rPr lang="en-GB" dirty="0"/>
              <a:t>Du kan finde ideer til værktøjer til hver fase i </a:t>
            </a:r>
            <a:r>
              <a:rPr lang="en-GB" b="1" dirty="0">
                <a:solidFill>
                  <a:srgbClr val="29C5F4"/>
                </a:solidFill>
                <a:hlinkClick r:id="rId2">
                  <a:extLst>
                    <a:ext uri="{A12FA001-AC4F-418D-AE19-62706E023703}">
                      <ahyp:hlinkClr xmlns:ahyp="http://schemas.microsoft.com/office/drawing/2018/hyperlinkcolor" val="tx"/>
                    </a:ext>
                  </a:extLst>
                </a:hlinkClick>
              </a:rPr>
              <a:t>EARTH Starter Kit </a:t>
            </a:r>
            <a:r>
              <a:rPr lang="en-GB" dirty="0"/>
              <a:t>(s. 21-29) eller </a:t>
            </a:r>
            <a:r>
              <a:rPr lang="en-GB" b="1" dirty="0"/>
              <a:t>søge </a:t>
            </a:r>
            <a:r>
              <a:rPr lang="en-GB" dirty="0"/>
              <a:t>efter yderligere </a:t>
            </a:r>
            <a:r>
              <a:rPr lang="en-GB" dirty="0">
                <a:solidFill>
                  <a:schemeClr val="tx1"/>
                </a:solidFill>
              </a:rPr>
              <a:t>værktøjer til hver fase </a:t>
            </a:r>
            <a:r>
              <a:rPr lang="en-GB" dirty="0"/>
              <a:t>på egen hånd</a:t>
            </a:r>
            <a:r>
              <a:rPr lang="en-GB" dirty="0">
                <a:solidFill>
                  <a:schemeClr val="tx1"/>
                </a:solidFill>
              </a:rPr>
              <a:t>. Husk, at værktøjerne skal være </a:t>
            </a:r>
            <a:r>
              <a:rPr lang="en-GB" b="1" dirty="0">
                <a:solidFill>
                  <a:schemeClr val="tx1"/>
                </a:solidFill>
              </a:rPr>
              <a:t>relevante </a:t>
            </a:r>
            <a:r>
              <a:rPr lang="en-GB" dirty="0">
                <a:solidFill>
                  <a:schemeClr val="tx1"/>
                </a:solidFill>
              </a:rPr>
              <a:t>for din virksomhed. Vælg med omhu, da du skal bruge dem i de næste sessioner.</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FA0E5B8C-78AB-2569-0401-67688F79D9B9}"/>
              </a:ext>
            </a:extLst>
          </p:cNvPr>
          <p:cNvSpPr>
            <a:spLocks noGrp="1"/>
          </p:cNvSpPr>
          <p:nvPr>
            <p:ph type="sldNum" sz="quarter" idx="4"/>
          </p:nvPr>
        </p:nvSpPr>
        <p:spPr/>
        <p:txBody>
          <a:bodyPr/>
          <a:lstStyle/>
          <a:p>
            <a:fld id="{9C527BFA-2C0E-4CEC-B6A5-913A56FEF4B4}" type="slidenum">
              <a:rPr lang="fr-CA" smtClean="0"/>
              <a:t>4</a:t>
            </a:fld>
            <a:endParaRPr lang="fr-CA"/>
          </a:p>
        </p:txBody>
      </p:sp>
      <p:sp>
        <p:nvSpPr>
          <p:cNvPr id="16" name="Text Placeholder 6">
            <a:extLst>
              <a:ext uri="{FF2B5EF4-FFF2-40B4-BE49-F238E27FC236}">
                <a16:creationId xmlns:a16="http://schemas.microsoft.com/office/drawing/2014/main"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INTRODUKTION TIL UDFORDRINGEN</a:t>
            </a:r>
            <a:endParaRPr lang="en-US"/>
          </a:p>
        </p:txBody>
      </p:sp>
      <p:graphicFrame>
        <p:nvGraphicFramePr>
          <p:cNvPr id="20" name="Tabelle 19">
            <a:extLst>
              <a:ext uri="{FF2B5EF4-FFF2-40B4-BE49-F238E27FC236}">
                <a16:creationId xmlns:a16="http://schemas.microsoft.com/office/drawing/2014/main" id="{3FD08B11-7667-11D8-E6AE-87343328326E}"/>
              </a:ext>
            </a:extLst>
          </p:cNvPr>
          <p:cNvGraphicFramePr>
            <a:graphicFrameLocks noGrp="1"/>
          </p:cNvGraphicFramePr>
          <p:nvPr>
            <p:extLst>
              <p:ext uri="{D42A27DB-BD31-4B8C-83A1-F6EECF244321}">
                <p14:modId xmlns:p14="http://schemas.microsoft.com/office/powerpoint/2010/main" val="666602110"/>
              </p:ext>
            </p:extLst>
          </p:nvPr>
        </p:nvGraphicFramePr>
        <p:xfrm>
          <a:off x="785659" y="2978271"/>
          <a:ext cx="6076734" cy="2756160"/>
        </p:xfrm>
        <a:graphic>
          <a:graphicData uri="http://schemas.openxmlformats.org/drawingml/2006/table">
            <a:tbl>
              <a:tblPr firstRow="1" bandRow="1">
                <a:tableStyleId>{8799B23B-EC83-4686-B30A-512413B5E67A}</a:tableStyleId>
              </a:tblPr>
              <a:tblGrid>
                <a:gridCol w="2689060">
                  <a:extLst>
                    <a:ext uri="{9D8B030D-6E8A-4147-A177-3AD203B41FA5}">
                      <a16:colId xmlns:a16="http://schemas.microsoft.com/office/drawing/2014/main" val="3823298646"/>
                    </a:ext>
                  </a:extLst>
                </a:gridCol>
                <a:gridCol w="3387674">
                  <a:extLst>
                    <a:ext uri="{9D8B030D-6E8A-4147-A177-3AD203B41FA5}">
                      <a16:colId xmlns:a16="http://schemas.microsoft.com/office/drawing/2014/main" val="3508772080"/>
                    </a:ext>
                  </a:extLst>
                </a:gridCol>
              </a:tblGrid>
              <a:tr h="288000">
                <a:tc>
                  <a:txBody>
                    <a:bodyPr/>
                    <a:lstStyle/>
                    <a:p>
                      <a:r>
                        <a:rPr lang="de-DE" sz="1100">
                          <a:solidFill>
                            <a:schemeClr val="bg1"/>
                          </a:solidFill>
                        </a:rPr>
                        <a:t>Innovationsledelsesfase</a:t>
                      </a:r>
                      <a:endParaRPr lang="en-GB" sz="1100">
                        <a:solidFill>
                          <a:schemeClr val="bg1"/>
                        </a:solidFill>
                      </a:endParaRPr>
                    </a:p>
                  </a:txBody>
                  <a:tcPr anchor="ctr">
                    <a:solidFill>
                      <a:srgbClr val="8652A1"/>
                    </a:solidFill>
                  </a:tcPr>
                </a:tc>
                <a:tc>
                  <a:txBody>
                    <a:bodyPr/>
                    <a:lstStyle/>
                    <a:p>
                      <a:r>
                        <a:rPr lang="de-DE" sz="1100">
                          <a:solidFill>
                            <a:schemeClr val="bg1"/>
                          </a:solidFill>
                        </a:rPr>
                        <a:t>Digitale værktøjer</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96000">
                <a:tc>
                  <a:txBody>
                    <a:bodyPr/>
                    <a:lstStyle/>
                    <a:p>
                      <a:r>
                        <a:rPr lang="en-GB" sz="1100" b="1"/>
                        <a:t>Fase 1 – Identificering af muligheder</a:t>
                      </a:r>
                    </a:p>
                  </a:txBody>
                  <a:tcPr/>
                </a:tc>
                <a:tc>
                  <a:txBody>
                    <a:bodyPr/>
                    <a:lstStyle/>
                    <a:p>
                      <a:endParaRPr lang="en-GB" sz="1100"/>
                    </a:p>
                  </a:txBody>
                  <a:tcPr anchor="ctr"/>
                </a:tc>
                <a:extLst>
                  <a:ext uri="{0D108BD9-81ED-4DB2-BD59-A6C34878D82A}">
                    <a16:rowId xmlns:a16="http://schemas.microsoft.com/office/drawing/2014/main" val="1400622244"/>
                  </a:ext>
                </a:extLst>
              </a:tr>
              <a:tr h="396000">
                <a:tc>
                  <a:txBody>
                    <a:bodyPr/>
                    <a:lstStyle/>
                    <a:p>
                      <a:r>
                        <a:rPr lang="en-GB" sz="1100" b="1"/>
                        <a:t>Fase 2 – Ideudvikling og idéhåndtering</a:t>
                      </a:r>
                    </a:p>
                  </a:txBody>
                  <a:tcPr/>
                </a:tc>
                <a:tc>
                  <a:txBody>
                    <a:bodyPr/>
                    <a:lstStyle/>
                    <a:p>
                      <a:endParaRPr lang="en-GB" sz="1100"/>
                    </a:p>
                  </a:txBody>
                  <a:tcPr/>
                </a:tc>
                <a:extLst>
                  <a:ext uri="{0D108BD9-81ED-4DB2-BD59-A6C34878D82A}">
                    <a16:rowId xmlns:a16="http://schemas.microsoft.com/office/drawing/2014/main" val="2919785756"/>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Fase 3 – Konceptudvikling</a:t>
                      </a:r>
                    </a:p>
                    <a:p>
                      <a:endParaRPr lang="en-GB" sz="1100" b="1"/>
                    </a:p>
                  </a:txBody>
                  <a:tcPr/>
                </a:tc>
                <a:tc>
                  <a:txBody>
                    <a:bodyPr/>
                    <a:lstStyle/>
                    <a:p>
                      <a:endParaRPr lang="en-GB" sz="1100"/>
                    </a:p>
                  </a:txBody>
                  <a:tcPr/>
                </a:tc>
                <a:extLst>
                  <a:ext uri="{0D108BD9-81ED-4DB2-BD59-A6C34878D82A}">
                    <a16:rowId xmlns:a16="http://schemas.microsoft.com/office/drawing/2014/main" val="563495558"/>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Fase 4 – Serviceudvikling</a:t>
                      </a:r>
                    </a:p>
                    <a:p>
                      <a:endParaRPr lang="en-GB" sz="1100" b="1"/>
                    </a:p>
                  </a:txBody>
                  <a:tcPr/>
                </a:tc>
                <a:tc>
                  <a:txBody>
                    <a:bodyPr/>
                    <a:lstStyle/>
                    <a:p>
                      <a:endParaRPr lang="en-GB" sz="1100"/>
                    </a:p>
                  </a:txBody>
                  <a:tcPr/>
                </a:tc>
                <a:extLst>
                  <a:ext uri="{0D108BD9-81ED-4DB2-BD59-A6C34878D82A}">
                    <a16:rowId xmlns:a16="http://schemas.microsoft.com/office/drawing/2014/main" val="2072737054"/>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Fase 5 – Test og validering</a:t>
                      </a:r>
                    </a:p>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b="1"/>
                    </a:p>
                  </a:txBody>
                  <a:tcPr/>
                </a:tc>
                <a:tc>
                  <a:txBody>
                    <a:bodyPr/>
                    <a:lstStyle/>
                    <a:p>
                      <a:endParaRPr lang="en-GB" sz="1100"/>
                    </a:p>
                  </a:txBody>
                  <a:tcPr/>
                </a:tc>
                <a:extLst>
                  <a:ext uri="{0D108BD9-81ED-4DB2-BD59-A6C34878D82A}">
                    <a16:rowId xmlns:a16="http://schemas.microsoft.com/office/drawing/2014/main" val="3462390300"/>
                  </a:ext>
                </a:extLst>
              </a:tr>
              <a:tr h="396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b="1"/>
                        <a:t>Trin 6 – Lancering</a:t>
                      </a:r>
                    </a:p>
                  </a:txBody>
                  <a:tcPr/>
                </a:tc>
                <a:tc>
                  <a:txBody>
                    <a:bodyPr/>
                    <a:lstStyle/>
                    <a:p>
                      <a:endParaRPr lang="en-GB" sz="1100" dirty="0"/>
                    </a:p>
                  </a:txBody>
                  <a:tcPr/>
                </a:tc>
                <a:extLst>
                  <a:ext uri="{0D108BD9-81ED-4DB2-BD59-A6C34878D82A}">
                    <a16:rowId xmlns:a16="http://schemas.microsoft.com/office/drawing/2014/main" val="1058085496"/>
                  </a:ext>
                </a:extLst>
              </a:tr>
            </a:tbl>
          </a:graphicData>
        </a:graphic>
      </p:graphicFrame>
      <p:sp>
        <p:nvSpPr>
          <p:cNvPr id="2" name="Text Placeholder 5">
            <a:extLst>
              <a:ext uri="{FF2B5EF4-FFF2-40B4-BE49-F238E27FC236}">
                <a16:creationId xmlns:a16="http://schemas.microsoft.com/office/drawing/2014/main" id="{9CEAFA49-1362-06A8-F819-09646481BF6F}"/>
              </a:ext>
            </a:extLst>
          </p:cNvPr>
          <p:cNvSpPr txBox="1">
            <a:spLocks/>
          </p:cNvSpPr>
          <p:nvPr/>
        </p:nvSpPr>
        <p:spPr>
          <a:xfrm>
            <a:off x="741470" y="5884335"/>
            <a:ext cx="6110973" cy="4475839"/>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Trin 3: Definer dine mål for udfordringen</a:t>
            </a:r>
          </a:p>
          <a:p>
            <a:pPr algn="just"/>
            <a:endParaRPr lang="en-GB" dirty="0"/>
          </a:p>
          <a:p>
            <a:pPr algn="just"/>
            <a:r>
              <a:rPr lang="en-GB" dirty="0"/>
              <a:t>Nu hvor du har udforsket </a:t>
            </a:r>
            <a:r>
              <a:rPr lang="en-GB" b="1" dirty="0"/>
              <a:t>digitale værktøjer og innovationsfaser</a:t>
            </a:r>
            <a:r>
              <a:rPr lang="en-GB" dirty="0"/>
              <a:t>, er det tid til at definere dine </a:t>
            </a:r>
            <a:r>
              <a:rPr lang="en-GB" b="1" dirty="0"/>
              <a:t>specifikke mål </a:t>
            </a:r>
            <a:r>
              <a:rPr lang="en-GB" dirty="0"/>
              <a:t>for </a:t>
            </a:r>
            <a:r>
              <a:rPr lang="en-GB" b="1" dirty="0"/>
              <a:t>logistikudfordringen. </a:t>
            </a:r>
            <a:r>
              <a:rPr lang="en-GB" dirty="0"/>
              <a:t>Reflekter over det logistiske problem og de SDG'er, du ønsker at adressere (fra trin 1, 4.), og overvej, hvordan de valgte digitale værktøjer vil understøtte hver fase af innovationsprocessen. Når du er færdig, del dine mål med din lærer for at få feedback og afstemme dem.</a:t>
            </a:r>
          </a:p>
          <a:p>
            <a:pPr algn="just"/>
            <a:endParaRPr lang="en-GB" dirty="0"/>
          </a:p>
          <a:p>
            <a:pPr algn="just"/>
            <a:endParaRPr lang="en-GB" dirty="0"/>
          </a:p>
          <a:p>
            <a:pPr algn="just"/>
            <a:endParaRPr lang="en-GB" dirty="0"/>
          </a:p>
          <a:p>
            <a:pPr algn="just"/>
            <a:endParaRPr lang="en-GB" dirty="0"/>
          </a:p>
        </p:txBody>
      </p:sp>
      <p:graphicFrame>
        <p:nvGraphicFramePr>
          <p:cNvPr id="3" name="Tabelle 2">
            <a:extLst>
              <a:ext uri="{FF2B5EF4-FFF2-40B4-BE49-F238E27FC236}">
                <a16:creationId xmlns:a16="http://schemas.microsoft.com/office/drawing/2014/main" id="{16AA44AB-4B8E-D0B2-33AD-C84AD33248CB}"/>
              </a:ext>
            </a:extLst>
          </p:cNvPr>
          <p:cNvGraphicFramePr>
            <a:graphicFrameLocks noGrp="1"/>
          </p:cNvGraphicFramePr>
          <p:nvPr>
            <p:extLst>
              <p:ext uri="{D42A27DB-BD31-4B8C-83A1-F6EECF244321}">
                <p14:modId xmlns:p14="http://schemas.microsoft.com/office/powerpoint/2010/main" val="3033736392"/>
              </p:ext>
            </p:extLst>
          </p:nvPr>
        </p:nvGraphicFramePr>
        <p:xfrm>
          <a:off x="795610" y="7332293"/>
          <a:ext cx="6076734" cy="3152878"/>
        </p:xfrm>
        <a:graphic>
          <a:graphicData uri="http://schemas.openxmlformats.org/drawingml/2006/table">
            <a:tbl>
              <a:tblPr firstRow="1" bandRow="1">
                <a:tableStyleId>{8799B23B-EC83-4686-B30A-512413B5E67A}</a:tableStyleId>
              </a:tblPr>
              <a:tblGrid>
                <a:gridCol w="2490543">
                  <a:extLst>
                    <a:ext uri="{9D8B030D-6E8A-4147-A177-3AD203B41FA5}">
                      <a16:colId xmlns:a16="http://schemas.microsoft.com/office/drawing/2014/main" val="3823298646"/>
                    </a:ext>
                  </a:extLst>
                </a:gridCol>
                <a:gridCol w="3586191">
                  <a:extLst>
                    <a:ext uri="{9D8B030D-6E8A-4147-A177-3AD203B41FA5}">
                      <a16:colId xmlns:a16="http://schemas.microsoft.com/office/drawing/2014/main" val="1223302062"/>
                    </a:ext>
                  </a:extLst>
                </a:gridCol>
              </a:tblGrid>
              <a:tr h="271480">
                <a:tc gridSpan="2">
                  <a:txBody>
                    <a:bodyPr/>
                    <a:lstStyle/>
                    <a:p>
                      <a:pPr algn="ctr"/>
                      <a:r>
                        <a:rPr lang="de-DE" sz="1100" dirty="0">
                          <a:solidFill>
                            <a:schemeClr val="bg1"/>
                          </a:solidFill>
                        </a:rPr>
                        <a:t>MÅL</a:t>
                      </a:r>
                      <a:endParaRPr lang="en-GB" sz="1100" dirty="0">
                        <a:solidFill>
                          <a:schemeClr val="bg1"/>
                        </a:solidFill>
                      </a:endParaRP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val="3727444309"/>
                  </a:ext>
                </a:extLst>
              </a:tr>
              <a:tr h="678699">
                <a:tc>
                  <a:txBody>
                    <a:bodyPr/>
                    <a:lstStyle/>
                    <a:p>
                      <a:pPr marL="0" indent="0">
                        <a:buFont typeface="Wingdings" panose="05000000000000000000" pitchFamily="2" charset="2"/>
                        <a:buNone/>
                      </a:pPr>
                      <a:r>
                        <a:rPr lang="en-GB" sz="1100" i="0" dirty="0" err="1"/>
                        <a:t>Hvilken</a:t>
                      </a:r>
                      <a:r>
                        <a:rPr lang="en-GB" sz="1100" i="0" dirty="0"/>
                        <a:t> </a:t>
                      </a:r>
                      <a:r>
                        <a:rPr lang="en-GB" sz="1100" i="0" dirty="0" err="1"/>
                        <a:t>logistikudfordring</a:t>
                      </a:r>
                      <a:r>
                        <a:rPr lang="en-GB" sz="1100" i="0" dirty="0"/>
                        <a:t> </a:t>
                      </a:r>
                      <a:r>
                        <a:rPr lang="en-GB" sz="1100" i="0" dirty="0" err="1"/>
                        <a:t>fra</a:t>
                      </a:r>
                      <a:r>
                        <a:rPr lang="en-GB" sz="1100" i="0" dirty="0"/>
                        <a:t> </a:t>
                      </a:r>
                      <a:r>
                        <a:rPr lang="en-GB" sz="1100" i="0" dirty="0" err="1"/>
                        <a:t>virksomheden</a:t>
                      </a:r>
                      <a:r>
                        <a:rPr lang="en-GB" sz="1100" i="0" dirty="0"/>
                        <a:t> </a:t>
                      </a:r>
                      <a:r>
                        <a:rPr lang="en-GB" sz="1100" i="0" dirty="0" err="1"/>
                        <a:t>og</a:t>
                      </a:r>
                      <a:r>
                        <a:rPr lang="en-GB" sz="1100" i="0" dirty="0"/>
                        <a:t> </a:t>
                      </a:r>
                      <a:r>
                        <a:rPr lang="en-GB" sz="1100" i="0" dirty="0" err="1"/>
                        <a:t>hvilke</a:t>
                      </a:r>
                      <a:r>
                        <a:rPr lang="en-GB" sz="1100" i="0" dirty="0"/>
                        <a:t> </a:t>
                      </a:r>
                      <a:r>
                        <a:rPr lang="en-GB" sz="1100" i="0" dirty="0" err="1"/>
                        <a:t>SDG'er</a:t>
                      </a:r>
                      <a:r>
                        <a:rPr lang="en-GB" sz="1100" i="0" dirty="0"/>
                        <a:t> (</a:t>
                      </a:r>
                      <a:r>
                        <a:rPr lang="en-GB" sz="1100" i="0" dirty="0" err="1"/>
                        <a:t>fra</a:t>
                      </a:r>
                      <a:r>
                        <a:rPr lang="en-GB" sz="1100" i="0" dirty="0"/>
                        <a:t> trin 1) </a:t>
                      </a:r>
                      <a:r>
                        <a:rPr lang="en-GB" sz="1100" i="0" dirty="0" err="1"/>
                        <a:t>vil</a:t>
                      </a:r>
                      <a:r>
                        <a:rPr lang="en-GB" sz="1100" i="0" dirty="0"/>
                        <a:t> du tackle?</a:t>
                      </a:r>
                    </a:p>
                  </a:txBody>
                  <a:tcPr anchor="ctr"/>
                </a:tc>
                <a:tc>
                  <a:txBody>
                    <a:bodyPr/>
                    <a:lstStyle/>
                    <a:p>
                      <a:pPr marL="0" indent="0">
                        <a:buFont typeface="Wingdings" panose="05000000000000000000" pitchFamily="2" charset="2"/>
                        <a:buNone/>
                      </a:pPr>
                      <a:endParaRPr lang="en-GB" sz="1100" dirty="0"/>
                    </a:p>
                  </a:txBody>
                  <a:tcPr anchor="ctr"/>
                </a:tc>
                <a:extLst>
                  <a:ext uri="{0D108BD9-81ED-4DB2-BD59-A6C34878D82A}">
                    <a16:rowId xmlns:a16="http://schemas.microsoft.com/office/drawing/2014/main" val="1400622244"/>
                  </a:ext>
                </a:extLst>
              </a:tr>
              <a:tr h="678699">
                <a:tc>
                  <a:txBody>
                    <a:bodyPr/>
                    <a:lstStyle/>
                    <a:p>
                      <a:pPr marL="0" indent="0">
                        <a:buFont typeface="Wingdings" panose="05000000000000000000" pitchFamily="2" charset="2"/>
                        <a:buNone/>
                      </a:pPr>
                      <a:r>
                        <a:rPr lang="en-GB" sz="1100" i="0"/>
                        <a:t>Hvilke digitale værktøjer (fra trin 2) vil blive brugt i hver fase af innovationsstyringsprocessen?</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919785756"/>
                  </a:ext>
                </a:extLst>
              </a:tr>
              <a:tr h="718290">
                <a:tc>
                  <a:txBody>
                    <a:bodyPr/>
                    <a:lstStyle/>
                    <a:p>
                      <a:pPr marL="0" indent="0">
                        <a:buFont typeface="Wingdings" panose="05000000000000000000" pitchFamily="2" charset="2"/>
                        <a:buNone/>
                      </a:pPr>
                      <a:r>
                        <a:rPr lang="en-GB" sz="1100" i="0"/>
                        <a:t>Hvilket resultat ønsker du at opnå (f.eks. endelig løsning, forbedring af virksomhedens processer, tilpasning til SDG'er)?</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563495558"/>
                  </a:ext>
                </a:extLst>
              </a:tr>
              <a:tr h="718290">
                <a:tc>
                  <a:txBody>
                    <a:bodyPr/>
                    <a:lstStyle/>
                    <a:p>
                      <a:pPr marL="0" indent="0">
                        <a:buFont typeface="Wingdings" panose="05000000000000000000" pitchFamily="2" charset="2"/>
                        <a:buNone/>
                      </a:pPr>
                      <a:r>
                        <a:rPr lang="en-GB" sz="1100" i="0"/>
                        <a:t>Hvordan kan du måle løsningens succes (f.eks. reducerede emissioner, omkostningsbesparelser, effektivitetsgevinster)?</a:t>
                      </a:r>
                      <a:endParaRPr lang="en-GB" sz="1100" i="0" dirty="0"/>
                    </a:p>
                  </a:txBody>
                  <a:tcPr anchor="ctr"/>
                </a:tc>
                <a:tc>
                  <a:txBody>
                    <a:bodyPr/>
                    <a:lstStyle/>
                    <a:p>
                      <a:pPr marL="0" indent="0">
                        <a:buFont typeface="Wingdings" panose="05000000000000000000" pitchFamily="2" charset="2"/>
                        <a:buNone/>
                      </a:pPr>
                      <a:endParaRPr lang="en-GB" sz="1100" dirty="0"/>
                    </a:p>
                  </a:txBody>
                  <a:tcPr/>
                </a:tc>
                <a:extLst>
                  <a:ext uri="{0D108BD9-81ED-4DB2-BD59-A6C34878D82A}">
                    <a16:rowId xmlns:a16="http://schemas.microsoft.com/office/drawing/2014/main"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8B801-D6F2-ECD9-9B3C-4DFC4F1E1CC7}"/>
              </a:ext>
            </a:extLst>
          </p:cNvPr>
          <p:cNvSpPr>
            <a:spLocks noGrp="1"/>
          </p:cNvSpPr>
          <p:nvPr>
            <p:ph type="body" sz="quarter" idx="64"/>
          </p:nvPr>
        </p:nvSpPr>
        <p:spPr>
          <a:xfrm>
            <a:off x="697281" y="1599144"/>
            <a:ext cx="6076734" cy="6854574"/>
          </a:xfrm>
        </p:spPr>
        <p:txBody>
          <a:bodyPr numCol="1"/>
          <a:lstStyle/>
          <a:p>
            <a:pPr algn="just"/>
            <a:r>
              <a:rPr lang="en-GB" sz="1600" b="1">
                <a:solidFill>
                  <a:srgbClr val="8652A1"/>
                </a:solidFill>
              </a:rPr>
              <a:t>Trin 2: Blogformatering og indsendelse</a:t>
            </a:r>
            <a:endParaRPr lang="en-GB" sz="1600" b="1" dirty="0">
              <a:solidFill>
                <a:srgbClr val="8652A1"/>
              </a:solidFill>
            </a:endParaRPr>
          </a:p>
          <a:p>
            <a:pPr algn="just"/>
            <a:endParaRPr lang="en-GB" b="1" dirty="0">
              <a:solidFill>
                <a:srgbClr val="8652A1"/>
              </a:solidFill>
            </a:endParaRPr>
          </a:p>
          <a:p>
            <a:pPr marL="171450" indent="-171450" algn="just">
              <a:buFont typeface="Wingdings" panose="05000000000000000000" pitchFamily="2" charset="2"/>
              <a:buChar char="q"/>
            </a:pPr>
            <a:r>
              <a:rPr lang="en-GB"/>
              <a:t>Skriv i blogformat – det vil sige på en engagerende, klar og reflekterende måde.</a:t>
            </a:r>
            <a:endParaRPr lang="en-GB" dirty="0"/>
          </a:p>
          <a:p>
            <a:pPr marL="171450" indent="-171450" algn="just">
              <a:buFont typeface="Wingdings" panose="05000000000000000000" pitchFamily="2" charset="2"/>
              <a:buChar char="q"/>
            </a:pPr>
            <a:r>
              <a:rPr lang="en-GB"/>
              <a:t>Brug </a:t>
            </a:r>
            <a:r>
              <a:rPr lang="en-GB" b="1"/>
              <a:t>overskrifter og underoverskrifter </a:t>
            </a:r>
            <a:r>
              <a:rPr lang="en-GB"/>
              <a:t>til at strukturere dine refleksioner.</a:t>
            </a:r>
            <a:endParaRPr lang="en-GB" dirty="0"/>
          </a:p>
          <a:p>
            <a:pPr marL="171450" indent="-171450" algn="just">
              <a:buFont typeface="Wingdings" panose="05000000000000000000" pitchFamily="2" charset="2"/>
              <a:buChar char="q"/>
            </a:pPr>
            <a:r>
              <a:rPr lang="en-GB"/>
              <a:t>Inkluder </a:t>
            </a:r>
            <a:r>
              <a:rPr lang="en-GB" b="1"/>
              <a:t>eksempler fra modulet </a:t>
            </a:r>
            <a:r>
              <a:rPr lang="en-GB"/>
              <a:t>(casestudier, værktøjer eller diskussioner).</a:t>
            </a:r>
            <a:endParaRPr lang="en-GB" dirty="0"/>
          </a:p>
          <a:p>
            <a:pPr algn="just"/>
            <a:endParaRPr lang="en-GB" dirty="0"/>
          </a:p>
          <a:p>
            <a:pPr algn="just"/>
            <a:r>
              <a:rPr lang="en-GB"/>
              <a:t>Din refleksionsblog er en mulighed for at vurdere kritisk, </a:t>
            </a:r>
            <a:r>
              <a:rPr lang="en-GB" b="1"/>
              <a:t>hvad du har lært</a:t>
            </a:r>
            <a:r>
              <a:rPr lang="en-GB"/>
              <a:t>, og hvordan det kan anvendes på </a:t>
            </a:r>
            <a:r>
              <a:rPr lang="en-GB" b="1"/>
              <a:t>virkelige logistiske udfordringer</a:t>
            </a:r>
            <a:r>
              <a:rPr lang="en-GB"/>
              <a:t>. Vær eftertænksom, konkret og analytisk i din refleksion.</a:t>
            </a:r>
            <a:endParaRPr lang="en-GB" dirty="0"/>
          </a:p>
          <a:p>
            <a:pPr algn="just"/>
            <a:endParaRPr lang="en-GB" sz="1600" b="1" dirty="0">
              <a:solidFill>
                <a:srgbClr val="8652A1"/>
              </a:solidFill>
              <a:latin typeface="Calibri"/>
              <a:ea typeface="Open Sans"/>
              <a:cs typeface="Calibri"/>
            </a:endParaRPr>
          </a:p>
          <a:p>
            <a:pPr algn="just"/>
            <a:r>
              <a:rPr lang="en-GB" b="1">
                <a:latin typeface="+mn-lt"/>
                <a:ea typeface="Open Sans"/>
                <a:cs typeface="Calibri"/>
              </a:rPr>
              <a:t>Sådan indsender du din refleksionsblog:</a:t>
            </a:r>
            <a:endParaRPr lang="en-GB" b="1"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Gå </a:t>
            </a:r>
            <a:r>
              <a:rPr lang="en-GB">
                <a:latin typeface="+mn-lt"/>
                <a:ea typeface="Open Sans"/>
                <a:cs typeface="Calibri"/>
              </a:rPr>
              <a:t>til onlineformularen (linket får du af din underviser).</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Upload </a:t>
            </a:r>
            <a:r>
              <a:rPr lang="en-GB">
                <a:latin typeface="+mn-lt"/>
                <a:ea typeface="Open Sans"/>
                <a:cs typeface="Calibri"/>
              </a:rPr>
              <a:t>din blogtekst, struktureret som angivet i trin 1.</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Indsend </a:t>
            </a:r>
            <a:r>
              <a:rPr lang="en-GB">
                <a:latin typeface="+mn-lt"/>
                <a:ea typeface="Open Sans"/>
                <a:cs typeface="Calibri"/>
              </a:rPr>
              <a:t>din refleksion </a:t>
            </a:r>
            <a:r>
              <a:rPr lang="en-GB" b="1">
                <a:latin typeface="+mn-lt"/>
                <a:ea typeface="Open Sans"/>
                <a:cs typeface="Calibri"/>
              </a:rPr>
              <a:t>inden </a:t>
            </a:r>
            <a:r>
              <a:rPr lang="en-GB" dirty="0">
                <a:latin typeface="+mn-lt"/>
                <a:ea typeface="Open Sans"/>
                <a:cs typeface="Calibri"/>
              </a:rPr>
              <a:t>den sidste undervisningstime</a:t>
            </a:r>
            <a:r>
              <a:rPr lang="en-GB">
                <a:latin typeface="+mn-lt"/>
                <a:ea typeface="Open Sans"/>
                <a:cs typeface="Calibri"/>
              </a:rPr>
              <a:t>, som angivet af din underviser.</a:t>
            </a:r>
            <a:endParaRPr lang="en-GB" dirty="0">
              <a:latin typeface="+mn-lt"/>
              <a:ea typeface="Open Sans"/>
              <a:cs typeface="Calibri"/>
            </a:endParaRPr>
          </a:p>
          <a:p>
            <a:pPr algn="just"/>
            <a:endParaRPr lang="en-GB" sz="1600" b="1" dirty="0">
              <a:solidFill>
                <a:srgbClr val="8652A1"/>
              </a:solidFill>
              <a:latin typeface="Calibri"/>
              <a:ea typeface="Open Sans"/>
              <a:cs typeface="Calibri"/>
            </a:endParaRPr>
          </a:p>
          <a:p>
            <a:pPr algn="just"/>
            <a:r>
              <a:rPr lang="en-GB" sz="1600" b="1">
                <a:solidFill>
                  <a:srgbClr val="8652A1"/>
                </a:solidFill>
                <a:latin typeface="Calibri"/>
                <a:ea typeface="Open Sans"/>
                <a:cs typeface="Calibri"/>
              </a:rPr>
              <a:t>Trin 3: Diskussion </a:t>
            </a:r>
            <a:r>
              <a:rPr lang="en-GB" sz="1600" b="1" dirty="0">
                <a:solidFill>
                  <a:srgbClr val="8652A1"/>
                </a:solidFill>
                <a:latin typeface="Calibri"/>
                <a:ea typeface="Open Sans"/>
                <a:cs typeface="Calibri"/>
              </a:rPr>
              <a:t>i klassen</a:t>
            </a:r>
          </a:p>
          <a:p>
            <a:pPr algn="just"/>
            <a:r>
              <a:rPr lang="en-GB">
                <a:solidFill>
                  <a:schemeClr val="tx1"/>
                </a:solidFill>
                <a:latin typeface="Calibri"/>
                <a:ea typeface="Open Sans"/>
                <a:cs typeface="Calibri"/>
              </a:rPr>
              <a:t>I den sidste undervisningstime vil du deltage i en diskussion, hvor </a:t>
            </a:r>
            <a:r>
              <a:rPr lang="en-GB" b="1">
                <a:solidFill>
                  <a:schemeClr val="tx1"/>
                </a:solidFill>
                <a:latin typeface="Calibri"/>
                <a:ea typeface="Open Sans"/>
                <a:cs typeface="Calibri"/>
              </a:rPr>
              <a:t>du deler de vigtigste indsigter </a:t>
            </a:r>
            <a:r>
              <a:rPr lang="en-GB">
                <a:solidFill>
                  <a:schemeClr val="tx1"/>
                </a:solidFill>
                <a:latin typeface="Calibri"/>
                <a:ea typeface="Open Sans"/>
                <a:cs typeface="Calibri"/>
              </a:rPr>
              <a:t>fra din refleksionsblog og fremhæver, hvordan dine perspektiver på </a:t>
            </a:r>
            <a:r>
              <a:rPr lang="en-GB" b="1">
                <a:solidFill>
                  <a:schemeClr val="tx1"/>
                </a:solidFill>
                <a:latin typeface="Calibri"/>
                <a:ea typeface="Open Sans"/>
                <a:cs typeface="Calibri"/>
              </a:rPr>
              <a:t>digitalisering af </a:t>
            </a:r>
            <a:r>
              <a:rPr lang="en-GB">
                <a:solidFill>
                  <a:schemeClr val="tx1"/>
                </a:solidFill>
                <a:latin typeface="Calibri"/>
                <a:ea typeface="Open Sans"/>
                <a:cs typeface="Calibri"/>
              </a:rPr>
              <a:t>innovationsledelse, </a:t>
            </a:r>
            <a:r>
              <a:rPr lang="en-GB" b="1">
                <a:solidFill>
                  <a:schemeClr val="tx1"/>
                </a:solidFill>
                <a:latin typeface="Calibri"/>
                <a:ea typeface="Open Sans"/>
                <a:cs typeface="Calibri"/>
              </a:rPr>
              <a:t>bæredygtig logistik </a:t>
            </a:r>
            <a:r>
              <a:rPr lang="en-GB">
                <a:solidFill>
                  <a:schemeClr val="tx1"/>
                </a:solidFill>
                <a:latin typeface="Calibri"/>
                <a:ea typeface="Open Sans"/>
                <a:cs typeface="Calibri"/>
              </a:rPr>
              <a:t>og </a:t>
            </a:r>
            <a:r>
              <a:rPr lang="en-GB" b="1">
                <a:solidFill>
                  <a:schemeClr val="tx1"/>
                </a:solidFill>
                <a:latin typeface="Calibri"/>
                <a:ea typeface="Open Sans"/>
                <a:cs typeface="Calibri"/>
              </a:rPr>
              <a:t>verdensmålene </a:t>
            </a:r>
            <a:r>
              <a:rPr lang="en-GB">
                <a:solidFill>
                  <a:schemeClr val="tx1"/>
                </a:solidFill>
                <a:latin typeface="Calibri"/>
                <a:ea typeface="Open Sans"/>
                <a:cs typeface="Calibri"/>
              </a:rPr>
              <a:t>har udviklet sig gennem modulet.</a:t>
            </a:r>
            <a:endParaRPr lang="en-GB" dirty="0">
              <a:solidFill>
                <a:schemeClr val="tx1"/>
              </a:solidFill>
              <a:latin typeface="Calibri"/>
              <a:ea typeface="Open Sans"/>
              <a:cs typeface="Calibri"/>
            </a:endParaRPr>
          </a:p>
          <a:p>
            <a:pPr algn="just"/>
            <a:endParaRPr lang="en-GB" dirty="0">
              <a:solidFill>
                <a:schemeClr val="tx1"/>
              </a:solidFill>
              <a:latin typeface="Calibri"/>
              <a:ea typeface="Open Sans"/>
              <a:cs typeface="Calibri"/>
            </a:endParaRPr>
          </a:p>
          <a:p>
            <a:pPr algn="just"/>
            <a:r>
              <a:rPr lang="en-GB">
                <a:solidFill>
                  <a:schemeClr val="tx1"/>
                </a:solidFill>
                <a:latin typeface="Calibri"/>
                <a:ea typeface="Open Sans"/>
                <a:cs typeface="Calibri"/>
              </a:rPr>
              <a:t>Vær forberedt på at diskutere følgende:</a:t>
            </a:r>
            <a:endParaRPr lang="en-GB" dirty="0">
              <a:solidFill>
                <a:schemeClr val="tx1"/>
              </a:solidFill>
              <a:latin typeface="Calibri"/>
              <a:ea typeface="Open Sans"/>
              <a:cs typeface="Calibri"/>
            </a:endParaRPr>
          </a:p>
          <a:p>
            <a:pPr marL="171450" indent="-171450" algn="just" rtl="0" fontAlgn="base">
              <a:buFont typeface="Wingdings" pitchFamily="2" charset="2"/>
              <a:buChar char="q"/>
            </a:pPr>
            <a:r>
              <a:rPr lang="en-GB" b="0" i="0" u="none" strike="noStrike">
                <a:solidFill>
                  <a:srgbClr val="0B1430"/>
                </a:solidFill>
                <a:effectLst/>
                <a:latin typeface="Calibri" panose="020F0502020204030204" pitchFamily="34" charset="0"/>
              </a:rPr>
              <a:t>Hvordan </a:t>
            </a:r>
            <a:r>
              <a:rPr lang="en-GB" b="1" i="0" u="none" strike="noStrike">
                <a:solidFill>
                  <a:srgbClr val="0B1430"/>
                </a:solidFill>
                <a:effectLst/>
                <a:latin typeface="Calibri" panose="020F0502020204030204" pitchFamily="34" charset="0"/>
              </a:rPr>
              <a:t>digitale værktøjer </a:t>
            </a:r>
            <a:r>
              <a:rPr lang="en-GB" b="0" i="0" u="none" strike="noStrike">
                <a:solidFill>
                  <a:srgbClr val="0B1430"/>
                </a:solidFill>
                <a:effectLst/>
                <a:latin typeface="Calibri" panose="020F0502020204030204" pitchFamily="34" charset="0"/>
              </a:rPr>
              <a:t>understøtter forskellige </a:t>
            </a:r>
            <a:r>
              <a:rPr lang="en-GB" b="1" i="0" u="none" strike="noStrike">
                <a:solidFill>
                  <a:srgbClr val="0B1430"/>
                </a:solidFill>
                <a:effectLst/>
                <a:latin typeface="Calibri" panose="020F0502020204030204" pitchFamily="34" charset="0"/>
              </a:rPr>
              <a:t>faser </a:t>
            </a:r>
            <a:r>
              <a:rPr lang="en-GB" b="0" i="0" u="none" strike="noStrike">
                <a:solidFill>
                  <a:srgbClr val="0B1430"/>
                </a:solidFill>
                <a:effectLst/>
                <a:latin typeface="Calibri" panose="020F0502020204030204" pitchFamily="34" charset="0"/>
              </a:rPr>
              <a:t>af innovationsledelsesprocessen</a:t>
            </a:r>
            <a:r>
              <a:rPr lang="en-GB" b="0" i="0" u="none" strike="noStrike" dirty="0">
                <a:solidFill>
                  <a:srgbClr val="0B1430"/>
                </a:solidFill>
                <a:effectLst/>
                <a:latin typeface="Calibri" panose="020F0502020204030204" pitchFamily="34" charset="0"/>
              </a:rPr>
              <a:t>, </a:t>
            </a:r>
            <a:r>
              <a:rPr lang="en-GB" b="0" i="0" u="none" strike="noStrike">
                <a:solidFill>
                  <a:srgbClr val="0B1430"/>
                </a:solidFill>
                <a:effectLst/>
                <a:latin typeface="Calibri" panose="020F0502020204030204" pitchFamily="34" charset="0"/>
              </a:rPr>
              <a:t>og hvilke værktøjer der var mest effektive. </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a:t>Hvordan dette </a:t>
            </a:r>
            <a:r>
              <a:rPr lang="en-GB" b="0" i="0" u="none" strike="noStrike">
                <a:solidFill>
                  <a:srgbClr val="0B1430"/>
                </a:solidFill>
                <a:effectLst/>
                <a:latin typeface="Calibri" panose="020F0502020204030204" pitchFamily="34" charset="0"/>
              </a:rPr>
              <a:t>hænger sammen med </a:t>
            </a:r>
            <a:r>
              <a:rPr lang="en-GB" b="1" i="0" u="none" strike="noStrike">
                <a:solidFill>
                  <a:srgbClr val="0B1430"/>
                </a:solidFill>
                <a:effectLst/>
                <a:latin typeface="Calibri" panose="020F0502020204030204" pitchFamily="34" charset="0"/>
              </a:rPr>
              <a:t>bæredygtig logistik </a:t>
            </a:r>
            <a:r>
              <a:rPr lang="en-GB" b="0" i="0" u="none" strike="noStrike">
                <a:solidFill>
                  <a:srgbClr val="0B1430"/>
                </a:solidFill>
                <a:effectLst/>
                <a:latin typeface="Calibri" panose="020F0502020204030204" pitchFamily="34" charset="0"/>
              </a:rPr>
              <a:t>og </a:t>
            </a:r>
            <a:r>
              <a:rPr lang="en-GB" b="1" i="0" u="none" strike="noStrike">
                <a:solidFill>
                  <a:srgbClr val="0B1430"/>
                </a:solidFill>
                <a:effectLst/>
                <a:latin typeface="Calibri" panose="020F0502020204030204" pitchFamily="34" charset="0"/>
              </a:rPr>
              <a:t>SDG'erne</a:t>
            </a:r>
            <a:r>
              <a:rPr lang="en-GB" b="0" i="0" u="none" strike="noStrike">
                <a:solidFill>
                  <a:srgbClr val="0B1430"/>
                </a:solidFill>
                <a:effectLst/>
                <a:latin typeface="Calibri" panose="020F0502020204030204" pitchFamily="34" charset="0"/>
              </a:rPr>
              <a:t>, hvordan det forbedrer bæredygtigheden, og hvilke SDG'er der blev adresseret.</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b="0" i="0" u="none" strike="noStrike">
                <a:solidFill>
                  <a:srgbClr val="0B1430"/>
                </a:solidFill>
                <a:effectLst/>
                <a:latin typeface="Calibri" panose="020F0502020204030204" pitchFamily="34" charset="0"/>
              </a:rPr>
              <a:t>Hvordan virksomheder </a:t>
            </a:r>
            <a:r>
              <a:rPr lang="en-GB" b="1" i="0" u="none" strike="noStrike">
                <a:solidFill>
                  <a:srgbClr val="0B1430"/>
                </a:solidFill>
                <a:effectLst/>
                <a:latin typeface="Calibri" panose="020F0502020204030204" pitchFamily="34" charset="0"/>
              </a:rPr>
              <a:t>balancerer innovations- og </a:t>
            </a:r>
            <a:r>
              <a:rPr lang="en-GB" b="0" i="0" u="none" strike="noStrike">
                <a:solidFill>
                  <a:srgbClr val="0B1430"/>
                </a:solidFill>
                <a:effectLst/>
                <a:latin typeface="Calibri" panose="020F0502020204030204" pitchFamily="34" charset="0"/>
              </a:rPr>
              <a:t>bæredygtighedsmål</a:t>
            </a:r>
            <a:r>
              <a:rPr lang="en-US" b="0" i="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171450" indent="-171450" algn="just" fontAlgn="base">
              <a:buFont typeface="Wingdings" pitchFamily="2" charset="2"/>
              <a:buChar char="q"/>
            </a:pPr>
            <a:r>
              <a:rPr lang="en-US">
                <a:solidFill>
                  <a:srgbClr val="000000"/>
                </a:solidFill>
              </a:rPr>
              <a:t>Hvordan </a:t>
            </a:r>
            <a:r>
              <a:rPr lang="en-US" b="1">
                <a:solidFill>
                  <a:srgbClr val="000000"/>
                </a:solidFill>
              </a:rPr>
              <a:t>teamwork og projektudvikling </a:t>
            </a:r>
            <a:r>
              <a:rPr lang="en-US">
                <a:solidFill>
                  <a:srgbClr val="000000"/>
                </a:solidFill>
              </a:rPr>
              <a:t>forløb.</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en-GB" b="0" i="0" u="none" strike="noStrike">
                <a:solidFill>
                  <a:srgbClr val="0B1430"/>
                </a:solidFill>
                <a:effectLst/>
                <a:latin typeface="Calibri" panose="020F0502020204030204" pitchFamily="34" charset="0"/>
              </a:rPr>
              <a:t>Hvordan du planlægger at anvende de </a:t>
            </a:r>
            <a:r>
              <a:rPr lang="en-GB" b="1" i="0" u="none" strike="noStrike">
                <a:solidFill>
                  <a:srgbClr val="0B1430"/>
                </a:solidFill>
                <a:effectLst/>
                <a:latin typeface="Calibri" panose="020F0502020204030204" pitchFamily="34" charset="0"/>
              </a:rPr>
              <a:t>færdigheder og den viden, </a:t>
            </a:r>
            <a:r>
              <a:rPr lang="en-GB" i="0" u="none" strike="noStrike">
                <a:solidFill>
                  <a:srgbClr val="0B1430"/>
                </a:solidFill>
                <a:effectLst/>
                <a:latin typeface="Calibri" panose="020F0502020204030204" pitchFamily="34" charset="0"/>
              </a:rPr>
              <a:t>du har tilegnet dig, i fremtiden</a:t>
            </a:r>
            <a:r>
              <a:rPr lang="en-US" i="0">
                <a:solidFill>
                  <a:srgbClr val="000000"/>
                </a:solidFill>
                <a:effectLst/>
                <a:latin typeface="Calibri" panose="020F0502020204030204" pitchFamily="34" charset="0"/>
              </a:rPr>
              <a:t>.</a:t>
            </a:r>
            <a:endParaRPr lang="en-US" i="0" dirty="0">
              <a:solidFill>
                <a:srgbClr val="000000"/>
              </a:solidFill>
              <a:effectLst/>
              <a:latin typeface="Calibri" panose="020F0502020204030204" pitchFamily="34" charset="0"/>
            </a:endParaRPr>
          </a:p>
          <a:p>
            <a:pPr algn="just"/>
            <a:endParaRPr lang="en-GB" sz="1600" b="1" dirty="0">
              <a:solidFill>
                <a:srgbClr val="8652A1"/>
              </a:solidFill>
              <a:latin typeface="Calibri"/>
              <a:ea typeface="Open Sans"/>
              <a:cs typeface="Calibri"/>
            </a:endParaRPr>
          </a:p>
          <a:p>
            <a:pPr algn="just"/>
            <a:r>
              <a:rPr lang="en-GB" sz="1600" b="1">
                <a:solidFill>
                  <a:srgbClr val="8652A1"/>
                </a:solidFill>
                <a:latin typeface="Calibri"/>
                <a:ea typeface="Open Sans"/>
                <a:cs typeface="Calibri"/>
              </a:rPr>
              <a:t>Trin 4: Afsluttende feedback</a:t>
            </a:r>
            <a:endParaRPr lang="en-GB" sz="1600" b="1" dirty="0">
              <a:solidFill>
                <a:srgbClr val="8652A1"/>
              </a:solidFill>
              <a:latin typeface="Calibri"/>
              <a:ea typeface="Open Sans"/>
              <a:cs typeface="Calibri"/>
            </a:endParaRPr>
          </a:p>
          <a:p>
            <a:pPr algn="just"/>
            <a:r>
              <a:rPr lang="en-GB">
                <a:latin typeface="+mn-lt"/>
                <a:ea typeface="Open Sans"/>
                <a:cs typeface="Calibri"/>
              </a:rPr>
              <a:t>​</a:t>
            </a:r>
            <a:endParaRPr lang="en-GB" dirty="0">
              <a:latin typeface="+mn-lt"/>
              <a:ea typeface="Open Sans"/>
              <a:cs typeface="Calibri"/>
            </a:endParaRPr>
          </a:p>
          <a:p>
            <a:pPr algn="just"/>
            <a:r>
              <a:rPr lang="en-GB">
                <a:latin typeface="+mn-lt"/>
                <a:ea typeface="Open Sans"/>
                <a:cs typeface="Calibri"/>
              </a:rPr>
              <a:t>Når du har gennemført modulet, skal du besvare et </a:t>
            </a:r>
            <a:r>
              <a:rPr lang="en-GB" b="1">
                <a:latin typeface="+mn-lt"/>
                <a:ea typeface="Open Sans"/>
                <a:cs typeface="Calibri"/>
              </a:rPr>
              <a:t>kort kvantitativt evalueringsspørgeskema </a:t>
            </a:r>
            <a:r>
              <a:rPr lang="en-GB">
                <a:latin typeface="+mn-lt"/>
                <a:ea typeface="Open Sans"/>
                <a:cs typeface="Calibri"/>
              </a:rPr>
              <a:t>for at vurdere, hvad du har lært gennem din virkelige udfordring.</a:t>
            </a:r>
            <a:endParaRPr lang="en-GB" dirty="0">
              <a:latin typeface="+mn-lt"/>
              <a:ea typeface="Open Sans"/>
              <a:cs typeface="Calibri"/>
            </a:endParaRPr>
          </a:p>
          <a:p>
            <a:pPr algn="just"/>
            <a:r>
              <a:rPr lang="en-GB">
                <a:latin typeface="+mn-lt"/>
                <a:ea typeface="Open Sans"/>
                <a:cs typeface="Calibri"/>
              </a:rPr>
              <a:t>​</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Få adgang </a:t>
            </a:r>
            <a:r>
              <a:rPr lang="en-GB">
                <a:latin typeface="+mn-lt"/>
                <a:ea typeface="Open Sans"/>
                <a:cs typeface="Calibri"/>
              </a:rPr>
              <a:t>til onlineformularen (linket får du af din underviser).</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Besvar </a:t>
            </a:r>
            <a:r>
              <a:rPr lang="en-GB">
                <a:latin typeface="+mn-lt"/>
                <a:ea typeface="Open Sans"/>
                <a:cs typeface="Calibri"/>
              </a:rPr>
              <a:t>spørgeskemaet.</a:t>
            </a:r>
            <a:endParaRPr lang="en-GB" dirty="0">
              <a:latin typeface="+mn-lt"/>
              <a:ea typeface="Open Sans"/>
              <a:cs typeface="Calibri"/>
            </a:endParaRPr>
          </a:p>
          <a:p>
            <a:pPr marL="171450" indent="-171450" algn="just">
              <a:buFont typeface="Wingdings" pitchFamily="2" charset="2"/>
              <a:buChar char="q"/>
            </a:pPr>
            <a:r>
              <a:rPr lang="en-GB" b="1">
                <a:latin typeface="+mn-lt"/>
                <a:ea typeface="Open Sans"/>
                <a:cs typeface="Calibri"/>
              </a:rPr>
              <a:t>Indsend </a:t>
            </a:r>
            <a:r>
              <a:rPr lang="en-GB">
                <a:latin typeface="+mn-lt"/>
                <a:ea typeface="Open Sans"/>
                <a:cs typeface="Calibri"/>
              </a:rPr>
              <a:t>dine svar inden den frist, der er fastsat af din lærer.</a:t>
            </a:r>
            <a:endParaRPr lang="en-GB" dirty="0">
              <a:latin typeface="+mn-lt"/>
              <a:ea typeface="Open Sans"/>
              <a:cs typeface="Calibri"/>
            </a:endParaRPr>
          </a:p>
          <a:p>
            <a:pPr marL="228600" indent="-228600" algn="just">
              <a:buFont typeface="+mj-lt"/>
              <a:buAutoNum type="arabicPeriod"/>
            </a:pPr>
            <a:endParaRPr lang="en-GB" dirty="0">
              <a:latin typeface="+mn-lt"/>
              <a:ea typeface="Open Sans"/>
              <a:cs typeface="Calibri"/>
            </a:endParaRPr>
          </a:p>
          <a:p>
            <a:pPr algn="just"/>
            <a:endParaRPr lang="en-GB" sz="1600" b="1" dirty="0">
              <a:solidFill>
                <a:schemeClr val="tx1"/>
              </a:solidFill>
            </a:endParaRPr>
          </a:p>
          <a:p>
            <a:pPr algn="just"/>
            <a:endParaRPr lang="en-GB" sz="1600" b="1" dirty="0">
              <a:solidFill>
                <a:schemeClr val="tx1"/>
              </a:solidFill>
            </a:endParaRPr>
          </a:p>
          <a:p>
            <a:pPr algn="just"/>
            <a:endParaRPr lang="en-GB" dirty="0"/>
          </a:p>
        </p:txBody>
      </p:sp>
      <p:sp>
        <p:nvSpPr>
          <p:cNvPr id="4" name="Slide Number Placeholder 3">
            <a:extLst>
              <a:ext uri="{FF2B5EF4-FFF2-40B4-BE49-F238E27FC236}">
                <a16:creationId xmlns:a16="http://schemas.microsoft.com/office/drawing/2014/main" id="{154C9ECD-94F0-E41C-8742-1802E6165C66}"/>
              </a:ext>
            </a:extLst>
          </p:cNvPr>
          <p:cNvSpPr>
            <a:spLocks noGrp="1"/>
          </p:cNvSpPr>
          <p:nvPr>
            <p:ph type="sldNum" sz="quarter" idx="4"/>
          </p:nvPr>
        </p:nvSpPr>
        <p:spPr/>
        <p:txBody>
          <a:bodyPr/>
          <a:lstStyle/>
          <a:p>
            <a:fld id="{9C527BFA-2C0E-4CEC-B6A5-913A56FEF4B4}" type="slidenum">
              <a:rPr lang="fr-CA" smtClean="0"/>
              <a:t>40</a:t>
            </a:fld>
            <a:endParaRPr lang="fr-CA"/>
          </a:p>
        </p:txBody>
      </p:sp>
      <p:sp>
        <p:nvSpPr>
          <p:cNvPr id="7" name="Freeform 1">
            <a:extLst>
              <a:ext uri="{FF2B5EF4-FFF2-40B4-BE49-F238E27FC236}">
                <a16:creationId xmlns:a16="http://schemas.microsoft.com/office/drawing/2014/main"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F375A2-D789-652B-F025-540823A1FAA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REFLEKSIONER OG KONKLUSIONER</a:t>
            </a:r>
            <a:endParaRPr lang="en-US"/>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8</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dirty="0">
                <a:solidFill>
                  <a:srgbClr val="8652A1"/>
                </a:solidFill>
              </a:rPr>
              <a:t>Trin 1: Kontekstkort</a:t>
            </a:r>
            <a:endParaRPr lang="en-GB" sz="1600" b="1" dirty="0">
              <a:solidFill>
                <a:srgbClr val="8652A1"/>
              </a:solidFill>
              <a:highlight>
                <a:srgbClr val="FFFF00"/>
              </a:highlight>
            </a:endParaRPr>
          </a:p>
          <a:p>
            <a:endParaRPr lang="en-GB" dirty="0"/>
          </a:p>
          <a:p>
            <a:pPr algn="just">
              <a:spcBef>
                <a:spcPts val="600"/>
              </a:spcBef>
            </a:pPr>
            <a:r>
              <a:rPr lang="en-US" b="1" dirty="0">
                <a:solidFill>
                  <a:schemeClr val="tx1"/>
                </a:solidFill>
                <a:effectLst/>
                <a:latin typeface="Calibri"/>
                <a:ea typeface="Calibri"/>
                <a:cs typeface="Times New Roman"/>
              </a:rPr>
              <a:t>Identificer muligheder </a:t>
            </a:r>
            <a:r>
              <a:rPr lang="en-US" dirty="0">
                <a:solidFill>
                  <a:schemeClr val="tx1"/>
                </a:solidFill>
                <a:effectLst/>
                <a:latin typeface="Calibri"/>
                <a:ea typeface="Calibri"/>
                <a:cs typeface="Times New Roman"/>
              </a:rPr>
              <a:t>for </a:t>
            </a:r>
            <a:r>
              <a:rPr lang="en-US" dirty="0">
                <a:solidFill>
                  <a:schemeClr val="tx1"/>
                </a:solidFill>
                <a:latin typeface="Calibri"/>
                <a:ea typeface="Calibri"/>
                <a:cs typeface="Times New Roman"/>
              </a:rPr>
              <a:t>bæredygtige logistikaktiviteter i den valgte virksomhed</a:t>
            </a:r>
            <a:r>
              <a:rPr lang="en-US" dirty="0">
                <a:solidFill>
                  <a:schemeClr val="tx1"/>
                </a:solidFill>
                <a:effectLst/>
                <a:latin typeface="Calibri"/>
                <a:ea typeface="Calibri"/>
                <a:cs typeface="Times New Roman"/>
              </a:rPr>
              <a:t>. Overvej følgende områder, og identificer de </a:t>
            </a:r>
            <a:r>
              <a:rPr lang="en-US" b="1" dirty="0">
                <a:solidFill>
                  <a:schemeClr val="tx1"/>
                </a:solidFill>
                <a:effectLst/>
                <a:latin typeface="Calibri"/>
                <a:ea typeface="Calibri"/>
                <a:cs typeface="Times New Roman"/>
              </a:rPr>
              <a:t>tre</a:t>
            </a:r>
            <a:r>
              <a:rPr lang="en-US" dirty="0">
                <a:solidFill>
                  <a:schemeClr val="tx1"/>
                </a:solidFill>
                <a:effectLst/>
                <a:latin typeface="Calibri"/>
                <a:ea typeface="Calibri"/>
                <a:cs typeface="Times New Roman"/>
              </a:rPr>
              <a:t> største </a:t>
            </a:r>
            <a:r>
              <a:rPr lang="en-GB" b="1" dirty="0">
                <a:solidFill>
                  <a:schemeClr val="tx1"/>
                </a:solidFill>
                <a:effectLst/>
                <a:latin typeface="Calibri"/>
                <a:ea typeface="Calibri"/>
                <a:cs typeface="Calibri"/>
              </a:rPr>
              <a:t>trusler og muligheder</a:t>
            </a:r>
            <a:r>
              <a:rPr lang="en-US" dirty="0">
                <a:solidFill>
                  <a:schemeClr val="tx1"/>
                </a:solidFill>
                <a:effectLst/>
                <a:latin typeface="Calibri"/>
                <a:ea typeface="Calibri"/>
                <a:cs typeface="Times New Roman"/>
              </a:rPr>
              <a:t>. </a:t>
            </a:r>
            <a:r>
              <a:rPr lang="en-GB" dirty="0">
                <a:solidFill>
                  <a:schemeClr val="tx1"/>
                </a:solidFill>
                <a:effectLst/>
                <a:latin typeface="Calibri"/>
                <a:ea typeface="Calibri"/>
                <a:cs typeface="Calibri"/>
              </a:rPr>
              <a:t>Du kan se videoen </a:t>
            </a:r>
            <a:r>
              <a:rPr lang="en-GB" b="1" u="sng" dirty="0">
                <a:solidFill>
                  <a:srgbClr val="29C5F4"/>
                </a:solidFill>
                <a:effectLst/>
                <a:latin typeface="Calibri"/>
                <a:ea typeface="Calibri"/>
                <a:cs typeface="Calibri"/>
                <a:hlinkClick r:id="rId2">
                  <a:extLst>
                    <a:ext uri="{A12FA001-AC4F-418D-AE19-62706E023703}">
                      <ahyp:hlinkClr xmlns:ahyp="http://schemas.microsoft.com/office/drawing/2018/hyperlinkcolor" val="tx"/>
                    </a:ext>
                  </a:extLst>
                </a:hlinkClick>
              </a:rPr>
              <a:t>om kontekstkort </a:t>
            </a:r>
            <a:r>
              <a:rPr lang="en-GB" dirty="0">
                <a:solidFill>
                  <a:schemeClr val="tx1"/>
                </a:solidFill>
                <a:effectLst/>
                <a:latin typeface="Calibri"/>
                <a:ea typeface="Calibri"/>
                <a:cs typeface="Calibri"/>
              </a:rPr>
              <a:t>for at få en bedre forståelse af det nedenstående kort. </a:t>
            </a:r>
            <a:r>
              <a:rPr lang="en-GB" dirty="0">
                <a:solidFill>
                  <a:schemeClr val="tx1"/>
                </a:solidFill>
                <a:latin typeface="Calibri"/>
                <a:ea typeface="Calibri"/>
                <a:cs typeface="Calibri"/>
              </a:rPr>
              <a:t>Diskuter og udfyld kortet sammen med din gruppe.</a:t>
            </a: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ea typeface="Calibri"/>
            </a:endParaRPr>
          </a:p>
          <a:p>
            <a:pPr>
              <a:spcBef>
                <a:spcPts val="600"/>
              </a:spcBef>
            </a:pPr>
            <a:endParaRPr lang="en-GB" sz="100" dirty="0">
              <a:ea typeface="Calibri" panose="020F0502020204030204" pitchFamily="34" charset="0"/>
              <a:cs typeface="Times New Roman" panose="02020603050405020304" pitchFamily="18" charset="0"/>
            </a:endParaRPr>
          </a:p>
          <a:p>
            <a:pPr algn="just">
              <a:spcBef>
                <a:spcPts val="600"/>
              </a:spcBef>
            </a:pPr>
            <a:r>
              <a:rPr lang="en-GB" dirty="0">
                <a:solidFill>
                  <a:schemeClr val="tx1"/>
                </a:solidFill>
                <a:ea typeface="Calibri" panose="020F0502020204030204" pitchFamily="34" charset="0"/>
                <a:cs typeface="Times New Roman" panose="02020603050405020304" pitchFamily="18" charset="0"/>
              </a:rPr>
              <a:t>Her er en oversigt over kontekstkortet</a:t>
            </a:r>
            <a:r>
              <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spcBef>
                <a:spcPts val="600"/>
              </a:spcBef>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DIN VIRKSOMHED: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Virksomheden eller organisationen står i midten af billedet.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DEMOGRAFISKE TENDENSER: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 efter data om demografi, uddannelsesniveau og beskæftigelsessituation. Hvad er de væsentligste ændringer på disse områder? </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REGLER OG REGULERINGER: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Hvilke politikker, regler og reguleringer tror du vil blive anvendt i (den nærmeste) fremtid? Hvad har regeringen gang i? Er der nye skatter på vej?</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ØKONOMI OG MILJØ: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Hvad sker der i økonomien? Og hvad sker der i det bredere miljø? Er der økonomiske tendenser, der vil påvirke virksomheden? Tror du, at klimaforandringer vil have en indvirkning?</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KONKURRENCE: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Hvad med konkurrencen? Tag dig tid til at finde den uventede konkurrence. Er der nye aktører på markedet? Kommer der konkurrence fra uventede kilder?</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TEKNOLOGITENDENSER: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Hvilke nye teknologiske tendenser ser du, der vil få indflydelse på virksomheden?</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en-GB"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KUNDEBEHOV: </a:t>
            </a:r>
            <a:r>
              <a:rPr lang="en-GB"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Hvordan vil kundernes behov ændre sig i fremtiden? Ser du nye tendenser? Ser du væsentlige ændringer i kundernes adfærd? Er der nye tendenser, der er ved at blive mainstream?</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spcAft>
                <a:spcPts val="800"/>
              </a:spcAft>
              <a:buClr>
                <a:srgbClr val="8652A1"/>
              </a:buClr>
              <a:buFont typeface="+mj-lt"/>
              <a:buAutoNum type="arabicPeriod"/>
            </a:pPr>
            <a:r>
              <a:rPr lang="en-GB" b="1" dirty="0">
                <a:solidFill>
                  <a:srgbClr val="8652A1"/>
                </a:solidFill>
                <a:effectLst/>
                <a:latin typeface="Calibri"/>
                <a:ea typeface="Calibri"/>
                <a:cs typeface="Calibri"/>
              </a:rPr>
              <a:t>USIKKERHEDER: </a:t>
            </a:r>
            <a:r>
              <a:rPr lang="en-GB" dirty="0">
                <a:solidFill>
                  <a:schemeClr val="tx1"/>
                </a:solidFill>
                <a:effectLst/>
                <a:latin typeface="Calibri"/>
                <a:ea typeface="Calibri"/>
                <a:cs typeface="Calibri"/>
              </a:rPr>
              <a:t>Ser du væsentlige usikkerheder? Ting, der potentielt kan have en enorm indvirkning, men hvor det er uklart, hvordan eller hvornår.</a:t>
            </a:r>
          </a:p>
          <a:p>
            <a:pPr lvl="0" algn="just">
              <a:lnSpc>
                <a:spcPct val="107000"/>
              </a:lnSpc>
              <a:buClr>
                <a:srgbClr val="8652A1"/>
              </a:buClr>
            </a:pPr>
            <a:endParaRPr lang="en-GB" dirty="0">
              <a:solidFill>
                <a:schemeClr val="tx1"/>
              </a:solidFill>
              <a:latin typeface="Calibri"/>
              <a:ea typeface="Calibri"/>
              <a:cs typeface="Calibri"/>
            </a:endParaRPr>
          </a:p>
          <a:p>
            <a:pPr algn="just"/>
            <a:r>
              <a:rPr lang="en-US" dirty="0">
                <a:ea typeface="Calibri" panose="020F0502020204030204" pitchFamily="34" charset="0"/>
              </a:rPr>
              <a:t>Du kan downloade </a:t>
            </a:r>
            <a:r>
              <a:rPr lang="en-US" b="1" u="sng"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Context Map Canvas </a:t>
            </a:r>
            <a:r>
              <a:rPr lang="en-US" b="1" u="sng" dirty="0">
                <a:solidFill>
                  <a:srgbClr val="29C5F4"/>
                </a:solidFill>
                <a:ea typeface="Calibri" panose="020F0502020204030204" pitchFamily="34" charset="0"/>
              </a:rPr>
              <a:t>her</a:t>
            </a:r>
            <a:r>
              <a:rPr lang="en-US" dirty="0">
                <a:ea typeface="Calibri" panose="020F0502020204030204" pitchFamily="34" charset="0"/>
                <a:cs typeface="Times New Roman" panose="02020603050405020304" pitchFamily="18" charset="0"/>
              </a:rPr>
              <a:t>. Vælg et digitalt værktøj til at arbejde med, f.eks. Miro, </a:t>
            </a:r>
            <a:r>
              <a:rPr lang="en-US" dirty="0" err="1">
                <a:ea typeface="Calibri" panose="020F0502020204030204" pitchFamily="34" charset="0"/>
                <a:cs typeface="Times New Roman" panose="02020603050405020304" pitchFamily="18" charset="0"/>
              </a:rPr>
              <a:t>Edraw</a:t>
            </a:r>
            <a:r>
              <a:rPr lang="en-US" dirty="0">
                <a:ea typeface="Calibri" panose="020F0502020204030204" pitchFamily="34" charset="0"/>
                <a:cs typeface="Times New Roman" panose="02020603050405020304" pitchFamily="18" charset="0"/>
              </a:rPr>
              <a:t>, Trello, </a:t>
            </a:r>
            <a:r>
              <a:rPr lang="en-US" dirty="0" err="1">
                <a:ea typeface="Calibri" panose="020F0502020204030204" pitchFamily="34" charset="0"/>
                <a:cs typeface="Times New Roman" panose="02020603050405020304" pitchFamily="18" charset="0"/>
              </a:rPr>
              <a:t>ClickUp</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Lucidchart</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Simplemind</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MindMeister </a:t>
            </a:r>
            <a:r>
              <a:rPr lang="en-US" dirty="0">
                <a:ea typeface="Calibri" panose="020F0502020204030204" pitchFamily="34" charset="0"/>
                <a:cs typeface="Times New Roman" panose="02020603050405020304" pitchFamily="18" charset="0"/>
              </a:rPr>
              <a:t>eller Mindjet</a:t>
            </a:r>
            <a:r>
              <a:rPr lang="en-GB" sz="400" dirty="0"/>
              <a:t>. </a:t>
            </a:r>
          </a:p>
          <a:p>
            <a:pPr algn="just"/>
            <a:endParaRPr lang="en-GB" sz="400" dirty="0"/>
          </a:p>
          <a:p>
            <a:pPr algn="just"/>
            <a:r>
              <a:rPr lang="en-GB" dirty="0">
                <a:latin typeface="Calibri"/>
                <a:ea typeface="Open Sans"/>
                <a:cs typeface="Times New Roman"/>
              </a:rPr>
              <a:t>Du kan finde instruktioner </a:t>
            </a:r>
            <a:r>
              <a:rPr lang="en-GB" b="1" dirty="0">
                <a:latin typeface="Calibri"/>
                <a:ea typeface="Open Sans"/>
                <a:cs typeface="Times New Roman"/>
              </a:rPr>
              <a:t>til brug af Miro </a:t>
            </a:r>
            <a:r>
              <a:rPr lang="en-GB" dirty="0">
                <a:latin typeface="Calibri"/>
                <a:ea typeface="Open Sans"/>
                <a:cs typeface="Times New Roman"/>
              </a:rPr>
              <a:t>på side 9-10 i dette dokument.</a:t>
            </a:r>
          </a:p>
          <a:p>
            <a:pPr lvl="0" algn="just">
              <a:lnSpc>
                <a:spcPct val="107000"/>
              </a:lnSpc>
              <a:spcAft>
                <a:spcPts val="800"/>
              </a:spcAft>
              <a:buClr>
                <a:srgbClr val="8652A1"/>
              </a:buClr>
            </a:pPr>
            <a:endParaRPr lang="en-GB"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8549" y="304800"/>
            <a:ext cx="5775135" cy="926158"/>
          </a:xfrm>
        </p:spPr>
        <p:txBody>
          <a:bodyPr/>
          <a:lstStyle/>
          <a:p>
            <a:r>
              <a:rPr lang="en-US"/>
              <a:t>FASE 1 – IDENTIFICERING AF MULIGHEDER</a:t>
            </a:r>
          </a:p>
        </p:txBody>
      </p:sp>
      <p:grpSp>
        <p:nvGrpSpPr>
          <p:cNvPr id="20" name="Group 19">
            <a:extLst>
              <a:ext uri="{FF2B5EF4-FFF2-40B4-BE49-F238E27FC236}">
                <a16:creationId xmlns:a16="http://schemas.microsoft.com/office/drawing/2014/main" id="{7DB3C017-0177-FBE2-FC3A-2B506D3E1A46}"/>
              </a:ext>
            </a:extLst>
          </p:cNvPr>
          <p:cNvGrpSpPr/>
          <p:nvPr/>
        </p:nvGrpSpPr>
        <p:grpSpPr>
          <a:xfrm>
            <a:off x="1388287" y="2906512"/>
            <a:ext cx="4783100" cy="3384000"/>
            <a:chOff x="1388287" y="2713004"/>
            <a:chExt cx="4783100" cy="3384000"/>
          </a:xfrm>
        </p:grpSpPr>
        <p:pic>
          <p:nvPicPr>
            <p:cNvPr id="5" name="Picture 4" descr="A map of a company&#10;&#10;Description automatically generated">
              <a:extLst>
                <a:ext uri="{FF2B5EF4-FFF2-40B4-BE49-F238E27FC236}">
                  <a16:creationId xmlns:a16="http://schemas.microsoft.com/office/drawing/2014/main" id="{B6EE68F2-7C6A-4F01-F422-8CCB0296E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1</a:t>
              </a:r>
              <a:endParaRPr lang="en-GB" sz="1600"/>
            </a:p>
          </p:txBody>
        </p:sp>
        <p:sp>
          <p:nvSpPr>
            <p:cNvPr id="11" name="Oval 10">
              <a:extLst>
                <a:ext uri="{FF2B5EF4-FFF2-40B4-BE49-F238E27FC236}">
                  <a16:creationId xmlns:a16="http://schemas.microsoft.com/office/drawing/2014/main"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2</a:t>
              </a:r>
              <a:endParaRPr lang="en-GB" sz="1600"/>
            </a:p>
          </p:txBody>
        </p:sp>
        <p:sp>
          <p:nvSpPr>
            <p:cNvPr id="12" name="Oval 11">
              <a:extLst>
                <a:ext uri="{FF2B5EF4-FFF2-40B4-BE49-F238E27FC236}">
                  <a16:creationId xmlns:a16="http://schemas.microsoft.com/office/drawing/2014/main"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3</a:t>
              </a:r>
              <a:endParaRPr lang="en-GB" sz="1600"/>
            </a:p>
          </p:txBody>
        </p:sp>
        <p:sp>
          <p:nvSpPr>
            <p:cNvPr id="13" name="Oval 12">
              <a:extLst>
                <a:ext uri="{FF2B5EF4-FFF2-40B4-BE49-F238E27FC236}">
                  <a16:creationId xmlns:a16="http://schemas.microsoft.com/office/drawing/2014/main"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4</a:t>
              </a:r>
              <a:endParaRPr lang="en-GB" sz="1600"/>
            </a:p>
          </p:txBody>
        </p:sp>
        <p:sp>
          <p:nvSpPr>
            <p:cNvPr id="14" name="Oval 13">
              <a:extLst>
                <a:ext uri="{FF2B5EF4-FFF2-40B4-BE49-F238E27FC236}">
                  <a16:creationId xmlns:a16="http://schemas.microsoft.com/office/drawing/2014/main"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5</a:t>
              </a:r>
              <a:endParaRPr lang="en-GB" sz="1600"/>
            </a:p>
          </p:txBody>
        </p:sp>
        <p:sp>
          <p:nvSpPr>
            <p:cNvPr id="15" name="Oval 14">
              <a:extLst>
                <a:ext uri="{FF2B5EF4-FFF2-40B4-BE49-F238E27FC236}">
                  <a16:creationId xmlns:a16="http://schemas.microsoft.com/office/drawing/2014/main"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6</a:t>
              </a:r>
              <a:endParaRPr lang="en-GB" sz="1600"/>
            </a:p>
          </p:txBody>
        </p:sp>
        <p:sp>
          <p:nvSpPr>
            <p:cNvPr id="18" name="Oval 17">
              <a:extLst>
                <a:ext uri="{FF2B5EF4-FFF2-40B4-BE49-F238E27FC236}">
                  <a16:creationId xmlns:a16="http://schemas.microsoft.com/office/drawing/2014/main"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7</a:t>
              </a:r>
              <a:endParaRPr lang="en-GB" sz="1600"/>
            </a:p>
          </p:txBody>
        </p:sp>
        <p:sp>
          <p:nvSpPr>
            <p:cNvPr id="19" name="Oval 18">
              <a:extLst>
                <a:ext uri="{FF2B5EF4-FFF2-40B4-BE49-F238E27FC236}">
                  <a16:creationId xmlns:a16="http://schemas.microsoft.com/office/drawing/2014/main"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8B477C55-6526-CCDD-1C59-92C4858AF646}"/>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Trin 2: Ramme for opgaver, der skal udføres</a:t>
            </a:r>
            <a:endParaRPr lang="en-GB" sz="1600" b="1" dirty="0">
              <a:solidFill>
                <a:srgbClr val="8652A1"/>
              </a:solidFill>
              <a:highlight>
                <a:srgbClr val="FFFF00"/>
              </a:highlight>
            </a:endParaRPr>
          </a:p>
          <a:p>
            <a:pPr algn="just"/>
            <a:endParaRPr lang="en-GB" dirty="0">
              <a:solidFill>
                <a:srgbClr val="0B3A5B"/>
              </a:solidFill>
            </a:endParaRPr>
          </a:p>
          <a:p>
            <a:pPr algn="just"/>
            <a:r>
              <a:rPr lang="en-GB" i="1" dirty="0">
                <a:solidFill>
                  <a:schemeClr val="tx1"/>
                </a:solidFill>
              </a:rPr>
              <a:t>Job-to-be-Done (JTBD)-rammen </a:t>
            </a:r>
            <a:r>
              <a:rPr lang="en-GB" dirty="0">
                <a:solidFill>
                  <a:schemeClr val="tx1"/>
                </a:solidFill>
              </a:rPr>
              <a:t>er en kundecentreret innovationsmetode, der omdanner </a:t>
            </a:r>
          </a:p>
          <a:p>
            <a:pPr algn="just"/>
            <a:r>
              <a:rPr lang="en-GB" dirty="0">
                <a:solidFill>
                  <a:schemeClr val="tx1"/>
                </a:solidFill>
              </a:rPr>
              <a:t>grundlæggende principper i jobs-to-be-done-tankegangen til en innovationspraksis. Denne ramme gør det muligt for virksomheder at identificere kundernes behov og nedbryde en opgave, som kunderne forsøger at udføre, til specifikke processtrin. Det resulterende kort giver en struktur, der for første gang gør det muligt at indfange alle kundens behov og systematisk identificere vækstmuligheder. </a:t>
            </a:r>
          </a:p>
          <a:p>
            <a:pPr algn="just"/>
            <a:endParaRPr lang="en-GB" dirty="0">
              <a:solidFill>
                <a:schemeClr val="tx1"/>
              </a:solidFill>
            </a:endParaRPr>
          </a:p>
          <a:p>
            <a:pPr algn="just"/>
            <a:r>
              <a:rPr lang="en-GB" dirty="0">
                <a:solidFill>
                  <a:schemeClr val="tx1"/>
                </a:solidFill>
              </a:rPr>
              <a:t>I dette trin bygger du videre på dine kendte muligheder (fra trin 1) ved at anvende JTBD-metoden. Se </a:t>
            </a:r>
            <a:r>
              <a:rPr lang="en-US" dirty="0">
                <a:solidFill>
                  <a:schemeClr val="tx1"/>
                </a:solidFill>
                <a:effectLst/>
                <a:latin typeface="Calibri"/>
                <a:ea typeface="Calibri"/>
                <a:cs typeface="Times New Roman"/>
              </a:rPr>
              <a:t>videoen </a:t>
            </a:r>
            <a:r>
              <a:rPr lang="en-US"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Job-to-be-Done med eksempler </a:t>
            </a:r>
            <a:r>
              <a:rPr lang="en-GB" dirty="0">
                <a:solidFill>
                  <a:schemeClr val="tx1"/>
                </a:solidFill>
              </a:rPr>
              <a:t>på teorien for at blive fortrolig med rammen. Efter at have set videoen skal du forestille dig en ideel kunde og identificere de forskellige opgaver, der kan udføres med produkter/tjenester. Opdel dine fund i tre underkomponenter: funktionelle aspekter af opgaven, følelsesmæssige aspekter af opgaven (personlige) og følelsesmæssige aspekter af opgaven (sociale).</a:t>
            </a:r>
            <a:endParaRPr lang="en-US" dirty="0">
              <a:solidFill>
                <a:schemeClr val="tx1"/>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GB" sz="500" b="1" dirty="0">
              <a:latin typeface="+mn-lt"/>
              <a:ea typeface="Calibri" panose="020F0502020204030204" pitchFamily="34" charset="0"/>
              <a:cs typeface="Times New Roman" panose="02020603050405020304" pitchFamily="18" charset="0"/>
            </a:endParaRPr>
          </a:p>
          <a:p>
            <a:pPr algn="just"/>
            <a:endParaRPr lang="en-GB"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en-GB" sz="1100" dirty="0">
                <a:solidFill>
                  <a:schemeClr val="tx1"/>
                </a:solidFill>
                <a:effectLst/>
                <a:latin typeface="+mn-lt"/>
                <a:ea typeface="Calibri"/>
                <a:cs typeface="Times New Roman"/>
              </a:rPr>
              <a:t>"Opgave" er en forkortelse for, HVAD en person søger at opnå under givne omstændigheder. Omstændighederne er vigtigere end kundekarakteristika, produktegenskaber, nye teknologier eller trends. Opgaver handler aldrig kun om funktion – de har også stærke sociale og følelsesmæssige dimensioner. Gode innovationer løser </a:t>
            </a:r>
            <a:r>
              <a:rPr lang="en-GB" dirty="0">
                <a:solidFill>
                  <a:schemeClr val="tx1"/>
                </a:solidFill>
                <a:latin typeface="+mn-lt"/>
                <a:ea typeface="Calibri"/>
                <a:cs typeface="Times New Roman"/>
              </a:rPr>
              <a:t>problemer, som tidligere kun havde utilstrækkelige løsninger eller slet ingen løsninger.</a:t>
            </a:r>
          </a:p>
          <a:p>
            <a:pPr algn="just"/>
            <a:endParaRPr lang="en-GB" dirty="0">
              <a:solidFill>
                <a:schemeClr val="tx1"/>
              </a:solidFill>
              <a:latin typeface="+mn-lt"/>
              <a:ea typeface="Calibri"/>
              <a:cs typeface="Times New Roman"/>
            </a:endParaRPr>
          </a:p>
          <a:p>
            <a:pPr algn="just"/>
            <a:r>
              <a:rPr lang="en-GB" sz="1100" dirty="0">
                <a:solidFill>
                  <a:schemeClr val="tx1"/>
                </a:solidFill>
                <a:effectLst/>
                <a:latin typeface="+mn-lt"/>
                <a:ea typeface="Calibri" panose="020F0502020204030204" pitchFamily="34" charset="0"/>
                <a:cs typeface="Times New Roman" panose="02020603050405020304" pitchFamily="18" charset="0"/>
              </a:rPr>
              <a:t>Du kan indsamle indsigter med JTBD-skabelonen ved at opdele dine resultater i tre </a:t>
            </a:r>
            <a:r>
              <a:rPr lang="en-GB" dirty="0">
                <a:solidFill>
                  <a:schemeClr val="tx1"/>
                </a:solidFill>
                <a:latin typeface="+mn-lt"/>
                <a:ea typeface="Calibri" panose="020F0502020204030204" pitchFamily="34" charset="0"/>
                <a:cs typeface="Times New Roman" panose="02020603050405020304" pitchFamily="18" charset="0"/>
              </a:rPr>
              <a:t>jobs:</a:t>
            </a:r>
          </a:p>
          <a:p>
            <a:pPr algn="just"/>
            <a:endParaRPr lang="en-GB" dirty="0">
              <a:solidFill>
                <a:schemeClr val="tx1"/>
              </a:solidFill>
              <a:latin typeface="+mn-lt"/>
              <a:ea typeface="Calibri"/>
              <a:cs typeface="Times New Roman"/>
            </a:endParaRPr>
          </a:p>
          <a:p>
            <a:pPr algn="just"/>
            <a:r>
              <a:rPr lang="en-GB" b="1" dirty="0">
                <a:solidFill>
                  <a:schemeClr val="tx1"/>
                </a:solidFill>
                <a:latin typeface="+mn-lt"/>
                <a:ea typeface="Calibri" panose="020F0502020204030204" pitchFamily="34" charset="0"/>
                <a:cs typeface="Times New Roman" panose="02020603050405020304" pitchFamily="18" charset="0"/>
              </a:rPr>
              <a:t>1. Funktionelle aspekter</a:t>
            </a:r>
            <a:endParaRPr lang="en-GB" sz="1100" dirty="0">
              <a:solidFill>
                <a:schemeClr val="tx1"/>
              </a:solidFill>
              <a:effectLst/>
              <a:latin typeface="+mn-lt"/>
              <a:ea typeface="Calibri"/>
              <a:cs typeface="Times New Roman"/>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Det er mål, som mennesker stræber efter at nå, og som kan måles i hastighed og nøjagtighed. Funktionelle jobs er uafhængige af de løsninger, der måtte blive brugt.</a:t>
            </a: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Eksempel: Hvorfor køber kunder en iPhone? For at ringe og sende beskeder til andre og have en lommecomputer altid ved hånden.</a:t>
            </a:r>
          </a:p>
          <a:p>
            <a:pPr algn="just"/>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en-GB" sz="1100" b="1" dirty="0">
                <a:solidFill>
                  <a:schemeClr val="tx1"/>
                </a:solidFill>
                <a:effectLst/>
                <a:latin typeface="+mn-lt"/>
                <a:ea typeface="Calibri" panose="020F0502020204030204" pitchFamily="34" charset="0"/>
                <a:cs typeface="Times New Roman" panose="02020603050405020304" pitchFamily="18" charset="0"/>
              </a:rPr>
              <a:t>2</a:t>
            </a:r>
            <a:r>
              <a:rPr lang="en-GB" b="1" dirty="0">
                <a:solidFill>
                  <a:schemeClr val="tx1"/>
                </a:solidFill>
                <a:latin typeface="+mn-lt"/>
                <a:ea typeface="Calibri" panose="020F0502020204030204" pitchFamily="34" charset="0"/>
                <a:cs typeface="Times New Roman" panose="02020603050405020304" pitchFamily="18" charset="0"/>
              </a:rPr>
              <a:t>. </a:t>
            </a:r>
            <a:r>
              <a:rPr lang="en-GB" sz="1100" b="1" dirty="0">
                <a:solidFill>
                  <a:schemeClr val="tx1"/>
                </a:solidFill>
                <a:effectLst/>
                <a:latin typeface="+mn-lt"/>
                <a:ea typeface="Calibri" panose="020F0502020204030204" pitchFamily="34" charset="0"/>
                <a:cs typeface="Times New Roman" panose="02020603050405020304" pitchFamily="18" charset="0"/>
              </a:rPr>
              <a:t>Følelsesmæssige aspekter: </a:t>
            </a:r>
            <a:r>
              <a:rPr lang="en-GB" b="1" dirty="0">
                <a:solidFill>
                  <a:schemeClr val="tx1"/>
                </a:solidFill>
                <a:latin typeface="+mn-lt"/>
                <a:ea typeface="Calibri" panose="020F0502020204030204" pitchFamily="34" charset="0"/>
                <a:cs typeface="Times New Roman" panose="02020603050405020304" pitchFamily="18" charset="0"/>
              </a:rPr>
              <a:t>Den sociale dimension</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sz="1100" dirty="0">
                <a:solidFill>
                  <a:schemeClr val="tx1"/>
                </a:solidFill>
                <a:effectLst/>
                <a:latin typeface="+mn-lt"/>
                <a:ea typeface="Calibri" panose="020F0502020204030204" pitchFamily="34" charset="0"/>
                <a:cs typeface="Times New Roman" panose="02020603050405020304" pitchFamily="18" charset="0"/>
              </a:rPr>
              <a:t>Fokus på, hvordan kunderne ønsker at blive opfattet af andre, mens de udfører en opgave.</a:t>
            </a: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Eksempel: Hvorfor køber kunder en iPhone? For at blive opfattet som en teknisk kyndig person.</a:t>
            </a:r>
          </a:p>
          <a:p>
            <a:pPr algn="just"/>
            <a:endParaRPr lang="en-GB" sz="1100" dirty="0">
              <a:solidFill>
                <a:schemeClr val="tx1"/>
              </a:solidFill>
              <a:effectLst/>
              <a:latin typeface="+mn-lt"/>
              <a:ea typeface="Calibri"/>
              <a:cs typeface="Times New Roman"/>
            </a:endParaRPr>
          </a:p>
          <a:p>
            <a:pPr algn="just"/>
            <a:r>
              <a:rPr lang="en-GB" sz="1100" b="1" dirty="0">
                <a:solidFill>
                  <a:schemeClr val="tx1"/>
                </a:solidFill>
                <a:effectLst/>
                <a:latin typeface="+mn-lt"/>
                <a:ea typeface="Calibri" panose="020F0502020204030204" pitchFamily="34" charset="0"/>
                <a:cs typeface="Times New Roman" panose="02020603050405020304" pitchFamily="18" charset="0"/>
              </a:rPr>
              <a:t>3</a:t>
            </a:r>
            <a:r>
              <a:rPr lang="en-GB" b="1" dirty="0">
                <a:solidFill>
                  <a:schemeClr val="tx1"/>
                </a:solidFill>
                <a:latin typeface="+mn-lt"/>
                <a:ea typeface="Calibri" panose="020F0502020204030204" pitchFamily="34" charset="0"/>
                <a:cs typeface="Times New Roman" panose="02020603050405020304" pitchFamily="18" charset="0"/>
              </a:rPr>
              <a:t>. </a:t>
            </a:r>
            <a:r>
              <a:rPr lang="en-GB" sz="1100" b="1" dirty="0">
                <a:solidFill>
                  <a:schemeClr val="tx1"/>
                </a:solidFill>
                <a:effectLst/>
                <a:latin typeface="+mn-lt"/>
                <a:ea typeface="Calibri" panose="020F0502020204030204" pitchFamily="34" charset="0"/>
                <a:cs typeface="Times New Roman" panose="02020603050405020304" pitchFamily="18" charset="0"/>
              </a:rPr>
              <a:t>Følelsesmæssige aspekter: </a:t>
            </a:r>
            <a:r>
              <a:rPr lang="en-GB" b="1" dirty="0">
                <a:solidFill>
                  <a:schemeClr val="tx1"/>
                </a:solidFill>
                <a:latin typeface="+mn-lt"/>
                <a:ea typeface="Calibri" panose="020F0502020204030204" pitchFamily="34" charset="0"/>
                <a:cs typeface="Times New Roman" panose="02020603050405020304" pitchFamily="18" charset="0"/>
              </a:rPr>
              <a:t>Personlig dimension</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Hvordan dine kunder ønsker at føle sig og blive opfattet, mens de udfører det funktionelle arbejde.</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en-GB" dirty="0">
                <a:solidFill>
                  <a:schemeClr val="tx1"/>
                </a:solidFill>
                <a:latin typeface="+mn-lt"/>
                <a:ea typeface="Calibri" panose="020F0502020204030204" pitchFamily="34" charset="0"/>
                <a:cs typeface="Times New Roman" panose="02020603050405020304" pitchFamily="18" charset="0"/>
              </a:rPr>
              <a:t>Eksempel: Hvorfor køber kunder en iPhone? Den er nem at bruge og kan forbindes med andre Apple-produkter.</a:t>
            </a:r>
          </a:p>
          <a:p>
            <a:pPr marL="171450" indent="-171450" algn="just">
              <a:buFont typeface="Wingdings" pitchFamily="2" charset="2"/>
              <a:buChar char="q"/>
            </a:pP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en-US" dirty="0">
                <a:latin typeface="Calibri"/>
                <a:ea typeface="Calibri"/>
                <a:cs typeface="Times New Roman"/>
              </a:rPr>
              <a:t>Du kan bruge </a:t>
            </a:r>
            <a:r>
              <a:rPr lang="en-US" b="1" u="sng" dirty="0">
                <a:solidFill>
                  <a:srgbClr val="29C5F4"/>
                </a:solidFill>
                <a:latin typeface="Calibri"/>
                <a:ea typeface="Calibri"/>
                <a:cs typeface="Times New Roman"/>
                <a:hlinkClick r:id="rId4">
                  <a:extLst>
                    <a:ext uri="{A12FA001-AC4F-418D-AE19-62706E023703}">
                      <ahyp:hlinkClr xmlns:ahyp="http://schemas.microsoft.com/office/drawing/2018/hyperlinkcolor" val="tx"/>
                    </a:ext>
                  </a:extLst>
                </a:hlinkClick>
              </a:rPr>
              <a:t>skabelonen fra Miro </a:t>
            </a:r>
            <a:r>
              <a:rPr lang="en-US" dirty="0">
                <a:latin typeface="Calibri"/>
                <a:ea typeface="Calibri"/>
                <a:cs typeface="Times New Roman"/>
              </a:rPr>
              <a:t>(klik på "Brug skabelon" og log ind for at komme i gang), </a:t>
            </a:r>
            <a:r>
              <a:rPr lang="en-GB" dirty="0">
                <a:ea typeface="Open Sans"/>
                <a:cs typeface="Calibri"/>
              </a:rPr>
              <a:t>eller </a:t>
            </a:r>
            <a:r>
              <a:rPr lang="en-US" dirty="0">
                <a:latin typeface="Calibri"/>
                <a:ea typeface="Calibri"/>
                <a:cs typeface="Times New Roman"/>
              </a:rPr>
              <a:t>du kan vælge et andet relevant værktøj til at udføre denne opgave, f.eks. </a:t>
            </a:r>
            <a:r>
              <a:rPr lang="en-US" dirty="0" err="1">
                <a:latin typeface="Calibri"/>
                <a:ea typeface="Calibri"/>
                <a:cs typeface="Times New Roman"/>
              </a:rPr>
              <a:t>Edraw</a:t>
            </a:r>
            <a:r>
              <a:rPr lang="en-US" dirty="0">
                <a:latin typeface="Calibri"/>
                <a:ea typeface="Calibri"/>
                <a:cs typeface="Times New Roman"/>
              </a:rPr>
              <a:t>, </a:t>
            </a:r>
            <a:r>
              <a:rPr lang="en-US" dirty="0" err="1">
                <a:latin typeface="Calibri"/>
                <a:ea typeface="Calibri"/>
                <a:cs typeface="Times New Roman"/>
              </a:rPr>
              <a:t>Lucidchart</a:t>
            </a:r>
            <a:r>
              <a:rPr lang="en-US" dirty="0">
                <a:latin typeface="Calibri"/>
                <a:ea typeface="Calibri"/>
                <a:cs typeface="Times New Roman"/>
              </a:rPr>
              <a:t>, </a:t>
            </a:r>
            <a:r>
              <a:rPr lang="en-US" dirty="0" err="1">
                <a:latin typeface="Calibri"/>
                <a:ea typeface="Calibri"/>
                <a:cs typeface="Times New Roman"/>
              </a:rPr>
              <a:t>Simplemind</a:t>
            </a:r>
            <a:r>
              <a:rPr lang="en-US" dirty="0">
                <a:latin typeface="Calibri"/>
                <a:ea typeface="Calibri"/>
                <a:cs typeface="Times New Roman"/>
              </a:rPr>
              <a:t>, </a:t>
            </a:r>
            <a:r>
              <a:rPr lang="en-US" dirty="0" err="1">
                <a:latin typeface="Calibri"/>
                <a:ea typeface="Calibri"/>
                <a:cs typeface="Times New Roman"/>
              </a:rPr>
              <a:t>MindMeister </a:t>
            </a:r>
            <a:r>
              <a:rPr lang="en-GB" dirty="0">
                <a:latin typeface="Calibri"/>
                <a:ea typeface="Open Sans"/>
                <a:cs typeface="Times New Roman"/>
              </a:rPr>
              <a:t>eller Mindjet. </a:t>
            </a:r>
          </a:p>
          <a:p>
            <a:pPr algn="just"/>
            <a:endParaRPr lang="en-GB" sz="400" dirty="0">
              <a:latin typeface="Calibri"/>
              <a:ea typeface="Open Sans"/>
              <a:cs typeface="Times New Roman"/>
            </a:endParaRPr>
          </a:p>
          <a:p>
            <a:pPr algn="just"/>
            <a:r>
              <a:rPr lang="en-GB" dirty="0">
                <a:latin typeface="Calibri"/>
                <a:ea typeface="Open Sans"/>
                <a:cs typeface="Times New Roman"/>
              </a:rPr>
              <a:t>Du kan finde instruktioner </a:t>
            </a:r>
            <a:r>
              <a:rPr lang="en-GB" b="1" dirty="0">
                <a:latin typeface="Calibri"/>
                <a:ea typeface="Open Sans"/>
                <a:cs typeface="Times New Roman"/>
              </a:rPr>
              <a:t>til brug af Miro </a:t>
            </a:r>
            <a:r>
              <a:rPr lang="en-GB" dirty="0">
                <a:latin typeface="Calibri"/>
                <a:ea typeface="Open Sans"/>
                <a:cs typeface="Times New Roman"/>
              </a:rPr>
              <a:t>på side 9-10 i dette dokument.</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endParaRPr lang="de-DE"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141BE8-BBF0-1530-DF0C-2DDED2B22DD8}"/>
              </a:ext>
            </a:extLst>
          </p:cNvPr>
          <p:cNvSpPr>
            <a:spLocks noGrp="1"/>
          </p:cNvSpPr>
          <p:nvPr>
            <p:ph type="sldNum" sz="quarter" idx="4"/>
          </p:nvPr>
        </p:nvSpPr>
        <p:spPr/>
        <p:txBody>
          <a:bodyPr/>
          <a:lstStyle/>
          <a:p>
            <a:fld id="{9C527BFA-2C0E-4CEC-B6A5-913A56FEF4B4}" type="slidenum">
              <a:rPr lang="fr-CA" smtClean="0"/>
              <a:t>7</a:t>
            </a:fld>
            <a:endParaRPr lang="fr-CA"/>
          </a:p>
        </p:txBody>
      </p:sp>
      <p:sp>
        <p:nvSpPr>
          <p:cNvPr id="7" name="Freeform 1">
            <a:extLst>
              <a:ext uri="{FF2B5EF4-FFF2-40B4-BE49-F238E27FC236}">
                <a16:creationId xmlns:a16="http://schemas.microsoft.com/office/drawing/2014/main"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07DFAF-6598-4DE9-2365-567BC7D8BD23}"/>
              </a:ext>
            </a:extLst>
          </p:cNvPr>
          <p:cNvSpPr>
            <a:spLocks noGrp="1"/>
          </p:cNvSpPr>
          <p:nvPr>
            <p:ph type="body" sz="quarter" idx="61"/>
          </p:nvPr>
        </p:nvSpPr>
        <p:spPr>
          <a:xfrm>
            <a:off x="-9335" y="304800"/>
            <a:ext cx="5775135" cy="926158"/>
          </a:xfrm>
        </p:spPr>
        <p:txBody>
          <a:bodyPr/>
          <a:lstStyle/>
          <a:p>
            <a:r>
              <a:rPr lang="en-US"/>
              <a:t>FASE 1 – IDENTIFICATION AF MULIGHEDER</a:t>
            </a:r>
          </a:p>
        </p:txBody>
      </p:sp>
      <p:pic>
        <p:nvPicPr>
          <p:cNvPr id="6" name="Grafik 5">
            <a:extLst>
              <a:ext uri="{FF2B5EF4-FFF2-40B4-BE49-F238E27FC236}">
                <a16:creationId xmlns:a16="http://schemas.microsoft.com/office/drawing/2014/main" id="{93EFE8E3-B8FD-DE0D-08E0-C034CD8E72B4}"/>
              </a:ext>
            </a:extLst>
          </p:cNvPr>
          <p:cNvPicPr>
            <a:picLocks noChangeAspect="1"/>
          </p:cNvPicPr>
          <p:nvPr/>
        </p:nvPicPr>
        <p:blipFill>
          <a:blip r:embed="rId5"/>
          <a:stretch>
            <a:fillRect/>
          </a:stretch>
        </p:blipFill>
        <p:spPr>
          <a:xfrm>
            <a:off x="2226892" y="3785830"/>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Trin 3: Anvendelse af Jobs-To-Be-Done</a:t>
            </a:r>
            <a:endParaRPr lang="en-GB" sz="1600" b="1" dirty="0">
              <a:solidFill>
                <a:srgbClr val="8652A1"/>
              </a:solidFill>
              <a:highlight>
                <a:srgbClr val="FFFF00"/>
              </a:highlight>
            </a:endParaRPr>
          </a:p>
          <a:p>
            <a:pPr algn="just"/>
            <a:endParaRPr lang="en-GB" dirty="0">
              <a:solidFill>
                <a:srgbClr val="0B3A5B"/>
              </a:solidFill>
            </a:endParaRPr>
          </a:p>
          <a:p>
            <a:pPr algn="just"/>
            <a:r>
              <a:rPr lang="en-GB" dirty="0">
                <a:solidFill>
                  <a:schemeClr val="tx1"/>
                </a:solidFill>
              </a:rPr>
              <a:t>Byg videre på de identificerede opgaver og omdan dem til brugerhistorier. Anvend JTBD-teorien ved at </a:t>
            </a:r>
          </a:p>
          <a:p>
            <a:pPr algn="just"/>
            <a:r>
              <a:rPr lang="en-GB" dirty="0">
                <a:solidFill>
                  <a:schemeClr val="tx1"/>
                </a:solidFill>
              </a:rPr>
              <a:t>at oprette brugerhistorier i </a:t>
            </a:r>
            <a:r>
              <a:rPr lang="en-GB" dirty="0">
                <a:solidFill>
                  <a:schemeClr val="tx1"/>
                </a:solidFill>
                <a:latin typeface="Calibri"/>
                <a:ea typeface="Calibri"/>
                <a:cs typeface="Times New Roman"/>
              </a:rPr>
              <a:t>nedenstående format:</a:t>
            </a: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r>
              <a:rPr lang="de-DE" b="1" dirty="0" err="1">
                <a:solidFill>
                  <a:schemeClr val="tx1"/>
                </a:solidFill>
                <a:latin typeface="+mn-lt"/>
                <a:ea typeface="Calibri" panose="020F0502020204030204" pitchFamily="34" charset="0"/>
                <a:cs typeface="Times New Roman" panose="02020603050405020304" pitchFamily="18" charset="0"/>
              </a:rPr>
              <a:t>Eksempler</a:t>
            </a:r>
            <a:r>
              <a:rPr lang="de-DE" b="1" dirty="0">
                <a:solidFill>
                  <a:schemeClr val="tx1"/>
                </a:solidFill>
                <a:latin typeface="+mn-lt"/>
                <a:ea typeface="Calibri" panose="020F0502020204030204" pitchFamily="34" charset="0"/>
                <a:cs typeface="Times New Roman" panose="02020603050405020304" pitchFamily="18" charset="0"/>
              </a:rPr>
              <a:t>:</a:t>
            </a:r>
          </a:p>
          <a:p>
            <a:pPr marL="171450" indent="-171450" algn="just">
              <a:buFont typeface="Wingdings" pitchFamily="2" charset="2"/>
              <a:buChar char="q"/>
            </a:pPr>
            <a:r>
              <a:rPr lang="en-GB" dirty="0">
                <a:solidFill>
                  <a:schemeClr val="tx1"/>
                </a:solidFill>
              </a:rPr>
              <a:t>"[Når jeg skal på arbejde] [vil jeg gerne kende alle mine transportmuligheder] [så jeg kan være fleksibel]"</a:t>
            </a:r>
          </a:p>
          <a:p>
            <a:pPr marL="171450" indent="-171450" algn="just">
              <a:buFont typeface="Wingdings" pitchFamily="2" charset="2"/>
              <a:buChar char="q"/>
            </a:pPr>
            <a:r>
              <a:rPr lang="en-GB" dirty="0">
                <a:solidFill>
                  <a:schemeClr val="tx1"/>
                </a:solidFill>
              </a:rPr>
              <a:t>"[Når jeg forlader huset om morgenen] [vil jeg gerne være informeret om mulige trafikpropper] [så jeg kan komme frem til tiden]"</a:t>
            </a:r>
          </a:p>
          <a:p>
            <a:pPr marL="171450" indent="-171450" algn="just">
              <a:buFont typeface="Wingdings" pitchFamily="2" charset="2"/>
              <a:buChar char="q"/>
            </a:pPr>
            <a:r>
              <a:rPr lang="en-GB" dirty="0">
                <a:solidFill>
                  <a:schemeClr val="tx1"/>
                </a:solidFill>
              </a:rPr>
              <a:t>"[Når jeg handler ind] [vil jeg købe lokale grøntsager] [så jeg støtter de lokale og føler mig godt tilpas]"</a:t>
            </a:r>
          </a:p>
          <a:p>
            <a:pPr marL="171450" indent="-171450" algn="just">
              <a:buFont typeface="Arial" panose="020B0604020202020204" pitchFamily="34" charset="0"/>
              <a:buChar char="•"/>
            </a:pPr>
            <a:endParaRPr lang="en-GB" dirty="0">
              <a:solidFill>
                <a:schemeClr val="tx1"/>
              </a:solidFill>
              <a:latin typeface="+mn-lt"/>
              <a:ea typeface="Calibri" panose="020F0502020204030204" pitchFamily="34" charset="0"/>
              <a:cs typeface="Times New Roman" panose="02020603050405020304" pitchFamily="18" charset="0"/>
            </a:endParaRPr>
          </a:p>
          <a:p>
            <a:pPr algn="just"/>
            <a:endParaRPr lang="en-GB" dirty="0">
              <a:solidFill>
                <a:schemeClr val="tx1"/>
              </a:solidFill>
              <a:latin typeface="+mn-lt"/>
              <a:ea typeface="Calibri" panose="020F0502020204030204" pitchFamily="34" charset="0"/>
              <a:cs typeface="Times New Roman" panose="02020603050405020304" pitchFamily="18" charset="0"/>
            </a:endParaRPr>
          </a:p>
          <a:p>
            <a:pPr algn="just"/>
            <a:r>
              <a:rPr lang="en-US" dirty="0">
                <a:latin typeface="Calibri"/>
                <a:ea typeface="Calibri"/>
                <a:cs typeface="Times New Roman"/>
              </a:rPr>
              <a:t>Du kan vælge et relevant værktøj til at udføre denne opgave, f.eks. Miro, </a:t>
            </a:r>
            <a:r>
              <a:rPr lang="en-US" dirty="0" err="1">
                <a:latin typeface="Calibri"/>
                <a:ea typeface="Calibri"/>
                <a:cs typeface="Times New Roman"/>
              </a:rPr>
              <a:t>Edraw</a:t>
            </a:r>
            <a:r>
              <a:rPr lang="en-US" dirty="0">
                <a:latin typeface="Calibri"/>
                <a:ea typeface="Calibri"/>
                <a:cs typeface="Times New Roman"/>
              </a:rPr>
              <a:t>, Trello, </a:t>
            </a:r>
            <a:r>
              <a:rPr lang="en-US" dirty="0" err="1">
                <a:latin typeface="Calibri"/>
                <a:ea typeface="Calibri"/>
                <a:cs typeface="Times New Roman"/>
              </a:rPr>
              <a:t>ClickUp</a:t>
            </a:r>
            <a:r>
              <a:rPr lang="en-US" dirty="0">
                <a:latin typeface="Calibri"/>
                <a:ea typeface="Calibri"/>
                <a:cs typeface="Times New Roman"/>
              </a:rPr>
              <a:t>, </a:t>
            </a:r>
            <a:r>
              <a:rPr lang="en-US" dirty="0" err="1">
                <a:latin typeface="Calibri"/>
                <a:ea typeface="Calibri"/>
                <a:cs typeface="Times New Roman"/>
              </a:rPr>
              <a:t>Lucidchart</a:t>
            </a:r>
            <a:r>
              <a:rPr lang="en-US" dirty="0">
                <a:latin typeface="Calibri"/>
                <a:ea typeface="Calibri"/>
                <a:cs typeface="Times New Roman"/>
              </a:rPr>
              <a:t>, </a:t>
            </a:r>
            <a:r>
              <a:rPr lang="en-US" dirty="0" err="1">
                <a:latin typeface="Calibri"/>
                <a:ea typeface="Calibri"/>
                <a:cs typeface="Times New Roman"/>
              </a:rPr>
              <a:t>Simplemind</a:t>
            </a:r>
            <a:r>
              <a:rPr lang="en-US" dirty="0">
                <a:latin typeface="Calibri"/>
                <a:ea typeface="Calibri"/>
                <a:cs typeface="Times New Roman"/>
              </a:rPr>
              <a:t>, </a:t>
            </a:r>
            <a:r>
              <a:rPr lang="en-US" dirty="0" err="1">
                <a:latin typeface="Calibri"/>
                <a:ea typeface="Calibri"/>
                <a:cs typeface="Times New Roman"/>
              </a:rPr>
              <a:t>MindMeister </a:t>
            </a:r>
            <a:r>
              <a:rPr lang="en-GB" dirty="0">
                <a:latin typeface="Calibri"/>
                <a:ea typeface="Open Sans"/>
                <a:cs typeface="Times New Roman"/>
              </a:rPr>
              <a:t>eller Mindjet. </a:t>
            </a:r>
          </a:p>
          <a:p>
            <a:pPr algn="just"/>
            <a:endParaRPr lang="en-GB" dirty="0">
              <a:latin typeface="Calibri"/>
              <a:ea typeface="Open Sans"/>
              <a:cs typeface="Times New Roman"/>
            </a:endParaRPr>
          </a:p>
          <a:p>
            <a:pPr algn="just"/>
            <a:r>
              <a:rPr lang="en-GB" dirty="0">
                <a:latin typeface="Calibri"/>
                <a:ea typeface="Open Sans"/>
                <a:cs typeface="Times New Roman"/>
              </a:rPr>
              <a:t>Du kan finde instruktioner </a:t>
            </a:r>
            <a:r>
              <a:rPr lang="en-GB" b="1" dirty="0">
                <a:latin typeface="Calibri"/>
                <a:ea typeface="Open Sans"/>
                <a:cs typeface="Times New Roman"/>
              </a:rPr>
              <a:t>til brug af Miro </a:t>
            </a:r>
            <a:r>
              <a:rPr lang="en-GB" dirty="0">
                <a:latin typeface="Calibri"/>
                <a:ea typeface="Open Sans"/>
                <a:cs typeface="Times New Roman"/>
              </a:rPr>
              <a:t>på side 9-10 i dette dokument.</a:t>
            </a:r>
            <a:endParaRPr lang="en-GB" sz="8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897450-DDEF-9481-3A6D-1101E884F353}"/>
              </a:ext>
            </a:extLst>
          </p:cNvPr>
          <p:cNvSpPr>
            <a:spLocks noGrp="1"/>
          </p:cNvSpPr>
          <p:nvPr>
            <p:ph type="sldNum" sz="quarter" idx="4"/>
          </p:nvPr>
        </p:nvSpPr>
        <p:spPr/>
        <p:txBody>
          <a:bodyPr/>
          <a:lstStyle/>
          <a:p>
            <a:fld id="{9C527BFA-2C0E-4CEC-B6A5-913A56FEF4B4}" type="slidenum">
              <a:rPr lang="fr-CA" smtClean="0"/>
              <a:t>8</a:t>
            </a:fld>
            <a:endParaRPr lang="fr-CA"/>
          </a:p>
        </p:txBody>
      </p:sp>
      <p:sp>
        <p:nvSpPr>
          <p:cNvPr id="7" name="Freeform 1">
            <a:extLst>
              <a:ext uri="{FF2B5EF4-FFF2-40B4-BE49-F238E27FC236}">
                <a16:creationId xmlns:a16="http://schemas.microsoft.com/office/drawing/2014/main"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CF50BB41-4A03-34B6-443A-6AF476EC2498}"/>
              </a:ext>
            </a:extLst>
          </p:cNvPr>
          <p:cNvSpPr>
            <a:spLocks noGrp="1"/>
          </p:cNvSpPr>
          <p:nvPr>
            <p:ph type="body" sz="quarter" idx="61"/>
          </p:nvPr>
        </p:nvSpPr>
        <p:spPr>
          <a:xfrm>
            <a:off x="-9335" y="304800"/>
            <a:ext cx="5775135" cy="926158"/>
          </a:xfrm>
        </p:spPr>
        <p:txBody>
          <a:bodyPr/>
          <a:lstStyle/>
          <a:p>
            <a:r>
              <a:rPr lang="en-US"/>
              <a:t>FASE 1 – IDENTIFICATION AF MULIGHEDER</a:t>
            </a:r>
          </a:p>
        </p:txBody>
      </p:sp>
      <p:pic>
        <p:nvPicPr>
          <p:cNvPr id="6" name="Picture 15">
            <a:extLst>
              <a:ext uri="{FF2B5EF4-FFF2-40B4-BE49-F238E27FC236}">
                <a16:creationId xmlns:a16="http://schemas.microsoft.com/office/drawing/2014/main" id="{E5122679-73AF-7D1F-BC42-8456972B2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52" y="2409666"/>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FD3C3-247F-2B10-F4CB-670A7AE60FA3}"/>
              </a:ext>
            </a:extLst>
          </p:cNvPr>
          <p:cNvSpPr>
            <a:spLocks noGrp="1"/>
          </p:cNvSpPr>
          <p:nvPr>
            <p:ph type="sldNum" sz="quarter" idx="4"/>
          </p:nvPr>
        </p:nvSpPr>
        <p:spPr/>
        <p:txBody>
          <a:bodyPr/>
          <a:lstStyle/>
          <a:p>
            <a:fld id="{9C527BFA-2C0E-4CEC-B6A5-913A56FEF4B4}" type="slidenum">
              <a:rPr lang="fr-CA" smtClean="0"/>
              <a:t>9</a:t>
            </a:fld>
            <a:endParaRPr lang="fr-CA"/>
          </a:p>
        </p:txBody>
      </p:sp>
      <p:sp>
        <p:nvSpPr>
          <p:cNvPr id="7" name="Freeform 1">
            <a:extLst>
              <a:ext uri="{FF2B5EF4-FFF2-40B4-BE49-F238E27FC236}">
                <a16:creationId xmlns:a16="http://schemas.microsoft.com/office/drawing/2014/main"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569D03A-E4D9-C383-8F3B-FC78B2401215}"/>
              </a:ext>
            </a:extLst>
          </p:cNvPr>
          <p:cNvSpPr txBox="1">
            <a:spLocks/>
          </p:cNvSpPr>
          <p:nvPr/>
        </p:nvSpPr>
        <p:spPr>
          <a:xfrm>
            <a:off x="658780" y="1425816"/>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GB" sz="1600" b="1" dirty="0">
                <a:solidFill>
                  <a:srgbClr val="8652A1"/>
                </a:solidFill>
              </a:rPr>
              <a:t>Instruktioner: Sådan bruger du Miro</a:t>
            </a:r>
          </a:p>
          <a:p>
            <a:endParaRPr lang="en-GB" sz="1800" b="1" dirty="0"/>
          </a:p>
          <a:p>
            <a:pPr marL="228600" indent="-228600">
              <a:buAutoNum type="arabicPeriod"/>
            </a:pPr>
            <a:r>
              <a:rPr lang="en-GB" dirty="0"/>
              <a:t>Gå til Miro-websiden i din browser – </a:t>
            </a:r>
            <a:r>
              <a:rPr lang="en-GB" b="1" dirty="0">
                <a:solidFill>
                  <a:srgbClr val="29C5F4"/>
                </a:solidFill>
                <a:hlinkClick r:id="rId2">
                  <a:extLst>
                    <a:ext uri="{A12FA001-AC4F-418D-AE19-62706E023703}">
                      <ahyp:hlinkClr xmlns:ahyp="http://schemas.microsoft.com/office/drawing/2018/hyperlinkcolor" val="tx"/>
                    </a:ext>
                  </a:extLst>
                </a:hlinkClick>
              </a:rPr>
              <a:t>www.miro.com</a:t>
            </a:r>
            <a:r>
              <a:rPr lang="en-GB" dirty="0">
                <a:solidFill>
                  <a:schemeClr val="tx1"/>
                </a:solidFill>
              </a:rPr>
              <a:t>.</a:t>
            </a:r>
          </a:p>
          <a:p>
            <a:pPr marL="228600" indent="-228600">
              <a:buAutoNum type="arabicPeriod"/>
            </a:pPr>
            <a:r>
              <a:rPr lang="en-GB" dirty="0"/>
              <a:t>Tilmeld dig eller log ind med dine loginoplysninger.</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latin typeface="Calibri"/>
                <a:ea typeface="Open Sans"/>
                <a:cs typeface="Calibri"/>
              </a:rPr>
              <a:t>For at komme i gang skal du klikke på "+ Opret nyt" og derefter på "Tavle" eller "Udforsk skabeloner" (du kan også klikke på et skabelonlink i opgaverne ovenfor).</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Menuen øverst giver dig muligheder for at navngive tavlen, vælge et ikon og nogle generelle indstillinger for selve tavlen.</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Menuen øverst til højre giver dig muligheder for samarbejde, såsom afstemning, kommentering, reaktioner, visning/optagelse af samtaler og deling af tavlen. Nu kan du enten invitere personer direkte eller dele linket til hele tavlen – du kan redigere tilladelser for invitationerne ved at vælge en mulighed i rullemenuen.</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en-GB" dirty="0"/>
              <a:t>Nederst til højre finder du en menu med værktøjer til at zoome ind og ud af tavlen samt en knap til hjælp, der indeholder hjælpecentret og yderligere tip til brug af Miro.</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endParaRPr lang="en-GB" dirty="0"/>
          </a:p>
        </p:txBody>
      </p:sp>
      <p:sp>
        <p:nvSpPr>
          <p:cNvPr id="11" name="Text Placeholder 6">
            <a:extLst>
              <a:ext uri="{FF2B5EF4-FFF2-40B4-BE49-F238E27FC236}">
                <a16:creationId xmlns:a16="http://schemas.microsoft.com/office/drawing/2014/main" id="{1CA7D31B-3E13-8586-D456-8A445D74711B}"/>
              </a:ext>
            </a:extLst>
          </p:cNvPr>
          <p:cNvSpPr>
            <a:spLocks noGrp="1"/>
          </p:cNvSpPr>
          <p:nvPr>
            <p:ph type="body" sz="quarter" idx="61"/>
          </p:nvPr>
        </p:nvSpPr>
        <p:spPr>
          <a:xfrm>
            <a:off x="-9335" y="304800"/>
            <a:ext cx="5775135" cy="926158"/>
          </a:xfrm>
        </p:spPr>
        <p:txBody>
          <a:bodyPr/>
          <a:lstStyle/>
          <a:p>
            <a:r>
              <a:rPr lang="en-US"/>
              <a:t>FASE 1 – IDENTIFICATION AF MULIGHEDER</a:t>
            </a:r>
          </a:p>
        </p:txBody>
      </p:sp>
      <p:pic>
        <p:nvPicPr>
          <p:cNvPr id="5" name="Grafik 4">
            <a:extLst>
              <a:ext uri="{FF2B5EF4-FFF2-40B4-BE49-F238E27FC236}">
                <a16:creationId xmlns:a16="http://schemas.microsoft.com/office/drawing/2014/main"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id="{37872ABE-9ED9-1A29-C672-61F465501562}"/>
              </a:ext>
            </a:extLst>
          </p:cNvPr>
          <p:cNvPicPr>
            <a:picLocks noChangeAspect="1"/>
          </p:cNvPicPr>
          <p:nvPr/>
        </p:nvPicPr>
        <p:blipFill>
          <a:blip r:embed="rId8"/>
          <a:stretch>
            <a:fillRect/>
          </a:stretch>
        </p:blipFill>
        <p:spPr>
          <a:xfrm>
            <a:off x="981778" y="8192936"/>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4628AB-7BC9-46AD-9550-3E231409262F}">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3B5DB9-22BD-41AE-8F4C-7A11BC004AA4}">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purl.org/dc/terms/"/>
    <ds:schemaRef ds:uri="01af9fa0-a641-4ce8-babf-d6d527220dcd"/>
    <ds:schemaRef ds:uri="http://schemas.microsoft.com/office/infopath/2007/PartnerControls"/>
    <ds:schemaRef ds:uri="4ebf2230-6fdc-4eb0-8f23-9af151be2bf6"/>
    <ds:schemaRef ds:uri="http://schemas.microsoft.com/office/2006/metadata/properties"/>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8806</Words>
  <Application>Microsoft Office PowerPoint</Application>
  <PresentationFormat>Custom</PresentationFormat>
  <Paragraphs>1283</Paragraphs>
  <Slides>40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Montserrat</vt:lpstr>
      <vt:lpstr>Open Sans</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keywords>, docId:8197836BACE70EA632DBEC76D3E45AF1</cp:keywords>
  <cp:lastModifiedBy>Kathryn O'Brien</cp:lastModifiedBy>
  <cp:revision>4</cp:revision>
  <dcterms:created xsi:type="dcterms:W3CDTF">2018-08-04T19:06:08Z</dcterms:created>
  <dcterms:modified xsi:type="dcterms:W3CDTF">2025-08-20T11:01:32Z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