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88"/>
  </p:notesMasterIdLst>
  <p:sldIdLst>
    <p:sldId id="4353" r:id="rId5"/>
    <p:sldId id="4347" r:id="rId6"/>
    <p:sldId id="4562" r:id="rId7"/>
    <p:sldId id="4352" r:id="rId8"/>
    <p:sldId id="4564" r:id="rId9"/>
    <p:sldId id="4358" r:id="rId10"/>
    <p:sldId id="4565" r:id="rId11"/>
    <p:sldId id="4566" r:id="rId12"/>
    <p:sldId id="4362" r:id="rId13"/>
    <p:sldId id="4365" r:id="rId14"/>
    <p:sldId id="4368" r:id="rId15"/>
    <p:sldId id="4375" r:id="rId16"/>
    <p:sldId id="4390" r:id="rId17"/>
    <p:sldId id="4464" r:id="rId18"/>
    <p:sldId id="4423" r:id="rId19"/>
    <p:sldId id="4465" r:id="rId20"/>
    <p:sldId id="4424" r:id="rId21"/>
    <p:sldId id="4466" r:id="rId22"/>
    <p:sldId id="4425" r:id="rId23"/>
    <p:sldId id="4467" r:id="rId24"/>
    <p:sldId id="4559" r:id="rId25"/>
    <p:sldId id="4558" r:id="rId26"/>
    <p:sldId id="4415" r:id="rId27"/>
    <p:sldId id="4416" r:id="rId28"/>
    <p:sldId id="4376" r:id="rId29"/>
    <p:sldId id="4502" r:id="rId30"/>
    <p:sldId id="4508" r:id="rId31"/>
    <p:sldId id="4426" r:id="rId32"/>
    <p:sldId id="4427" r:id="rId33"/>
    <p:sldId id="4555" r:id="rId34"/>
    <p:sldId id="4514" r:id="rId35"/>
    <p:sldId id="4561" r:id="rId36"/>
    <p:sldId id="4377" r:id="rId37"/>
    <p:sldId id="4503" r:id="rId38"/>
    <p:sldId id="4509" r:id="rId39"/>
    <p:sldId id="4428" r:id="rId40"/>
    <p:sldId id="4454" r:id="rId41"/>
    <p:sldId id="4517" r:id="rId42"/>
    <p:sldId id="4518" r:id="rId43"/>
    <p:sldId id="4519" r:id="rId44"/>
    <p:sldId id="4378" r:id="rId45"/>
    <p:sldId id="4504" r:id="rId46"/>
    <p:sldId id="4510" r:id="rId47"/>
    <p:sldId id="4456" r:id="rId48"/>
    <p:sldId id="4455" r:id="rId49"/>
    <p:sldId id="4522" r:id="rId50"/>
    <p:sldId id="4526" r:id="rId51"/>
    <p:sldId id="4379" r:id="rId52"/>
    <p:sldId id="4505" r:id="rId53"/>
    <p:sldId id="4511" r:id="rId54"/>
    <p:sldId id="4457" r:id="rId55"/>
    <p:sldId id="4458" r:id="rId56"/>
    <p:sldId id="4530" r:id="rId57"/>
    <p:sldId id="4532" r:id="rId58"/>
    <p:sldId id="4560" r:id="rId59"/>
    <p:sldId id="4380" r:id="rId60"/>
    <p:sldId id="4506" r:id="rId61"/>
    <p:sldId id="4512" r:id="rId62"/>
    <p:sldId id="4438" r:id="rId63"/>
    <p:sldId id="4439" r:id="rId64"/>
    <p:sldId id="4535" r:id="rId65"/>
    <p:sldId id="4536" r:id="rId66"/>
    <p:sldId id="4381" r:id="rId67"/>
    <p:sldId id="4507" r:id="rId68"/>
    <p:sldId id="4541" r:id="rId69"/>
    <p:sldId id="4459" r:id="rId70"/>
    <p:sldId id="4460" r:id="rId71"/>
    <p:sldId id="4542" r:id="rId72"/>
    <p:sldId id="4543" r:id="rId73"/>
    <p:sldId id="4544" r:id="rId74"/>
    <p:sldId id="4382" r:id="rId75"/>
    <p:sldId id="4462" r:id="rId76"/>
    <p:sldId id="4556" r:id="rId77"/>
    <p:sldId id="4461" r:id="rId78"/>
    <p:sldId id="4440" r:id="rId79"/>
    <p:sldId id="4383" r:id="rId80"/>
    <p:sldId id="4557" r:id="rId81"/>
    <p:sldId id="4442" r:id="rId82"/>
    <p:sldId id="4463" r:id="rId83"/>
    <p:sldId id="4545" r:id="rId84"/>
    <p:sldId id="4422" r:id="rId85"/>
    <p:sldId id="4563" r:id="rId86"/>
    <p:sldId id="4445"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BA2931-8F43-5096-02C0-ED0006D6AAAF}" name="Maynara de Almeida Furquim" initials="" userId="S::md064157@fh-muenster.de::cb2f8acd-f477-4704-9f46-ae480f16722a" providerId="AD"/>
  <p188:author id="{238F0FCD-D612-099E-20F5-1E0464518DD0}" name="Paula Schüppenhauer" initials="PS" userId="S::ps286478@fh-muenster.de::53231c67-f842-40ae-9d40-eec1b0ea5f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5F4"/>
    <a:srgbClr val="173965"/>
    <a:srgbClr val="8652A1"/>
    <a:srgbClr val="000000"/>
    <a:srgbClr val="0B3A5B"/>
    <a:srgbClr val="3CBEB3"/>
    <a:srgbClr val="F26650"/>
    <a:srgbClr val="88D1DA"/>
    <a:srgbClr val="1D4C60"/>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E89A7B-7CA1-4035-8752-BFD0A58237E4}" v="1" dt="2025-07-23T10:03:32.466"/>
    <p1510:client id="{DB178CD7-6B8B-4D9A-B1AE-71886ABD857A}" v="21" dt="2025-07-22T17:20:45.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91" autoAdjust="0"/>
    <p:restoredTop sz="93179" autoAdjust="0"/>
  </p:normalViewPr>
  <p:slideViewPr>
    <p:cSldViewPr snapToGrid="0">
      <p:cViewPr varScale="1">
        <p:scale>
          <a:sx n="102" d="100"/>
          <a:sy n="102" d="100"/>
        </p:scale>
        <p:origin x="651"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for at redigere mastertekstformater</a:t>
            </a:r>
          </a:p>
          <a:p>
            <a:pPr lvl="1"/>
            <a:r>
              <a:rPr lang="en-GB"/>
              <a:t>Andet niveau</a:t>
            </a:r>
          </a:p>
          <a:p>
            <a:pPr lvl="2"/>
            <a:r>
              <a:rPr lang="en-GB"/>
              <a:t>Tredje niveau</a:t>
            </a:r>
          </a:p>
          <a:p>
            <a:pPr lvl="3"/>
            <a:r>
              <a:rPr lang="en-GB"/>
              <a:t>Fjerde niveau</a:t>
            </a:r>
          </a:p>
          <a:p>
            <a:pPr lvl="4"/>
            <a:r>
              <a:rPr lang="en-GB"/>
              <a:t>Femte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826584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6CB95-E6EC-5239-F671-6DD51B6F0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56D425-FC6F-0963-6D11-D81229CC6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0866A-A007-9E1D-DDD0-FF6CE3AE4970}"/>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93EDB5AF-A0ED-04E1-3C05-9410591DE029}"/>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2173935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F4F06-A3CF-25CF-6442-2448A14EE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EBC34-E19B-DAA0-9D04-1F17AECCF9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9F69E-CB85-6866-9C71-C1442D08FA0B}"/>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A79A030F-1CBA-0FA5-9BC3-4E0A0EFB79FD}"/>
              </a:ext>
            </a:extLst>
          </p:cNvPr>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1860343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5358-8AE5-2B4D-F6D7-98455845A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27531-2DEF-205E-30BD-2EE098F7B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C3A2C-4115-EAF3-A28E-67FE13EE8224}"/>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4123270F-D679-EC6B-999A-62884FC51FE2}"/>
              </a:ext>
            </a:extLst>
          </p:cNvPr>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1246960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E428-1D91-E7A0-66AB-88D03A103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57563-D73F-8183-2609-8001D8330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31F2F-1AAD-2D37-E343-85EBDE55A864}"/>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918E3609-648E-8C99-E3EF-393737DF5A8C}"/>
              </a:ext>
            </a:extLst>
          </p:cNvPr>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262613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48E31-F529-B659-12EB-15D69317F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24FA6-4833-26AA-CE20-20BFC1A5D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4CEEF-094D-2C3A-B788-E64D557E9420}"/>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461B9B95-7ED2-D822-063D-E8A55371407E}"/>
              </a:ext>
            </a:extLst>
          </p:cNvPr>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3770729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6B653-A2C9-9512-7258-6C8BE5EFE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3F1A2-07A4-1E49-E268-37BFB98DF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9D345-5F2F-1228-D6FB-8BFB33F22DF7}"/>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8B06C2E1-76C6-DD96-A4CE-5DA34E3A1A99}"/>
              </a:ext>
            </a:extLst>
          </p:cNvPr>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3656520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219D3-8949-A5EF-07FD-9B2F765F59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94D32-D177-7335-0676-67BC41443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41AF6-D709-AA5A-1F93-FBE4ED035F76}"/>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1CB408E3-C417-C390-56FE-8ADB4E6C1DEE}"/>
              </a:ext>
            </a:extLst>
          </p:cNvPr>
          <p:cNvSpPr>
            <a:spLocks noGrp="1"/>
          </p:cNvSpPr>
          <p:nvPr>
            <p:ph type="sldNum" sz="quarter" idx="5"/>
          </p:nvPr>
        </p:nvSpPr>
        <p:spPr/>
        <p:txBody>
          <a:bodyPr/>
          <a:lstStyle/>
          <a:p>
            <a:fld id="{4BE5DE82-CF29-044D-9158-06A811149881}" type="slidenum">
              <a:rPr lang="en-US" smtClean="0"/>
              <a:t>57</a:t>
            </a:fld>
            <a:endParaRPr lang="en-US"/>
          </a:p>
        </p:txBody>
      </p:sp>
    </p:spTree>
    <p:extLst>
      <p:ext uri="{BB962C8B-B14F-4D97-AF65-F5344CB8AC3E}">
        <p14:creationId xmlns:p14="http://schemas.microsoft.com/office/powerpoint/2010/main" val="3922780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88EFB-8DA7-0212-08E0-DDE2613D5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A8F6C-8DE5-E85C-932A-035E45675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7543D-80B7-9846-8BA1-B29541998BB3}"/>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8D16177A-A7CA-CAA3-3F60-1AA6F6FB14D6}"/>
              </a:ext>
            </a:extLst>
          </p:cNvPr>
          <p:cNvSpPr>
            <a:spLocks noGrp="1"/>
          </p:cNvSpPr>
          <p:nvPr>
            <p:ph type="sldNum" sz="quarter" idx="5"/>
          </p:nvPr>
        </p:nvSpPr>
        <p:spPr/>
        <p:txBody>
          <a:bodyPr/>
          <a:lstStyle/>
          <a:p>
            <a:fld id="{4BE5DE82-CF29-044D-9158-06A811149881}" type="slidenum">
              <a:rPr lang="en-US" smtClean="0"/>
              <a:t>58</a:t>
            </a:fld>
            <a:endParaRPr lang="en-US"/>
          </a:p>
        </p:txBody>
      </p:sp>
    </p:spTree>
    <p:extLst>
      <p:ext uri="{BB962C8B-B14F-4D97-AF65-F5344CB8AC3E}">
        <p14:creationId xmlns:p14="http://schemas.microsoft.com/office/powerpoint/2010/main" val="3579623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6DC1E-D7E4-FA6E-9FBB-5D969FD27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D4F96-F246-2216-AFE0-D9CD06E4A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102DE-C9F4-9A67-AA24-3B984EEA9C81}"/>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DAC737B2-E870-F014-9E7E-D5E1D774AEEA}"/>
              </a:ext>
            </a:extLst>
          </p:cNvPr>
          <p:cNvSpPr>
            <a:spLocks noGrp="1"/>
          </p:cNvSpPr>
          <p:nvPr>
            <p:ph type="sldNum" sz="quarter" idx="5"/>
          </p:nvPr>
        </p:nvSpPr>
        <p:spPr/>
        <p:txBody>
          <a:bodyPr/>
          <a:lstStyle/>
          <a:p>
            <a:fld id="{4BE5DE82-CF29-044D-9158-06A811149881}" type="slidenum">
              <a:rPr lang="en-US" smtClean="0"/>
              <a:t>64</a:t>
            </a:fld>
            <a:endParaRPr lang="en-US"/>
          </a:p>
        </p:txBody>
      </p:sp>
    </p:spTree>
    <p:extLst>
      <p:ext uri="{BB962C8B-B14F-4D97-AF65-F5344CB8AC3E}">
        <p14:creationId xmlns:p14="http://schemas.microsoft.com/office/powerpoint/2010/main" val="1541042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94D29-A475-7EDB-3DCB-EBC3199FD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82C3E-43B3-C257-6046-E32819B39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433D7-05F4-4FF2-2C0C-6FC3F01F2292}"/>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0F34AB16-C047-E265-8695-1F6C6B3E9215}"/>
              </a:ext>
            </a:extLst>
          </p:cNvPr>
          <p:cNvSpPr>
            <a:spLocks noGrp="1"/>
          </p:cNvSpPr>
          <p:nvPr>
            <p:ph type="sldNum" sz="quarter" idx="5"/>
          </p:nvPr>
        </p:nvSpPr>
        <p:spPr/>
        <p:txBody>
          <a:bodyPr/>
          <a:lstStyle/>
          <a:p>
            <a:fld id="{4BE5DE82-CF29-044D-9158-06A811149881}" type="slidenum">
              <a:rPr lang="en-US" smtClean="0"/>
              <a:t>65</a:t>
            </a:fld>
            <a:endParaRPr lang="en-US"/>
          </a:p>
        </p:txBody>
      </p:sp>
    </p:spTree>
    <p:extLst>
      <p:ext uri="{BB962C8B-B14F-4D97-AF65-F5344CB8AC3E}">
        <p14:creationId xmlns:p14="http://schemas.microsoft.com/office/powerpoint/2010/main" val="520882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82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185280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56816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B7D7D-2CCD-36E6-039F-AD2BBD31A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C0634-A14B-7A42-522E-FB5E6E34A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F0F66-95A7-DB0C-45EE-3EE09DDDE220}"/>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F6F7E145-16DC-8D8E-CE4A-7D24736F7C75}"/>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667239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1ED72-2E4A-19E3-4899-594BA25A8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ED188-69E7-15DD-1D54-3FECC6A5E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0A718-7054-8A71-0352-B6B81D80427B}"/>
              </a:ext>
            </a:extLst>
          </p:cNvPr>
          <p:cNvSpPr>
            <a:spLocks noGrp="1"/>
          </p:cNvSpPr>
          <p:nvPr>
            <p:ph type="body" idx="1"/>
          </p:nvPr>
        </p:nvSpPr>
        <p:spPr/>
        <p:txBody>
          <a:bodyPr/>
          <a:lstStyle/>
          <a:p>
            <a:r>
              <a:rPr lang="en-GB"/>
              <a:t>21</a:t>
            </a:r>
          </a:p>
        </p:txBody>
      </p:sp>
      <p:sp>
        <p:nvSpPr>
          <p:cNvPr id="4" name="Slide Number Placeholder 3">
            <a:extLst>
              <a:ext uri="{FF2B5EF4-FFF2-40B4-BE49-F238E27FC236}">
                <a16:creationId xmlns:a16="http://schemas.microsoft.com/office/drawing/2014/main" id="{46D846C1-182E-A15E-EA82-5B52DAB9CF01}"/>
              </a:ext>
            </a:extLst>
          </p:cNvPr>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1664693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EARTH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17396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E3EB4386-1FE4-3E46-30FB-5F10E6881C85}"/>
              </a:ext>
            </a:extLst>
          </p:cNvPr>
          <p:cNvGrpSpPr>
            <a:grpSpLocks noChangeAspect="1"/>
          </p:cNvGrpSpPr>
          <p:nvPr userDrawn="1"/>
        </p:nvGrpSpPr>
        <p:grpSpPr>
          <a:xfrm rot="16200000">
            <a:off x="10140828" y="4703902"/>
            <a:ext cx="3303216" cy="288000"/>
            <a:chOff x="3684958" y="6608690"/>
            <a:chExt cx="2059860" cy="179595"/>
          </a:xfrm>
        </p:grpSpPr>
        <p:pic>
          <p:nvPicPr>
            <p:cNvPr id="3" name="Picture 2">
              <a:extLst>
                <a:ext uri="{FF2B5EF4-FFF2-40B4-BE49-F238E27FC236}">
                  <a16:creationId xmlns:a16="http://schemas.microsoft.com/office/drawing/2014/main" id="{75A2D335-B836-8F10-9708-BA891429684A}"/>
                </a:ext>
              </a:extLst>
            </p:cNvPr>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l="23671" t="58569" r="16067" b="33319"/>
            <a:stretch/>
          </p:blipFill>
          <p:spPr>
            <a:xfrm>
              <a:off x="3849757" y="6632227"/>
              <a:ext cx="1895061" cy="132522"/>
            </a:xfrm>
            <a:prstGeom prst="rect">
              <a:avLst/>
            </a:prstGeom>
          </p:spPr>
        </p:pic>
        <p:pic>
          <p:nvPicPr>
            <p:cNvPr id="4" name="Picture 3">
              <a:extLst>
                <a:ext uri="{FF2B5EF4-FFF2-40B4-BE49-F238E27FC236}">
                  <a16:creationId xmlns:a16="http://schemas.microsoft.com/office/drawing/2014/main" id="{FACB7C73-B76A-59E7-A9F7-839B27B9A0B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0983" t="7869" r="7850" b="69418"/>
            <a:stretch/>
          </p:blipFill>
          <p:spPr>
            <a:xfrm rot="7811057">
              <a:off x="3690040" y="6603608"/>
              <a:ext cx="179595" cy="189760"/>
            </a:xfrm>
            <a:prstGeom prst="rect">
              <a:avLst/>
            </a:prstGeom>
          </p:spPr>
        </p:pic>
      </p:grpSp>
      <p:sp>
        <p:nvSpPr>
          <p:cNvPr id="5" name="Text Placeholder 23">
            <a:extLst>
              <a:ext uri="{FF2B5EF4-FFF2-40B4-BE49-F238E27FC236}">
                <a16:creationId xmlns:a16="http://schemas.microsoft.com/office/drawing/2014/main" id="{B696F233-6A6C-1DB1-136F-205CFEE9631C}"/>
              </a:ext>
            </a:extLst>
          </p:cNvPr>
          <p:cNvSpPr>
            <a:spLocks noGrp="1"/>
          </p:cNvSpPr>
          <p:nvPr>
            <p:ph type="body" sz="quarter" idx="16" hasCustomPrompt="1"/>
          </p:nvPr>
        </p:nvSpPr>
        <p:spPr>
          <a:xfrm>
            <a:off x="1" y="780079"/>
            <a:ext cx="3096126" cy="647667"/>
          </a:xfrm>
          <a:prstGeom prst="rect">
            <a:avLst/>
          </a:prstGeom>
          <a:gradFill>
            <a:gsLst>
              <a:gs pos="0">
                <a:srgbClr val="8551A1"/>
              </a:gs>
              <a:gs pos="35350">
                <a:srgbClr val="6363AC"/>
              </a:gs>
              <a:gs pos="100000">
                <a:srgbClr val="26C4F4"/>
              </a:gs>
            </a:gsLst>
            <a:lin ang="0" scaled="0"/>
          </a:gradFill>
        </p:spPr>
        <p:txBody>
          <a:bodyPr anchor="ctr">
            <a:noAutofit/>
          </a:bodyPr>
          <a:lstStyle>
            <a:lvl1pPr marL="635000" indent="0" algn="l">
              <a:buNone/>
              <a:tabLst/>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17396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1D4C6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B5888E2A-E793-CCF6-0247-D10FA4B84251}"/>
              </a:ext>
            </a:extLst>
          </p:cNvPr>
          <p:cNvGrpSpPr>
            <a:grpSpLocks noChangeAspect="1"/>
          </p:cNvGrpSpPr>
          <p:nvPr userDrawn="1"/>
        </p:nvGrpSpPr>
        <p:grpSpPr>
          <a:xfrm rot="16200000">
            <a:off x="10140828" y="4703902"/>
            <a:ext cx="3303216" cy="288000"/>
            <a:chOff x="3684958" y="6608690"/>
            <a:chExt cx="2059860" cy="179595"/>
          </a:xfrm>
        </p:grpSpPr>
        <p:pic>
          <p:nvPicPr>
            <p:cNvPr id="3" name="Picture 2">
              <a:extLst>
                <a:ext uri="{FF2B5EF4-FFF2-40B4-BE49-F238E27FC236}">
                  <a16:creationId xmlns:a16="http://schemas.microsoft.com/office/drawing/2014/main" id="{C38B4411-A9D5-4967-5C61-2B6D9AD7EC3F}"/>
                </a:ext>
              </a:extLst>
            </p:cNvPr>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l="23671" t="58569" r="16067" b="33319"/>
            <a:stretch/>
          </p:blipFill>
          <p:spPr>
            <a:xfrm>
              <a:off x="3849757" y="6632227"/>
              <a:ext cx="1895061" cy="132522"/>
            </a:xfrm>
            <a:prstGeom prst="rect">
              <a:avLst/>
            </a:prstGeom>
          </p:spPr>
        </p:pic>
        <p:pic>
          <p:nvPicPr>
            <p:cNvPr id="4" name="Picture 3">
              <a:extLst>
                <a:ext uri="{FF2B5EF4-FFF2-40B4-BE49-F238E27FC236}">
                  <a16:creationId xmlns:a16="http://schemas.microsoft.com/office/drawing/2014/main" id="{63A7920B-D714-1F65-9C40-7C3FB88D35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0983" t="7869" r="7850" b="69418"/>
            <a:stretch/>
          </p:blipFill>
          <p:spPr>
            <a:xfrm rot="7811057">
              <a:off x="3690040" y="6603608"/>
              <a:ext cx="179595" cy="189760"/>
            </a:xfrm>
            <a:prstGeom prst="rect">
              <a:avLst/>
            </a:prstGeom>
          </p:spPr>
        </p:pic>
      </p:grpSp>
      <p:sp>
        <p:nvSpPr>
          <p:cNvPr id="5" name="Text Placeholder 23">
            <a:extLst>
              <a:ext uri="{FF2B5EF4-FFF2-40B4-BE49-F238E27FC236}">
                <a16:creationId xmlns:a16="http://schemas.microsoft.com/office/drawing/2014/main" id="{6CE87934-957D-780A-47F4-21E1733CBABE}"/>
              </a:ext>
            </a:extLst>
          </p:cNvPr>
          <p:cNvSpPr>
            <a:spLocks noGrp="1"/>
          </p:cNvSpPr>
          <p:nvPr>
            <p:ph type="body" sz="quarter" idx="16" hasCustomPrompt="1"/>
          </p:nvPr>
        </p:nvSpPr>
        <p:spPr>
          <a:xfrm>
            <a:off x="1" y="587575"/>
            <a:ext cx="3096126" cy="647667"/>
          </a:xfrm>
          <a:prstGeom prst="rect">
            <a:avLst/>
          </a:prstGeom>
          <a:gradFill>
            <a:gsLst>
              <a:gs pos="0">
                <a:srgbClr val="8551A1"/>
              </a:gs>
              <a:gs pos="35350">
                <a:srgbClr val="6363AC"/>
              </a:gs>
              <a:gs pos="100000">
                <a:srgbClr val="26C4F4"/>
              </a:gs>
            </a:gsLst>
            <a:lin ang="0" scaled="0"/>
          </a:gradFill>
        </p:spPr>
        <p:txBody>
          <a:bodyPr anchor="ctr">
            <a:noAutofit/>
          </a:bodyPr>
          <a:lstStyle>
            <a:lvl1pPr marL="635000" indent="0" algn="l">
              <a:buNone/>
              <a:tabLst/>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982690" y="527858"/>
            <a:ext cx="4721156" cy="5802284"/>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7276362"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17396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7" name="Group 6">
            <a:extLst>
              <a:ext uri="{FF2B5EF4-FFF2-40B4-BE49-F238E27FC236}">
                <a16:creationId xmlns:a16="http://schemas.microsoft.com/office/drawing/2014/main" id="{17C4BA80-F39E-57D7-0949-0C82F002CE5E}"/>
              </a:ext>
            </a:extLst>
          </p:cNvPr>
          <p:cNvGrpSpPr>
            <a:grpSpLocks noChangeAspect="1"/>
          </p:cNvGrpSpPr>
          <p:nvPr userDrawn="1"/>
        </p:nvGrpSpPr>
        <p:grpSpPr>
          <a:xfrm rot="16200000">
            <a:off x="-1344052" y="4703902"/>
            <a:ext cx="3303216" cy="288000"/>
            <a:chOff x="3684958" y="6608690"/>
            <a:chExt cx="2059860" cy="179595"/>
          </a:xfrm>
        </p:grpSpPr>
        <p:pic>
          <p:nvPicPr>
            <p:cNvPr id="8" name="Picture 7">
              <a:extLst>
                <a:ext uri="{FF2B5EF4-FFF2-40B4-BE49-F238E27FC236}">
                  <a16:creationId xmlns:a16="http://schemas.microsoft.com/office/drawing/2014/main" id="{2088B079-BBB9-5069-FF3F-07E6E895144A}"/>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23671" t="58569" r="16067" b="33319"/>
            <a:stretch/>
          </p:blipFill>
          <p:spPr>
            <a:xfrm>
              <a:off x="3849757" y="6632227"/>
              <a:ext cx="1895061" cy="132522"/>
            </a:xfrm>
            <a:prstGeom prst="rect">
              <a:avLst/>
            </a:prstGeom>
          </p:spPr>
        </p:pic>
        <p:pic>
          <p:nvPicPr>
            <p:cNvPr id="10" name="Picture 9">
              <a:extLst>
                <a:ext uri="{FF2B5EF4-FFF2-40B4-BE49-F238E27FC236}">
                  <a16:creationId xmlns:a16="http://schemas.microsoft.com/office/drawing/2014/main" id="{6B0EA73E-82B0-FC54-C949-E6DD7E8299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0983" t="7869" r="7850" b="69418"/>
            <a:stretch/>
          </p:blipFill>
          <p:spPr>
            <a:xfrm rot="7811057">
              <a:off x="3690040" y="6603608"/>
              <a:ext cx="179595" cy="189760"/>
            </a:xfrm>
            <a:prstGeom prst="rect">
              <a:avLst/>
            </a:prstGeom>
          </p:spPr>
        </p:pic>
      </p:grpSp>
      <p:sp>
        <p:nvSpPr>
          <p:cNvPr id="11" name="Text Placeholder 23">
            <a:extLst>
              <a:ext uri="{FF2B5EF4-FFF2-40B4-BE49-F238E27FC236}">
                <a16:creationId xmlns:a16="http://schemas.microsoft.com/office/drawing/2014/main" id="{53D0257E-A7C6-1A72-A7A9-C9C676FF12F7}"/>
              </a:ext>
            </a:extLst>
          </p:cNvPr>
          <p:cNvSpPr>
            <a:spLocks noGrp="1"/>
          </p:cNvSpPr>
          <p:nvPr>
            <p:ph type="body" sz="quarter" idx="20" hasCustomPrompt="1"/>
          </p:nvPr>
        </p:nvSpPr>
        <p:spPr>
          <a:xfrm>
            <a:off x="1" y="587575"/>
            <a:ext cx="3096126" cy="647667"/>
          </a:xfrm>
          <a:prstGeom prst="rect">
            <a:avLst/>
          </a:prstGeom>
          <a:gradFill>
            <a:gsLst>
              <a:gs pos="0">
                <a:srgbClr val="8551A1"/>
              </a:gs>
              <a:gs pos="35350">
                <a:srgbClr val="6363AC"/>
              </a:gs>
              <a:gs pos="100000">
                <a:srgbClr val="26C4F4"/>
              </a:gs>
            </a:gsLst>
            <a:lin ang="0" scaled="0"/>
          </a:gradFill>
        </p:spPr>
        <p:txBody>
          <a:bodyPr anchor="ctr">
            <a:noAutofit/>
          </a:bodyPr>
          <a:lstStyle>
            <a:lvl1pPr marL="635000" indent="0" algn="l">
              <a:buNone/>
              <a:tabLst/>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1" y="587575"/>
            <a:ext cx="3096126" cy="647667"/>
          </a:xfrm>
          <a:prstGeom prst="rect">
            <a:avLst/>
          </a:prstGeom>
          <a:gradFill>
            <a:gsLst>
              <a:gs pos="0">
                <a:srgbClr val="8551A1"/>
              </a:gs>
              <a:gs pos="35350">
                <a:srgbClr val="6363AC"/>
              </a:gs>
              <a:gs pos="100000">
                <a:srgbClr val="26C4F4"/>
              </a:gs>
            </a:gsLst>
            <a:lin ang="0" scaled="0"/>
          </a:gradFill>
        </p:spPr>
        <p:txBody>
          <a:bodyPr anchor="ctr">
            <a:noAutofit/>
          </a:bodyPr>
          <a:lstStyle>
            <a:lvl1pPr marL="635000" indent="0" algn="l">
              <a:buNone/>
              <a:tabLst/>
              <a:defRPr sz="3600" b="1" i="0">
                <a:solidFill>
                  <a:schemeClr val="bg1"/>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332565" y="0"/>
            <a:ext cx="853286" cy="6858002"/>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17396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E919B062-8B1A-C56F-D4BF-1AED26299F60}"/>
              </a:ext>
            </a:extLst>
          </p:cNvPr>
          <p:cNvGrpSpPr>
            <a:grpSpLocks noChangeAspect="1"/>
          </p:cNvGrpSpPr>
          <p:nvPr userDrawn="1"/>
        </p:nvGrpSpPr>
        <p:grpSpPr>
          <a:xfrm rot="16200000">
            <a:off x="10121373" y="4703902"/>
            <a:ext cx="3303216" cy="288000"/>
            <a:chOff x="3684958" y="6608690"/>
            <a:chExt cx="2059860" cy="179595"/>
          </a:xfrm>
        </p:grpSpPr>
        <p:pic>
          <p:nvPicPr>
            <p:cNvPr id="5" name="Picture 4">
              <a:extLst>
                <a:ext uri="{FF2B5EF4-FFF2-40B4-BE49-F238E27FC236}">
                  <a16:creationId xmlns:a16="http://schemas.microsoft.com/office/drawing/2014/main" id="{8DA6CF01-D086-14C8-9FBB-1C032B49B0C3}"/>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23671" t="58569" r="16067" b="33319"/>
            <a:stretch/>
          </p:blipFill>
          <p:spPr>
            <a:xfrm>
              <a:off x="3849757" y="6632227"/>
              <a:ext cx="1895061" cy="132522"/>
            </a:xfrm>
            <a:prstGeom prst="rect">
              <a:avLst/>
            </a:prstGeom>
          </p:spPr>
        </p:pic>
        <p:pic>
          <p:nvPicPr>
            <p:cNvPr id="6" name="Picture 5">
              <a:extLst>
                <a:ext uri="{FF2B5EF4-FFF2-40B4-BE49-F238E27FC236}">
                  <a16:creationId xmlns:a16="http://schemas.microsoft.com/office/drawing/2014/main" id="{D5C85503-E83E-A5C6-ED74-82ED0767D1E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0983" t="7869" r="7850" b="69418"/>
            <a:stretch/>
          </p:blipFill>
          <p:spPr>
            <a:xfrm rot="7811057">
              <a:off x="3690040" y="6603608"/>
              <a:ext cx="179595" cy="189760"/>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gradFill>
            <a:gsLst>
              <a:gs pos="0">
                <a:srgbClr val="8551A1"/>
              </a:gs>
              <a:gs pos="35350">
                <a:srgbClr val="6363AC"/>
              </a:gs>
              <a:gs pos="100000">
                <a:srgbClr val="26C4F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8B95630A-922C-E1F5-608E-86FDE7EFC01E}"/>
              </a:ext>
            </a:extLst>
          </p:cNvPr>
          <p:cNvSpPr>
            <a:spLocks noGrp="1"/>
          </p:cNvSpPr>
          <p:nvPr>
            <p:ph type="pic" sz="quarter" idx="11"/>
          </p:nvPr>
        </p:nvSpPr>
        <p:spPr>
          <a:xfrm>
            <a:off x="0" y="2355802"/>
            <a:ext cx="12192000" cy="3265057"/>
          </a:xfrm>
          <a:custGeom>
            <a:avLst/>
            <a:gdLst>
              <a:gd name="connsiteX0" fmla="*/ 0 w 12192000"/>
              <a:gd name="connsiteY0" fmla="*/ 0 h 3265057"/>
              <a:gd name="connsiteX1" fmla="*/ 12192000 w 12192000"/>
              <a:gd name="connsiteY1" fmla="*/ 0 h 3265057"/>
              <a:gd name="connsiteX2" fmla="*/ 12192000 w 12192000"/>
              <a:gd name="connsiteY2" fmla="*/ 2162507 h 3265057"/>
              <a:gd name="connsiteX3" fmla="*/ 12192000 w 12192000"/>
              <a:gd name="connsiteY3" fmla="*/ 3105601 h 3265057"/>
              <a:gd name="connsiteX4" fmla="*/ 12192000 w 12192000"/>
              <a:gd name="connsiteY4" fmla="*/ 3265057 h 3265057"/>
              <a:gd name="connsiteX5" fmla="*/ 12191999 w 12192000"/>
              <a:gd name="connsiteY5" fmla="*/ 3265057 h 3265057"/>
              <a:gd name="connsiteX6" fmla="*/ 12191999 w 12192000"/>
              <a:gd name="connsiteY6" fmla="*/ 3075838 h 3265057"/>
              <a:gd name="connsiteX7" fmla="*/ 7396842 w 12192000"/>
              <a:gd name="connsiteY7" fmla="*/ 3075838 h 3265057"/>
              <a:gd name="connsiteX8" fmla="*/ 7396842 w 12192000"/>
              <a:gd name="connsiteY8" fmla="*/ 3265057 h 3265057"/>
              <a:gd name="connsiteX9" fmla="*/ 1 w 12192000"/>
              <a:gd name="connsiteY9" fmla="*/ 3265057 h 3265057"/>
              <a:gd name="connsiteX10" fmla="*/ 1 w 12192000"/>
              <a:gd name="connsiteY10" fmla="*/ 1187807 h 3265057"/>
              <a:gd name="connsiteX11" fmla="*/ 0 w 12192000"/>
              <a:gd name="connsiteY11" fmla="*/ 1187807 h 3265057"/>
              <a:gd name="connsiteX12" fmla="*/ 0 w 12192000"/>
              <a:gd name="connsiteY12" fmla="*/ 244713 h 326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65057">
                <a:moveTo>
                  <a:pt x="0" y="0"/>
                </a:moveTo>
                <a:lnTo>
                  <a:pt x="12192000" y="0"/>
                </a:lnTo>
                <a:lnTo>
                  <a:pt x="12192000" y="2162507"/>
                </a:lnTo>
                <a:lnTo>
                  <a:pt x="12192000" y="3105601"/>
                </a:lnTo>
                <a:lnTo>
                  <a:pt x="12192000" y="3265057"/>
                </a:lnTo>
                <a:lnTo>
                  <a:pt x="12191999" y="3265057"/>
                </a:lnTo>
                <a:lnTo>
                  <a:pt x="12191999" y="3075838"/>
                </a:lnTo>
                <a:lnTo>
                  <a:pt x="7396842" y="3075838"/>
                </a:lnTo>
                <a:lnTo>
                  <a:pt x="7396842" y="3265057"/>
                </a:lnTo>
                <a:lnTo>
                  <a:pt x="1" y="3265057"/>
                </a:lnTo>
                <a:lnTo>
                  <a:pt x="1" y="1187807"/>
                </a:lnTo>
                <a:lnTo>
                  <a:pt x="0" y="1187807"/>
                </a:lnTo>
                <a:lnTo>
                  <a:pt x="0" y="244713"/>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420" y="5916072"/>
            <a:ext cx="2054262" cy="457426"/>
          </a:xfrm>
          <a:prstGeom prst="rect">
            <a:avLst/>
          </a:prstGeom>
        </p:spPr>
      </p:pic>
      <p:pic>
        <p:nvPicPr>
          <p:cNvPr id="3" name="Picture 2">
            <a:extLst>
              <a:ext uri="{FF2B5EF4-FFF2-40B4-BE49-F238E27FC236}">
                <a16:creationId xmlns:a16="http://schemas.microsoft.com/office/drawing/2014/main" id="{37633D73-07E7-F6C2-ECE2-B1424780DB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6849" y="280389"/>
            <a:ext cx="3617368" cy="1879152"/>
          </a:xfrm>
          <a:prstGeom prst="rect">
            <a:avLst/>
          </a:prstGeom>
        </p:spPr>
      </p:pic>
      <p:sp>
        <p:nvSpPr>
          <p:cNvPr id="2" name="TextBox 1">
            <a:extLst>
              <a:ext uri="{FF2B5EF4-FFF2-40B4-BE49-F238E27FC236}">
                <a16:creationId xmlns:a16="http://schemas.microsoft.com/office/drawing/2014/main" id="{881BE138-CC47-3AE6-1807-8A13285160B7}"/>
              </a:ext>
            </a:extLst>
          </p:cNvPr>
          <p:cNvSpPr txBox="1"/>
          <p:nvPr userDrawn="1"/>
        </p:nvSpPr>
        <p:spPr>
          <a:xfrm>
            <a:off x="3665981" y="6347193"/>
            <a:ext cx="8267700" cy="415498"/>
          </a:xfrm>
          <a:prstGeom prst="rect">
            <a:avLst/>
          </a:prstGeom>
          <a:noFill/>
        </p:spPr>
        <p:txBody>
          <a:bodyPr wrap="square">
            <a:spAutoFit/>
          </a:bodyPr>
          <a:lstStyle/>
          <a:p>
            <a:pPr algn="r"/>
            <a:r>
              <a:rPr lang="da-DK" sz="1050" b="0" i="0" dirty="0">
                <a:solidFill>
                  <a:srgbClr val="0B3A5B"/>
                </a:solidFill>
                <a:effectLst/>
              </a:rPr>
              <a:t>Slide Deck © 2025 af Project EARTH er licenseret under CC BY 4.0. For at se en kopi af denne licens, besøg https://creativecommons.org/licenses/by/4.0/</a:t>
            </a:r>
            <a:endParaRPr lang="en-GB" sz="1050" dirty="0">
              <a:solidFill>
                <a:srgbClr val="0B3A5B"/>
              </a:solidFill>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149650-7A9E-DA4E-8C80-0BC758D6B7B5}"/>
              </a:ext>
            </a:extLst>
          </p:cNvPr>
          <p:cNvSpPr/>
          <p:nvPr userDrawn="1"/>
        </p:nvSpPr>
        <p:spPr>
          <a:xfrm>
            <a:off x="0" y="3703066"/>
            <a:ext cx="4883406" cy="2856914"/>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2" name="Picture 1">
            <a:extLst>
              <a:ext uri="{FF2B5EF4-FFF2-40B4-BE49-F238E27FC236}">
                <a16:creationId xmlns:a16="http://schemas.microsoft.com/office/drawing/2014/main" id="{65E3BAAE-FA76-F16F-DC86-33478BE569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5594" y="5995033"/>
            <a:ext cx="2054262" cy="457426"/>
          </a:xfrm>
          <a:prstGeom prst="rect">
            <a:avLst/>
          </a:prstGeom>
        </p:spPr>
      </p:pic>
      <p:sp>
        <p:nvSpPr>
          <p:cNvPr id="8" name="Picture Placeholder 7">
            <a:extLst>
              <a:ext uri="{FF2B5EF4-FFF2-40B4-BE49-F238E27FC236}">
                <a16:creationId xmlns:a16="http://schemas.microsoft.com/office/drawing/2014/main" id="{43ADBFFF-FE3E-D52E-3A33-E8943C13DC86}"/>
              </a:ext>
            </a:extLst>
          </p:cNvPr>
          <p:cNvSpPr>
            <a:spLocks noGrp="1"/>
          </p:cNvSpPr>
          <p:nvPr>
            <p:ph type="pic" sz="quarter" idx="11"/>
          </p:nvPr>
        </p:nvSpPr>
        <p:spPr>
          <a:xfrm>
            <a:off x="0" y="2291425"/>
            <a:ext cx="12192000" cy="3329435"/>
          </a:xfrm>
          <a:custGeom>
            <a:avLst/>
            <a:gdLst>
              <a:gd name="connsiteX0" fmla="*/ 0 w 12192000"/>
              <a:gd name="connsiteY0" fmla="*/ 0 h 3329435"/>
              <a:gd name="connsiteX1" fmla="*/ 12192000 w 12192000"/>
              <a:gd name="connsiteY1" fmla="*/ 0 h 3329435"/>
              <a:gd name="connsiteX2" fmla="*/ 12192000 w 12192000"/>
              <a:gd name="connsiteY2" fmla="*/ 2386341 h 3329435"/>
              <a:gd name="connsiteX3" fmla="*/ 12192000 w 12192000"/>
              <a:gd name="connsiteY3" fmla="*/ 3329435 h 3329435"/>
              <a:gd name="connsiteX4" fmla="*/ 4883406 w 12192000"/>
              <a:gd name="connsiteY4" fmla="*/ 3329435 h 3329435"/>
              <a:gd name="connsiteX5" fmla="*/ 4883406 w 12192000"/>
              <a:gd name="connsiteY5" fmla="*/ 2386341 h 3329435"/>
              <a:gd name="connsiteX6" fmla="*/ 4883406 w 12192000"/>
              <a:gd name="connsiteY6" fmla="*/ 1411641 h 3329435"/>
              <a:gd name="connsiteX7" fmla="*/ 0 w 12192000"/>
              <a:gd name="connsiteY7" fmla="*/ 1411641 h 3329435"/>
              <a:gd name="connsiteX8" fmla="*/ 0 w 12192000"/>
              <a:gd name="connsiteY8" fmla="*/ 468547 h 332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329435">
                <a:moveTo>
                  <a:pt x="0" y="0"/>
                </a:moveTo>
                <a:lnTo>
                  <a:pt x="12192000" y="0"/>
                </a:lnTo>
                <a:lnTo>
                  <a:pt x="12192000" y="2386341"/>
                </a:lnTo>
                <a:lnTo>
                  <a:pt x="12192000" y="3329435"/>
                </a:lnTo>
                <a:lnTo>
                  <a:pt x="4883406" y="3329435"/>
                </a:lnTo>
                <a:lnTo>
                  <a:pt x="4883406" y="2386341"/>
                </a:lnTo>
                <a:lnTo>
                  <a:pt x="4883406" y="1411641"/>
                </a:lnTo>
                <a:lnTo>
                  <a:pt x="0" y="1411641"/>
                </a:lnTo>
                <a:lnTo>
                  <a:pt x="0" y="468547"/>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pic>
        <p:nvPicPr>
          <p:cNvPr id="6" name="Picture 5">
            <a:extLst>
              <a:ext uri="{FF2B5EF4-FFF2-40B4-BE49-F238E27FC236}">
                <a16:creationId xmlns:a16="http://schemas.microsoft.com/office/drawing/2014/main" id="{A5225465-BF7A-301A-7CB8-9AD41E3F56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6849" y="280389"/>
            <a:ext cx="3617368" cy="1879152"/>
          </a:xfrm>
          <a:prstGeom prst="rect">
            <a:avLst/>
          </a:prstGeom>
        </p:spPr>
      </p:pic>
      <p:sp>
        <p:nvSpPr>
          <p:cNvPr id="7" name="TextBox 6">
            <a:extLst>
              <a:ext uri="{FF2B5EF4-FFF2-40B4-BE49-F238E27FC236}">
                <a16:creationId xmlns:a16="http://schemas.microsoft.com/office/drawing/2014/main" id="{B6C721FE-A0AC-C626-CEC8-D258E75C96F8}"/>
              </a:ext>
            </a:extLst>
          </p:cNvPr>
          <p:cNvSpPr txBox="1"/>
          <p:nvPr userDrawn="1"/>
        </p:nvSpPr>
        <p:spPr>
          <a:xfrm>
            <a:off x="5098050" y="6563922"/>
            <a:ext cx="7093950" cy="230832"/>
          </a:xfrm>
          <a:prstGeom prst="rect">
            <a:avLst/>
          </a:prstGeom>
          <a:noFill/>
        </p:spPr>
        <p:txBody>
          <a:bodyPr wrap="square">
            <a:spAutoFit/>
          </a:bodyPr>
          <a:lstStyle/>
          <a:p>
            <a:r>
              <a:rPr lang="en-US" sz="900" b="0" i="0" dirty="0">
                <a:solidFill>
                  <a:srgbClr val="0B3A5B"/>
                </a:solidFill>
                <a:effectLst/>
              </a:rPr>
              <a:t>Slide Deck © 2025 by Project EARTH is licensed under CC BY 4.0. To view a copy of this license, visit https://creativecommons.org/licenses/by/4.0/</a:t>
            </a:r>
            <a:endParaRPr lang="en-GB" sz="900" dirty="0">
              <a:solidFill>
                <a:srgbClr val="0B3A5B"/>
              </a:solidFill>
            </a:endParaRPr>
          </a:p>
        </p:txBody>
      </p:sp>
    </p:spTree>
    <p:extLst>
      <p:ext uri="{BB962C8B-B14F-4D97-AF65-F5344CB8AC3E}">
        <p14:creationId xmlns:p14="http://schemas.microsoft.com/office/powerpoint/2010/main" val="384583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159541"/>
            <a:ext cx="12192000" cy="3655594"/>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3" name="Picture 2">
            <a:extLst>
              <a:ext uri="{FF2B5EF4-FFF2-40B4-BE49-F238E27FC236}">
                <a16:creationId xmlns:a16="http://schemas.microsoft.com/office/drawing/2014/main" id="{53C11D06-92A8-B4DA-CC8D-711BCD42E6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6849" y="280389"/>
            <a:ext cx="3617368" cy="1879152"/>
          </a:xfrm>
          <a:prstGeom prst="rect">
            <a:avLst/>
          </a:prstGeom>
        </p:spPr>
      </p:pic>
      <p:sp>
        <p:nvSpPr>
          <p:cNvPr id="6" name="TextBox 5">
            <a:extLst>
              <a:ext uri="{FF2B5EF4-FFF2-40B4-BE49-F238E27FC236}">
                <a16:creationId xmlns:a16="http://schemas.microsoft.com/office/drawing/2014/main" id="{2F5A8FE3-A554-139B-B662-C1B290211866}"/>
              </a:ext>
            </a:extLst>
          </p:cNvPr>
          <p:cNvSpPr txBox="1"/>
          <p:nvPr userDrawn="1"/>
        </p:nvSpPr>
        <p:spPr>
          <a:xfrm>
            <a:off x="2801302" y="6030484"/>
            <a:ext cx="8890592" cy="553998"/>
          </a:xfrm>
          <a:prstGeom prst="rect">
            <a:avLst/>
          </a:prstGeom>
          <a:noFill/>
        </p:spPr>
        <p:txBody>
          <a:bodyPr wrap="square">
            <a:spAutoFit/>
          </a:bodyPr>
          <a:lstStyle/>
          <a:p>
            <a:pPr algn="just"/>
            <a:r>
              <a:rPr lang="da-DK" sz="1000" b="0" i="0" u="none" strike="noStrike" dirty="0">
                <a:solidFill>
                  <a:srgbClr val="0B3A5B"/>
                </a:solidFill>
                <a:effectLst/>
                <a:latin typeface="Calibri" panose="020F0502020204030204" pitchFamily="34" charset="0"/>
                <a:cs typeface="Calibri" panose="020F0502020204030204" pitchFamily="34" charset="0"/>
              </a:rPr>
              <a:t>Medfinansieret af Den Europæiske Union. De udtrykte synspunkter og meninger er dog udelukkende forfatterens eller forfatternes og afspejler ikke nødvendigvis Den Europæiske Unions eller Fonden for Udvikling af Uddannelsessystemets synspunkter. Hverken Den Europæiske Union eller den enhed, der yder tilskuddet, kan holdes ansvarlig for disse.</a:t>
            </a:r>
            <a:endParaRPr lang="en-US" sz="1000" b="0" i="0" u="none" strike="noStrike" dirty="0">
              <a:solidFill>
                <a:srgbClr val="0B3A5B"/>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9DBB81D-F980-EFB7-D00E-59CF74F76EF9}"/>
              </a:ext>
            </a:extLst>
          </p:cNvPr>
          <p:cNvSpPr txBox="1"/>
          <p:nvPr userDrawn="1"/>
        </p:nvSpPr>
        <p:spPr>
          <a:xfrm>
            <a:off x="2801302" y="6487910"/>
            <a:ext cx="8476745" cy="246221"/>
          </a:xfrm>
          <a:prstGeom prst="rect">
            <a:avLst/>
          </a:prstGeom>
          <a:noFill/>
        </p:spPr>
        <p:txBody>
          <a:bodyPr wrap="square">
            <a:spAutoFit/>
          </a:bodyPr>
          <a:lstStyle/>
          <a:p>
            <a:r>
              <a:rPr lang="da-DK" sz="1000" b="0" i="0" dirty="0">
                <a:solidFill>
                  <a:srgbClr val="0B3A5B"/>
                </a:solidFill>
                <a:effectLst/>
              </a:rPr>
              <a:t>Slide Deck © 2025 af Project EARTH er licenseret under CC BY 4.0. For at se en kopi af denne licens, besøg https://creativecommons.org/licenses/by/4.0/</a:t>
            </a:r>
            <a:endParaRPr lang="en-GB" sz="1000" dirty="0">
              <a:solidFill>
                <a:srgbClr val="0B3A5B"/>
              </a:solidFill>
            </a:endParaRPr>
          </a:p>
        </p:txBody>
      </p:sp>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1"/>
            <a:ext cx="9503744" cy="5063164"/>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29C5F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17396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29C5F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17396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29C5F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17396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29C5F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17396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29C5F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17396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8652A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8652A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8652A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8652A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25AC925-AAF5-8A4D-CEE3-0205BD9ACAE2}"/>
              </a:ext>
            </a:extLst>
          </p:cNvPr>
          <p:cNvSpPr/>
          <p:nvPr userDrawn="1"/>
        </p:nvSpPr>
        <p:spPr>
          <a:xfrm>
            <a:off x="4388307" y="5855031"/>
            <a:ext cx="6907221" cy="577081"/>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da-DK" sz="1050" b="0" i="0" dirty="0">
                <a:solidFill>
                  <a:srgbClr val="0B3A5B"/>
                </a:solidFill>
                <a:latin typeface="Calibri" panose="020F0502020204030204" pitchFamily="34" charset="0"/>
                <a:ea typeface="Open Sans" panose="020B0606030504020204" pitchFamily="34" charset="0"/>
                <a:cs typeface="Calibri" panose="020F0502020204030204" pitchFamily="34" charset="0"/>
              </a:rPr>
              <a:t>Medfinansieret af Den Europæiske Union. De udtrykte synspunkter og meninger er dog udelukkende forfatterens eller forfatternes og afspejler ikke nødvendigvis Den Europæiske Unions eller Fonden for Udvikling af Uddannelsessystemets synspunkter. Hverken Den Europæiske Union eller den enhed, der yder tilskuddet, kan holdes ansvarlig for disse.</a:t>
            </a:r>
            <a:endParaRPr lang="en-US" sz="1050" b="0" i="0" dirty="0">
              <a:solidFill>
                <a:srgbClr val="0B3A5B"/>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93B0DE3E-03D1-9A83-A385-35608BC44E35}"/>
              </a:ext>
            </a:extLst>
          </p:cNvPr>
          <p:cNvGrpSpPr>
            <a:grpSpLocks noChangeAspect="1"/>
          </p:cNvGrpSpPr>
          <p:nvPr userDrawn="1"/>
        </p:nvGrpSpPr>
        <p:grpSpPr>
          <a:xfrm rot="16200000">
            <a:off x="10140828" y="4703902"/>
            <a:ext cx="3303216" cy="288000"/>
            <a:chOff x="3684958" y="6608690"/>
            <a:chExt cx="2059860" cy="179595"/>
          </a:xfrm>
        </p:grpSpPr>
        <p:pic>
          <p:nvPicPr>
            <p:cNvPr id="5" name="Picture 4">
              <a:extLst>
                <a:ext uri="{FF2B5EF4-FFF2-40B4-BE49-F238E27FC236}">
                  <a16:creationId xmlns:a16="http://schemas.microsoft.com/office/drawing/2014/main" id="{16454C85-3CC3-50F0-2A78-55C74BA44334}"/>
                </a:ext>
              </a:extLst>
            </p:cNvPr>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l="23671" t="58569" r="16067" b="33319"/>
            <a:stretch/>
          </p:blipFill>
          <p:spPr>
            <a:xfrm>
              <a:off x="3849757" y="6632227"/>
              <a:ext cx="1895061" cy="132522"/>
            </a:xfrm>
            <a:prstGeom prst="rect">
              <a:avLst/>
            </a:prstGeom>
          </p:spPr>
        </p:pic>
        <p:pic>
          <p:nvPicPr>
            <p:cNvPr id="6" name="Picture 5">
              <a:extLst>
                <a:ext uri="{FF2B5EF4-FFF2-40B4-BE49-F238E27FC236}">
                  <a16:creationId xmlns:a16="http://schemas.microsoft.com/office/drawing/2014/main" id="{C54006EF-FCB0-A205-4ABB-4ED1BAB10BD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0983" t="7869" r="7850" b="69418"/>
            <a:stretch/>
          </p:blipFill>
          <p:spPr>
            <a:xfrm rot="7811057">
              <a:off x="3690040" y="6603608"/>
              <a:ext cx="179595" cy="189760"/>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17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gradFill>
            <a:gsLst>
              <a:gs pos="0">
                <a:srgbClr val="8551A1"/>
              </a:gs>
              <a:gs pos="35350">
                <a:srgbClr val="6363AC"/>
              </a:gs>
              <a:gs pos="100000">
                <a:srgbClr val="26C4F4"/>
              </a:gs>
            </a:gsLst>
            <a:lin ang="0" scaled="0"/>
          </a:gra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gradFill>
            <a:gsLst>
              <a:gs pos="0">
                <a:srgbClr val="8551A1"/>
              </a:gs>
              <a:gs pos="35350">
                <a:srgbClr val="6363AC"/>
              </a:gs>
              <a:gs pos="100000">
                <a:srgbClr val="26C4F4"/>
              </a:gs>
            </a:gsLst>
            <a:lin ang="0" scaled="0"/>
          </a:gra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17396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1739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29C5F4"/>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173965"/>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29C5F4"/>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173965"/>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29C5F4"/>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173965"/>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34B1C33-F974-20C4-511D-AE6182F906AD}"/>
              </a:ext>
            </a:extLst>
          </p:cNvPr>
          <p:cNvGrpSpPr>
            <a:grpSpLocks noChangeAspect="1"/>
          </p:cNvGrpSpPr>
          <p:nvPr userDrawn="1"/>
        </p:nvGrpSpPr>
        <p:grpSpPr>
          <a:xfrm rot="16200000">
            <a:off x="10577953" y="5328809"/>
            <a:ext cx="2477412" cy="216000"/>
            <a:chOff x="3684958" y="6608690"/>
            <a:chExt cx="2059860" cy="179595"/>
          </a:xfrm>
        </p:grpSpPr>
        <p:pic>
          <p:nvPicPr>
            <p:cNvPr id="8" name="Picture 7">
              <a:extLst>
                <a:ext uri="{FF2B5EF4-FFF2-40B4-BE49-F238E27FC236}">
                  <a16:creationId xmlns:a16="http://schemas.microsoft.com/office/drawing/2014/main" id="{63DEEDA8-2327-E89F-D2D7-1D12020B69DA}"/>
                </a:ext>
              </a:extLst>
            </p:cNvPr>
            <p:cNvPicPr>
              <a:picLocks noChangeAspect="1"/>
            </p:cNvPicPr>
            <p:nvPr userDrawn="1"/>
          </p:nvPicPr>
          <p:blipFill rotWithShape="1">
            <a:blip r:embed="rId19" cstate="screen">
              <a:extLst>
                <a:ext uri="{28A0092B-C50C-407E-A947-70E740481C1C}">
                  <a14:useLocalDpi xmlns:a14="http://schemas.microsoft.com/office/drawing/2010/main"/>
                </a:ext>
              </a:extLst>
            </a:blip>
            <a:srcRect l="23671" t="58569" r="16067" b="33319"/>
            <a:stretch/>
          </p:blipFill>
          <p:spPr>
            <a:xfrm>
              <a:off x="3849757" y="6632227"/>
              <a:ext cx="1895061" cy="132522"/>
            </a:xfrm>
            <a:prstGeom prst="rect">
              <a:avLst/>
            </a:prstGeom>
          </p:spPr>
        </p:pic>
        <p:pic>
          <p:nvPicPr>
            <p:cNvPr id="9" name="Picture 8">
              <a:extLst>
                <a:ext uri="{FF2B5EF4-FFF2-40B4-BE49-F238E27FC236}">
                  <a16:creationId xmlns:a16="http://schemas.microsoft.com/office/drawing/2014/main" id="{DEFF0995-F91A-8B34-AE13-1187C7F15492}"/>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l="80983" t="7869" r="7850" b="69418"/>
            <a:stretch/>
          </p:blipFill>
          <p:spPr>
            <a:xfrm rot="7811057">
              <a:off x="3690040" y="6603608"/>
              <a:ext cx="179595" cy="189760"/>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iYH7jExleM4?si=g_4gHKgM4_axq7cd" TargetMode="External"/><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iYH7jExleM4?si=g_4gHKgM4_axq7cd" TargetMode="External"/><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xvumiNYvOlo?si=lW59Xgp8nJyuxI3E" TargetMode="External"/><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xvumiNYvOlo?si=lW59Xgp8nJyuxI3E" TargetMode="External"/><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tKaGL39qmE?si=KavYmZkS0uBoa6OJ" TargetMode="External"/><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6.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youtu.be/-tKaGL39qmE?si=KavYmZkS0uBoa6OJ" TargetMode="External"/><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6.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DzaN15_NxBQ" TargetMode="External"/><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image" Target="../media/image29.sv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hyperlink" Target="https://www.youtube.com/watch?v=DzaN15_NxBQ" TargetMode="Externa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_NTuLuhGLWw" TargetMode="External"/><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_NTuLuhGLWw" TargetMode="External"/><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9.xml"/><Relationship Id="rId5" Type="http://schemas.openxmlformats.org/officeDocument/2006/relationships/slide" Target="slide6.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youtube.com/watch?v=SAAVuSdSZ3A&amp;t=7s"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miro.com/templates/jobs-to-be-done/" TargetMode="External"/><Relationship Id="rId2" Type="http://schemas.openxmlformats.org/officeDocument/2006/relationships/hyperlink" Target="https://www.youtube.com/watch?v=dbVN6EYql6k" TargetMode="Externa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miro.com/templates/mind-map-basic/" TargetMode="External"/><Relationship Id="rId2" Type="http://schemas.openxmlformats.org/officeDocument/2006/relationships/hyperlink" Target="https://miro.com/templates/brainwriting/"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miro.com/templates/brainwriting/" TargetMode="External"/><Relationship Id="rId2" Type="http://schemas.openxmlformats.org/officeDocument/2006/relationships/hyperlink" Target="https://gamestorming.com/how-now-wow-matrix/" TargetMode="Externa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hyperlink" Target="https://miro.com/templates/how-now-wow-matri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hyperlink" Target="https://miro.com/templates/service-blueprint-template/" TargetMode="External"/><Relationship Id="rId2" Type="http://schemas.openxmlformats.org/officeDocument/2006/relationships/hyperlink" Target="https://www.nngroup.com/articles/service-blueprints-definition/" TargetMode="External"/><Relationship Id="rId1" Type="http://schemas.openxmlformats.org/officeDocument/2006/relationships/slideLayout" Target="../slideLayouts/slideLayout12.xml"/><Relationship Id="rId4" Type="http://schemas.openxmlformats.org/officeDocument/2006/relationships/hyperlink" Target="https://www.mural.co/templates/service-blueprin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scribd.com/document/191700424/A-Business-is-a-Value-Delivery-System" TargetMode="Externa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miro.com/templates/moscow-matrix/" TargetMode="Externa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hyperlink" Target="https://www.canva.com/prototypes/templates/"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www.forms.office.com/" TargetMode="External"/><Relationship Id="rId2" Type="http://schemas.openxmlformats.org/officeDocument/2006/relationships/hyperlink" Target="http://www.qualtrics.com/" TargetMode="Externa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83.xml.rels><?xml version="1.0" encoding="UTF-8" standalone="yes"?>
<Relationships xmlns="http://schemas.openxmlformats.org/package/2006/relationships"><Relationship Id="rId8" Type="http://schemas.openxmlformats.org/officeDocument/2006/relationships/hyperlink" Target="https://www.youtube.com/watch?v=DzaN15_NxBQ" TargetMode="External"/><Relationship Id="rId3" Type="http://schemas.openxmlformats.org/officeDocument/2006/relationships/hyperlink" Target="https://www.youtube.com/watch?v=iYH7jExleM4" TargetMode="External"/><Relationship Id="rId7" Type="http://schemas.openxmlformats.org/officeDocument/2006/relationships/hyperlink" Target="https://www.youtube.com/watch?v=-tKaGL39qmE" TargetMode="External"/><Relationship Id="rId2" Type="http://schemas.openxmlformats.org/officeDocument/2006/relationships/hyperlink" Target="https://www.youtube.com/watch?v=_NTuLuhGLWw" TargetMode="External"/><Relationship Id="rId1" Type="http://schemas.openxmlformats.org/officeDocument/2006/relationships/slideLayout" Target="../slideLayouts/slideLayout11.xml"/><Relationship Id="rId6" Type="http://schemas.openxmlformats.org/officeDocument/2006/relationships/hyperlink" Target="https://www.scribd.com/document/191700424/A-Business-is-a-Value-Delivery-System" TargetMode="External"/><Relationship Id="rId5" Type="http://schemas.openxmlformats.org/officeDocument/2006/relationships/hyperlink" Target="https://www.innovatingdigitally.eu/audit/" TargetMode="External"/><Relationship Id="rId4" Type="http://schemas.openxmlformats.org/officeDocument/2006/relationships/hyperlink" Target="https://gamestorming.com/how-now-wow-matrix/" TargetMode="External"/><Relationship Id="rId9" Type="http://schemas.openxmlformats.org/officeDocument/2006/relationships/hyperlink" Target="https://www.youtube.com/watch?v=xvumiNYvOl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75808DC6-BFF6-DCAA-42AF-0822E184EE02}"/>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309" t="34384" r="-309" b="20646"/>
          <a:stretch>
            <a:fillRect/>
          </a:stretch>
        </p:blipFill>
        <p:spPr>
          <a:xfrm>
            <a:off x="0" y="2159541"/>
            <a:ext cx="12192000" cy="3655594"/>
          </a:xfrm>
        </p:spPr>
      </p:pic>
      <p:sp>
        <p:nvSpPr>
          <p:cNvPr id="11" name="Rectangle 10">
            <a:extLst>
              <a:ext uri="{FF2B5EF4-FFF2-40B4-BE49-F238E27FC236}">
                <a16:creationId xmlns:a16="http://schemas.microsoft.com/office/drawing/2014/main" id="{E862DA92-75B3-EDFF-451D-922101B52A31}"/>
              </a:ext>
            </a:extLst>
          </p:cNvPr>
          <p:cNvSpPr/>
          <p:nvPr/>
        </p:nvSpPr>
        <p:spPr>
          <a:xfrm>
            <a:off x="-21228" y="4536638"/>
            <a:ext cx="2966560" cy="682242"/>
          </a:xfrm>
          <a:prstGeom prst="rect">
            <a:avLst/>
          </a:prstGeom>
          <a:gradFill>
            <a:gsLst>
              <a:gs pos="0">
                <a:srgbClr val="8551A1"/>
              </a:gs>
              <a:gs pos="35350">
                <a:srgbClr val="6363AC"/>
              </a:gs>
              <a:gs pos="100000">
                <a:srgbClr val="26C4F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2" name="TextBox 11">
            <a:extLst>
              <a:ext uri="{FF2B5EF4-FFF2-40B4-BE49-F238E27FC236}">
                <a16:creationId xmlns:a16="http://schemas.microsoft.com/office/drawing/2014/main" id="{CFDAC885-5122-2B70-DF6B-97876FD446B2}"/>
              </a:ext>
            </a:extLst>
          </p:cNvPr>
          <p:cNvSpPr txBox="1"/>
          <p:nvPr/>
        </p:nvSpPr>
        <p:spPr>
          <a:xfrm>
            <a:off x="470187" y="4564356"/>
            <a:ext cx="2584938" cy="646331"/>
          </a:xfrm>
          <a:prstGeom prst="rect">
            <a:avLst/>
          </a:prstGeom>
          <a:noFill/>
        </p:spPr>
        <p:txBody>
          <a:bodyPr wrap="none" lIns="91440" tIns="45720" rIns="91440" bIns="45720" rtlCol="0" anchor="t">
            <a:spAutoFit/>
          </a:bodyPr>
          <a:lstStyle/>
          <a:p>
            <a:r>
              <a:rPr lang="en-US" sz="3600" b="1" spc="324">
                <a:solidFill>
                  <a:schemeClr val="bg1"/>
                </a:solidFill>
                <a:latin typeface="Calibri"/>
                <a:ea typeface="Calibri"/>
                <a:cs typeface="Calibri"/>
              </a:rPr>
              <a:t>MODUL 3</a:t>
            </a:r>
            <a:endParaRPr lang="en-US"/>
          </a:p>
        </p:txBody>
      </p:sp>
      <p:sp>
        <p:nvSpPr>
          <p:cNvPr id="13" name="Rectangle 12">
            <a:extLst>
              <a:ext uri="{FF2B5EF4-FFF2-40B4-BE49-F238E27FC236}">
                <a16:creationId xmlns:a16="http://schemas.microsoft.com/office/drawing/2014/main" id="{955757E0-6307-8B57-DC11-A519D076BBAB}"/>
              </a:ext>
            </a:extLst>
          </p:cNvPr>
          <p:cNvSpPr/>
          <p:nvPr/>
        </p:nvSpPr>
        <p:spPr>
          <a:xfrm>
            <a:off x="-37616" y="3624943"/>
            <a:ext cx="5759835" cy="698629"/>
          </a:xfrm>
          <a:prstGeom prst="rect">
            <a:avLst/>
          </a:prstGeom>
          <a:gradFill>
            <a:gsLst>
              <a:gs pos="0">
                <a:srgbClr val="8551A1"/>
              </a:gs>
              <a:gs pos="35350">
                <a:srgbClr val="6363AC"/>
              </a:gs>
              <a:gs pos="100000">
                <a:srgbClr val="26C4F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7E31D9CB-74F2-0A15-79D3-9598920466C3}"/>
              </a:ext>
            </a:extLst>
          </p:cNvPr>
          <p:cNvSpPr txBox="1"/>
          <p:nvPr/>
        </p:nvSpPr>
        <p:spPr>
          <a:xfrm>
            <a:off x="470187" y="3677241"/>
            <a:ext cx="2763898" cy="646331"/>
          </a:xfrm>
          <a:prstGeom prst="rect">
            <a:avLst/>
          </a:prstGeom>
          <a:noFill/>
        </p:spPr>
        <p:txBody>
          <a:bodyPr wrap="none" rtlCol="0">
            <a:spAutoFit/>
          </a:bodyPr>
          <a:lstStyle/>
          <a:p>
            <a:r>
              <a:rPr lang="en-US" sz="3600" b="1" spc="324">
                <a:solidFill>
                  <a:schemeClr val="bg1"/>
                </a:solidFill>
                <a:latin typeface="Calibri" panose="020F0502020204030204" pitchFamily="34" charset="0"/>
                <a:cs typeface="Calibri" panose="020F0502020204030204" pitchFamily="34" charset="0"/>
              </a:rPr>
              <a:t>SLIDE-PRÆSENTATION</a:t>
            </a:r>
          </a:p>
        </p:txBody>
      </p:sp>
      <p:sp>
        <p:nvSpPr>
          <p:cNvPr id="16" name="Text Placeholder 2">
            <a:extLst>
              <a:ext uri="{FF2B5EF4-FFF2-40B4-BE49-F238E27FC236}">
                <a16:creationId xmlns:a16="http://schemas.microsoft.com/office/drawing/2014/main" id="{64DC978F-DB3A-B405-611C-CF3B1D2F083B}"/>
              </a:ext>
            </a:extLst>
          </p:cNvPr>
          <p:cNvSpPr txBox="1">
            <a:spLocks/>
          </p:cNvSpPr>
          <p:nvPr/>
        </p:nvSpPr>
        <p:spPr>
          <a:xfrm>
            <a:off x="8071272" y="5210687"/>
            <a:ext cx="4120728" cy="669473"/>
          </a:xfrm>
          <a:prstGeom prst="rect">
            <a:avLst/>
          </a:prstGeom>
          <a:gradFill>
            <a:gsLst>
              <a:gs pos="0">
                <a:srgbClr val="8551A1"/>
              </a:gs>
              <a:gs pos="35350">
                <a:srgbClr val="6363AC"/>
              </a:gs>
              <a:gs pos="100000">
                <a:srgbClr val="26C4F4"/>
              </a:gs>
            </a:gsLst>
            <a:lin ang="0" scaled="0"/>
          </a:gra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rPr>
              <a:t>www.</a:t>
            </a:r>
            <a:r>
              <a:rPr lang="en-US" sz="2400" b="1" dirty="0">
                <a:solidFill>
                  <a:schemeClr val="bg1"/>
                </a:solidFill>
              </a:rPr>
              <a:t>innovating4earth</a:t>
            </a:r>
            <a:r>
              <a:rPr lang="en-US" sz="2400" dirty="0">
                <a:solidFill>
                  <a:schemeClr val="bg1"/>
                </a:solidFill>
              </a:rPr>
              <a:t>.eu</a:t>
            </a:r>
          </a:p>
        </p:txBody>
      </p:sp>
      <p:sp>
        <p:nvSpPr>
          <p:cNvPr id="5" name="Freeform 4">
            <a:extLst>
              <a:ext uri="{FF2B5EF4-FFF2-40B4-BE49-F238E27FC236}">
                <a16:creationId xmlns:a16="http://schemas.microsoft.com/office/drawing/2014/main" id="{D3052147-F22A-7732-5088-762854425C5D}"/>
              </a:ext>
            </a:extLst>
          </p:cNvPr>
          <p:cNvSpPr/>
          <p:nvPr/>
        </p:nvSpPr>
        <p:spPr>
          <a:xfrm rot="11124034">
            <a:off x="-3124707" y="-1996831"/>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801AA59-D168-10DF-3329-CB57EA0993AC}"/>
              </a:ext>
            </a:extLst>
          </p:cNvPr>
          <p:cNvSpPr/>
          <p:nvPr/>
        </p:nvSpPr>
        <p:spPr>
          <a:xfrm>
            <a:off x="5903487" y="4966210"/>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Tree>
    <p:extLst>
      <p:ext uri="{BB962C8B-B14F-4D97-AF65-F5344CB8AC3E}">
        <p14:creationId xmlns:p14="http://schemas.microsoft.com/office/powerpoint/2010/main" val="216706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587575"/>
            <a:ext cx="6341766" cy="5166427"/>
          </a:xfrm>
          <a:prstGeom prst="rect">
            <a:avLst/>
          </a:prstGeom>
        </p:spPr>
        <p:txBody>
          <a:bodyPr/>
          <a:lstStyle/>
          <a:p>
            <a:pPr marL="9525" indent="-9525" algn="just"/>
            <a:r>
              <a:rPr lang="en-US" sz="1800" b="1"/>
              <a:t>Varighed:</a:t>
            </a:r>
            <a:r>
              <a:rPr lang="en-US" sz="1800"/>
              <a:t> 9 uger – hver gang to timers undervisning + læsning + opgaveløsning.</a:t>
            </a:r>
          </a:p>
          <a:p>
            <a:pPr marL="9525" indent="-9525" algn="just"/>
            <a:endParaRPr lang="en-US" sz="1800"/>
          </a:p>
          <a:p>
            <a:pPr marL="9525" indent="-9525" algn="just"/>
            <a:r>
              <a:rPr lang="en-US" sz="1800" b="1"/>
              <a:t>Mål: </a:t>
            </a:r>
            <a:r>
              <a:rPr lang="en-US" sz="1800"/>
              <a:t>Anvende den seks-trins innovationsstyringsproces på en reel logistisk udfordring ved at integrere digitale værktøjer, SDG'erne og bæredygtighedsprincipper.</a:t>
            </a:r>
          </a:p>
          <a:p>
            <a:pPr marL="9525" indent="-9525" algn="just"/>
            <a:endParaRPr lang="en-US" sz="1800"/>
          </a:p>
          <a:p>
            <a:pPr marL="9525" indent="-9525" algn="just"/>
            <a:r>
              <a:rPr lang="en-US" sz="1800" b="1"/>
              <a:t>Beskrivelse: </a:t>
            </a:r>
            <a:r>
              <a:rPr lang="en-US" sz="1800"/>
              <a:t>Dette modul er opdelt i seks faser af innovationsstyringsprocessen. Arbejdet vil være baseret på en specifik casestudie, hvor de studerende foreslår digitale løsninger til innovationsstyringsfaserne i deres udvalgte virksomheder, anbefaler relevante digitale værktøjer og argumenterer for støtte til implementering af bæredygtighed.</a:t>
            </a:r>
          </a:p>
          <a:p>
            <a:pPr marL="9525" indent="-9525" algn="just"/>
            <a:endParaRPr lang="en-US" sz="1800"/>
          </a:p>
          <a:p>
            <a:pPr marL="9525" indent="-9525" algn="just"/>
            <a:r>
              <a:rPr lang="en-US" sz="1800" b="1"/>
              <a:t>Evaluering: </a:t>
            </a:r>
            <a:r>
              <a:rPr lang="en-US" sz="1800"/>
              <a:t>Studerendes deltagelse i modulaktiviteter, peer feedback på den afsluttende præsentation, reflekterende blogs om erfaringer og afsluttende kvantitativ feedback til vurdering af modulets læringsmål (via online spørgeskema).</a:t>
            </a:r>
            <a:endParaRPr lang="en-US" sz="2000"/>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375386"/>
            <a:ext cx="4358639" cy="1023486"/>
          </a:xfrm>
          <a:prstGeom prst="rect">
            <a:avLst/>
          </a:prstGeom>
        </p:spPr>
        <p:txBody>
          <a:bodyPr/>
          <a:lstStyle/>
          <a:p>
            <a:r>
              <a:rPr lang="en-US" dirty="0" err="1"/>
              <a:t>Hvad</a:t>
            </a:r>
            <a:r>
              <a:rPr lang="en-US" dirty="0"/>
              <a:t> </a:t>
            </a:r>
            <a:r>
              <a:rPr lang="en-US" dirty="0" err="1"/>
              <a:t>kan</a:t>
            </a:r>
            <a:r>
              <a:rPr lang="en-US" dirty="0"/>
              <a:t> du </a:t>
            </a:r>
            <a:r>
              <a:rPr lang="en-US" dirty="0" err="1"/>
              <a:t>forvente</a:t>
            </a:r>
            <a:endParaRPr lang="en-US" dirty="0"/>
          </a:p>
        </p:txBody>
      </p:sp>
      <p:sp>
        <p:nvSpPr>
          <p:cNvPr id="2" name="Freeform 1">
            <a:extLst>
              <a:ext uri="{FF2B5EF4-FFF2-40B4-BE49-F238E27FC236}">
                <a16:creationId xmlns:a16="http://schemas.microsoft.com/office/drawing/2014/main" id="{AC3D4745-9DF0-9E7C-E9BE-C759A2C6E2E1}"/>
              </a:ext>
            </a:extLst>
          </p:cNvPr>
          <p:cNvSpPr/>
          <p:nvPr/>
        </p:nvSpPr>
        <p:spPr>
          <a:xfrm rot="9239258">
            <a:off x="-3429451" y="2063944"/>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EA7E2AE-9B5D-DA28-2B18-85EECA3324C9}"/>
              </a:ext>
            </a:extLst>
          </p:cNvPr>
          <p:cNvSpPr/>
          <p:nvPr/>
        </p:nvSpPr>
        <p:spPr>
          <a:xfrm>
            <a:off x="11167673" y="1252797"/>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6" name="Rechteck 5">
            <a:extLst>
              <a:ext uri="{FF2B5EF4-FFF2-40B4-BE49-F238E27FC236}">
                <a16:creationId xmlns:a16="http://schemas.microsoft.com/office/drawing/2014/main" id="{010680E2-8C82-073E-F3D2-264783CD814B}"/>
              </a:ext>
            </a:extLst>
          </p:cNvPr>
          <p:cNvSpPr/>
          <p:nvPr/>
        </p:nvSpPr>
        <p:spPr>
          <a:xfrm>
            <a:off x="0" y="1835142"/>
            <a:ext cx="4495800" cy="1338943"/>
          </a:xfrm>
          <a:prstGeom prst="rect">
            <a:avLst/>
          </a:prstGeom>
          <a:solidFill>
            <a:srgbClr val="29C5F4"/>
          </a:solidFill>
          <a:ln>
            <a:solidFill>
              <a:srgbClr val="29C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feld 7">
            <a:extLst>
              <a:ext uri="{FF2B5EF4-FFF2-40B4-BE49-F238E27FC236}">
                <a16:creationId xmlns:a16="http://schemas.microsoft.com/office/drawing/2014/main" id="{C93193BA-77B1-5987-E5A3-3C409F3F777B}"/>
              </a:ext>
            </a:extLst>
          </p:cNvPr>
          <p:cNvSpPr txBox="1"/>
          <p:nvPr/>
        </p:nvSpPr>
        <p:spPr>
          <a:xfrm>
            <a:off x="200296" y="2089114"/>
            <a:ext cx="4158343" cy="830997"/>
          </a:xfrm>
          <a:prstGeom prst="rect">
            <a:avLst/>
          </a:prstGeom>
          <a:noFill/>
        </p:spPr>
        <p:txBody>
          <a:bodyPr wrap="square" rtlCol="0">
            <a:spAutoFit/>
          </a:bodyPr>
          <a:lstStyle/>
          <a:p>
            <a:pPr algn="ctr"/>
            <a:r>
              <a:rPr lang="en-GB" sz="2400" b="1" dirty="0">
                <a:solidFill>
                  <a:srgbClr val="FF0000"/>
                </a:solidFill>
              </a:rPr>
              <a:t>Lærerinstruktioner – </a:t>
            </a:r>
          </a:p>
          <a:p>
            <a:pPr algn="ctr"/>
            <a:r>
              <a:rPr lang="en-GB" sz="2400" b="1" dirty="0">
                <a:solidFill>
                  <a:srgbClr val="FF0000"/>
                </a:solidFill>
              </a:rPr>
              <a:t>Tilpas/fjern inden brug</a:t>
            </a:r>
          </a:p>
        </p:txBody>
      </p:sp>
    </p:spTree>
    <p:extLst>
      <p:ext uri="{BB962C8B-B14F-4D97-AF65-F5344CB8AC3E}">
        <p14:creationId xmlns:p14="http://schemas.microsoft.com/office/powerpoint/2010/main" val="861080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FF14C2-0E70-BEDF-07B3-38D9D6A0180D}"/>
              </a:ext>
            </a:extLst>
          </p:cNvPr>
          <p:cNvSpPr>
            <a:spLocks noGrp="1"/>
          </p:cNvSpPr>
          <p:nvPr>
            <p:ph type="body" sz="quarter" idx="16"/>
          </p:nvPr>
        </p:nvSpPr>
        <p:spPr/>
        <p:txBody>
          <a:bodyPr/>
          <a:lstStyle/>
          <a:p>
            <a:r>
              <a:rPr lang="en-GB"/>
              <a:t>INTRODUKTION MODUL 3</a:t>
            </a:r>
          </a:p>
        </p:txBody>
      </p:sp>
      <p:sp>
        <p:nvSpPr>
          <p:cNvPr id="4" name="Freeform 3">
            <a:extLst>
              <a:ext uri="{FF2B5EF4-FFF2-40B4-BE49-F238E27FC236}">
                <a16:creationId xmlns:a16="http://schemas.microsoft.com/office/drawing/2014/main" id="{2B1D112A-CCA0-EF6F-21D9-E06429BC97EF}"/>
              </a:ext>
            </a:extLst>
          </p:cNvPr>
          <p:cNvSpPr/>
          <p:nvPr/>
        </p:nvSpPr>
        <p:spPr>
          <a:xfrm rot="18158388">
            <a:off x="9828571" y="-2204385"/>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graphicFrame>
        <p:nvGraphicFramePr>
          <p:cNvPr id="5" name="Table 4">
            <a:extLst>
              <a:ext uri="{FF2B5EF4-FFF2-40B4-BE49-F238E27FC236}">
                <a16:creationId xmlns:a16="http://schemas.microsoft.com/office/drawing/2014/main" id="{FF41ED0B-BDBF-557A-3F16-7BDCD1439261}"/>
              </a:ext>
            </a:extLst>
          </p:cNvPr>
          <p:cNvGraphicFramePr>
            <a:graphicFrameLocks noGrp="1"/>
          </p:cNvGraphicFramePr>
          <p:nvPr>
            <p:extLst>
              <p:ext uri="{D42A27DB-BD31-4B8C-83A1-F6EECF244321}">
                <p14:modId xmlns:p14="http://schemas.microsoft.com/office/powerpoint/2010/main" val="969042698"/>
              </p:ext>
            </p:extLst>
          </p:nvPr>
        </p:nvGraphicFramePr>
        <p:xfrm>
          <a:off x="376822" y="2490233"/>
          <a:ext cx="10999956" cy="3962400"/>
        </p:xfrm>
        <a:graphic>
          <a:graphicData uri="http://schemas.openxmlformats.org/drawingml/2006/table">
            <a:tbl>
              <a:tblPr firstRow="1" bandRow="1">
                <a:tableStyleId>{2D5ABB26-0587-4C30-8999-92F81FD0307C}</a:tableStyleId>
              </a:tblPr>
              <a:tblGrid>
                <a:gridCol w="487956">
                  <a:extLst>
                    <a:ext uri="{9D8B030D-6E8A-4147-A177-3AD203B41FA5}">
                      <a16:colId xmlns:a16="http://schemas.microsoft.com/office/drawing/2014/main" val="2837649412"/>
                    </a:ext>
                  </a:extLst>
                </a:gridCol>
                <a:gridCol w="4752000">
                  <a:extLst>
                    <a:ext uri="{9D8B030D-6E8A-4147-A177-3AD203B41FA5}">
                      <a16:colId xmlns:a16="http://schemas.microsoft.com/office/drawing/2014/main" val="498806747"/>
                    </a:ext>
                  </a:extLst>
                </a:gridCol>
                <a:gridCol w="5760000">
                  <a:extLst>
                    <a:ext uri="{9D8B030D-6E8A-4147-A177-3AD203B41FA5}">
                      <a16:colId xmlns:a16="http://schemas.microsoft.com/office/drawing/2014/main" val="1859676247"/>
                    </a:ext>
                  </a:extLst>
                </a:gridCol>
              </a:tblGrid>
              <a:tr h="370840">
                <a:tc>
                  <a:txBody>
                    <a:bodyPr/>
                    <a:lstStyle/>
                    <a:p>
                      <a:pPr algn="ctr"/>
                      <a:r>
                        <a:rPr lang="en-GB" sz="2000" b="1" dirty="0">
                          <a:solidFill>
                            <a:srgbClr val="173965"/>
                          </a:solidFill>
                        </a:rPr>
                        <a:t>#</a:t>
                      </a:r>
                    </a:p>
                  </a:txBody>
                  <a:tcPr anchor="ctr">
                    <a:lnR w="12700" cap="flat" cmpd="sng" algn="ctr">
                      <a:solidFill>
                        <a:srgbClr val="29C5F4"/>
                      </a:solidFill>
                      <a:prstDash val="solid"/>
                      <a:round/>
                      <a:headEnd type="none" w="med" len="med"/>
                      <a:tailEnd type="none" w="med" len="med"/>
                    </a:lnR>
                    <a:lnB w="12700" cap="flat" cmpd="sng" algn="ctr">
                      <a:solidFill>
                        <a:srgbClr val="29C5F4"/>
                      </a:solidFill>
                      <a:prstDash val="solid"/>
                      <a:round/>
                      <a:headEnd type="none" w="med" len="med"/>
                      <a:tailEnd type="none" w="med" len="med"/>
                    </a:lnB>
                  </a:tcPr>
                </a:tc>
                <a:tc>
                  <a:txBody>
                    <a:bodyPr/>
                    <a:lstStyle/>
                    <a:p>
                      <a:pPr algn="ctr"/>
                      <a:r>
                        <a:rPr lang="en-GB" sz="2000" b="1">
                          <a:solidFill>
                            <a:srgbClr val="173965"/>
                          </a:solidFill>
                        </a:rPr>
                        <a:t>UGENS EMNE</a:t>
                      </a:r>
                    </a:p>
                  </a:txBody>
                  <a:tcPr anchor="ctr">
                    <a:lnL w="12700" cap="flat" cmpd="sng" algn="ctr">
                      <a:solidFill>
                        <a:srgbClr val="29C5F4"/>
                      </a:solidFill>
                      <a:prstDash val="solid"/>
                      <a:round/>
                      <a:headEnd type="none" w="med" len="med"/>
                      <a:tailEnd type="none" w="med" len="med"/>
                    </a:lnL>
                    <a:lnR w="12700" cap="flat" cmpd="sng" algn="ctr">
                      <a:solidFill>
                        <a:srgbClr val="29C5F4"/>
                      </a:solidFill>
                      <a:prstDash val="solid"/>
                      <a:round/>
                      <a:headEnd type="none" w="med" len="med"/>
                      <a:tailEnd type="none" w="med" len="med"/>
                    </a:lnR>
                    <a:lnB w="12700" cap="flat" cmpd="sng" algn="ctr">
                      <a:solidFill>
                        <a:srgbClr val="29C5F4"/>
                      </a:solidFill>
                      <a:prstDash val="solid"/>
                      <a:round/>
                      <a:headEnd type="none" w="med" len="med"/>
                      <a:tailEnd type="none" w="med" len="med"/>
                    </a:lnB>
                  </a:tcPr>
                </a:tc>
                <a:tc>
                  <a:txBody>
                    <a:bodyPr/>
                    <a:lstStyle/>
                    <a:p>
                      <a:pPr algn="ctr"/>
                      <a:r>
                        <a:rPr lang="en-GB" sz="2000" b="1">
                          <a:solidFill>
                            <a:srgbClr val="173965"/>
                          </a:solidFill>
                        </a:rPr>
                        <a:t>LÆRINGSMÅL</a:t>
                      </a:r>
                    </a:p>
                  </a:txBody>
                  <a:tcPr anchor="ctr">
                    <a:lnL w="12700" cap="flat" cmpd="sng" algn="ctr">
                      <a:solidFill>
                        <a:srgbClr val="29C5F4"/>
                      </a:solidFill>
                      <a:prstDash val="solid"/>
                      <a:round/>
                      <a:headEnd type="none" w="med" len="med"/>
                      <a:tailEnd type="none" w="med" len="med"/>
                    </a:lnL>
                    <a:lnB w="12700" cap="flat" cmpd="sng" algn="ctr">
                      <a:solidFill>
                        <a:srgbClr val="29C5F4"/>
                      </a:solidFill>
                      <a:prstDash val="solid"/>
                      <a:round/>
                      <a:headEnd type="none" w="med" len="med"/>
                      <a:tailEnd type="none" w="med" len="med"/>
                    </a:lnB>
                  </a:tcPr>
                </a:tc>
                <a:extLst>
                  <a:ext uri="{0D108BD9-81ED-4DB2-BD59-A6C34878D82A}">
                    <a16:rowId xmlns:a16="http://schemas.microsoft.com/office/drawing/2014/main" val="2151612233"/>
                  </a:ext>
                </a:extLst>
              </a:tr>
              <a:tr h="370840">
                <a:tc>
                  <a:txBody>
                    <a:bodyPr/>
                    <a:lstStyle/>
                    <a:p>
                      <a:pPr algn="ctr"/>
                      <a:r>
                        <a:rPr lang="en-GB" sz="2000" b="1">
                          <a:solidFill>
                            <a:srgbClr val="173965"/>
                          </a:solidFill>
                        </a:rPr>
                        <a:t>7</a:t>
                      </a:r>
                    </a:p>
                  </a:txBody>
                  <a:tcPr anchor="ctr">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a:txBody>
                    <a:bodyPr/>
                    <a:lstStyle/>
                    <a:p>
                      <a:r>
                        <a:rPr lang="en-GB" sz="2000">
                          <a:solidFill>
                            <a:srgbClr val="173965"/>
                          </a:solidFill>
                        </a:rPr>
                        <a:t>Introduktion til udfordringen</a:t>
                      </a:r>
                    </a:p>
                  </a:txBody>
                  <a:tcPr anchor="ctr">
                    <a:lnL w="12700" cap="flat" cmpd="sng" algn="ctr">
                      <a:solidFill>
                        <a:srgbClr val="29C5F4"/>
                      </a:solidFill>
                      <a:prstDash val="solid"/>
                      <a:round/>
                      <a:headEnd type="none" w="med" len="med"/>
                      <a:tailEnd type="none" w="med" len="med"/>
                    </a:lnL>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rowSpan="9">
                  <a:txBody>
                    <a:bodyPr/>
                    <a:lstStyle/>
                    <a:p>
                      <a:pPr marL="342900" indent="-342900">
                        <a:buFont typeface="Arial" panose="020B0604020202020204" pitchFamily="34" charset="0"/>
                        <a:buChar char="•"/>
                      </a:pPr>
                      <a:r>
                        <a:rPr lang="en-GB" sz="2000">
                          <a:solidFill>
                            <a:srgbClr val="173965"/>
                          </a:solidFill>
                        </a:rPr>
                        <a:t>Eleverne skal kunne styre innovationsudviklingen systematisk på baggrund af den 6-trins innovationsproces.</a:t>
                      </a:r>
                    </a:p>
                    <a:p>
                      <a:pPr marL="342900" indent="-342900">
                        <a:buFont typeface="Arial" panose="020B0604020202020204" pitchFamily="34" charset="0"/>
                        <a:buChar char="•"/>
                      </a:pPr>
                      <a:r>
                        <a:rPr lang="en-GB" sz="2000">
                          <a:solidFill>
                            <a:srgbClr val="173965"/>
                          </a:solidFill>
                        </a:rPr>
                        <a:t>Eleverne skal anvende digitale værktøjer til at styre innovationsudviklingen. </a:t>
                      </a:r>
                    </a:p>
                    <a:p>
                      <a:pPr marL="342900" indent="-342900">
                        <a:buFont typeface="Arial" panose="020B0604020202020204" pitchFamily="34" charset="0"/>
                        <a:buChar char="•"/>
                      </a:pPr>
                      <a:r>
                        <a:rPr lang="en-GB" sz="2000">
                          <a:solidFill>
                            <a:srgbClr val="173965"/>
                          </a:solidFill>
                        </a:rPr>
                        <a:t>Studerende skal vide, hvordan man prioriterer og håndterer bæredygtighedsspørgsmål gennem innovative aktiviteter inden for logistik.</a:t>
                      </a:r>
                    </a:p>
                    <a:p>
                      <a:pPr marL="342900" indent="-342900">
                        <a:buFont typeface="Arial" panose="020B0604020202020204" pitchFamily="34" charset="0"/>
                        <a:buChar char="•"/>
                      </a:pPr>
                      <a:r>
                        <a:rPr lang="en-GB" sz="2000">
                          <a:solidFill>
                            <a:srgbClr val="173965"/>
                          </a:solidFill>
                        </a:rPr>
                        <a:t>Studerende skal kunne identificere muligheder for at implementere digitale strategier i bæredygtig logistik.</a:t>
                      </a:r>
                    </a:p>
                  </a:txBody>
                  <a:tcPr anchor="ctr">
                    <a:lnL w="12700" cap="flat" cmpd="sng" algn="ctr">
                      <a:solidFill>
                        <a:srgbClr val="29C5F4"/>
                      </a:solidFill>
                      <a:prstDash val="solid"/>
                      <a:round/>
                      <a:headEnd type="none" w="med" len="med"/>
                      <a:tailEnd type="none" w="med" len="med"/>
                    </a:lnL>
                    <a:lnT w="12700" cap="flat" cmpd="sng" algn="ctr">
                      <a:solidFill>
                        <a:srgbClr val="29C5F4"/>
                      </a:solidFill>
                      <a:prstDash val="solid"/>
                      <a:round/>
                      <a:headEnd type="none" w="med" len="med"/>
                      <a:tailEnd type="none" w="med" len="med"/>
                    </a:lnT>
                  </a:tcPr>
                </a:tc>
                <a:extLst>
                  <a:ext uri="{0D108BD9-81ED-4DB2-BD59-A6C34878D82A}">
                    <a16:rowId xmlns:a16="http://schemas.microsoft.com/office/drawing/2014/main" val="2902156136"/>
                  </a:ext>
                </a:extLst>
              </a:tr>
              <a:tr h="370840">
                <a:tc>
                  <a:txBody>
                    <a:bodyPr/>
                    <a:lstStyle/>
                    <a:p>
                      <a:pPr algn="ctr"/>
                      <a:r>
                        <a:rPr lang="en-GB" sz="2000" b="1">
                          <a:solidFill>
                            <a:srgbClr val="173965"/>
                          </a:solidFill>
                        </a:rPr>
                        <a:t>8</a:t>
                      </a:r>
                    </a:p>
                  </a:txBody>
                  <a:tcPr anchor="ctr">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a:txBody>
                    <a:bodyPr/>
                    <a:lstStyle/>
                    <a:p>
                      <a:r>
                        <a:rPr lang="en-GB" sz="2000">
                          <a:solidFill>
                            <a:srgbClr val="173965"/>
                          </a:solidFill>
                        </a:rPr>
                        <a:t>Fase 1 – Identificering af muligheder</a:t>
                      </a:r>
                    </a:p>
                  </a:txBody>
                  <a:tcPr anchor="ctr">
                    <a:lnL w="12700" cap="flat" cmpd="sng" algn="ctr">
                      <a:solidFill>
                        <a:srgbClr val="29C5F4"/>
                      </a:solidFill>
                      <a:prstDash val="solid"/>
                      <a:round/>
                      <a:headEnd type="none" w="med" len="med"/>
                      <a:tailEnd type="none" w="med" len="med"/>
                    </a:lnL>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vMerge="1">
                  <a:txBody>
                    <a:bodyPr/>
                    <a:lstStyle/>
                    <a:p>
                      <a:pPr marL="0" indent="0">
                        <a:buNone/>
                      </a:pPr>
                      <a:endParaRPr lang="en-GB" sz="2200">
                        <a:solidFill>
                          <a:srgbClr val="173965"/>
                        </a:solidFill>
                      </a:endParaRPr>
                    </a:p>
                  </a:txBody>
                  <a:tcPr anchor="ctr">
                    <a:lnL w="12700" cap="flat" cmpd="sng" algn="ctr">
                      <a:solidFill>
                        <a:srgbClr val="29C5F4"/>
                      </a:solidFill>
                      <a:prstDash val="solid"/>
                      <a:round/>
                      <a:headEnd type="none" w="med" len="med"/>
                      <a:tailEnd type="none" w="med" len="med"/>
                    </a:lnL>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extLst>
                  <a:ext uri="{0D108BD9-81ED-4DB2-BD59-A6C34878D82A}">
                    <a16:rowId xmlns:a16="http://schemas.microsoft.com/office/drawing/2014/main" val="3536510382"/>
                  </a:ext>
                </a:extLst>
              </a:tr>
              <a:tr h="370840">
                <a:tc>
                  <a:txBody>
                    <a:bodyPr/>
                    <a:lstStyle/>
                    <a:p>
                      <a:pPr algn="ctr"/>
                      <a:r>
                        <a:rPr lang="en-GB" sz="2000" b="1">
                          <a:solidFill>
                            <a:srgbClr val="173965"/>
                          </a:solidFill>
                        </a:rPr>
                        <a:t>9</a:t>
                      </a:r>
                    </a:p>
                  </a:txBody>
                  <a:tcPr anchor="ctr">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a:txBody>
                    <a:bodyPr/>
                    <a:lstStyle/>
                    <a:p>
                      <a:r>
                        <a:rPr lang="en-GB" sz="2000">
                          <a:solidFill>
                            <a:srgbClr val="173965"/>
                          </a:solidFill>
                        </a:rPr>
                        <a:t>Fase 2 – Idéudvikling og idéhåndtering</a:t>
                      </a:r>
                    </a:p>
                  </a:txBody>
                  <a:tcPr anchor="ctr">
                    <a:lnL w="12700" cap="flat" cmpd="sng" algn="ctr">
                      <a:solidFill>
                        <a:srgbClr val="29C5F4"/>
                      </a:solidFill>
                      <a:prstDash val="solid"/>
                      <a:round/>
                      <a:headEnd type="none" w="med" len="med"/>
                      <a:tailEnd type="none" w="med" len="med"/>
                    </a:lnL>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200">
                        <a:solidFill>
                          <a:srgbClr val="173965"/>
                        </a:solidFill>
                      </a:endParaRPr>
                    </a:p>
                  </a:txBody>
                  <a:tcPr anchor="ctr">
                    <a:lnL w="12700" cap="flat" cmpd="sng" algn="ctr">
                      <a:solidFill>
                        <a:srgbClr val="29C5F4"/>
                      </a:solidFill>
                      <a:prstDash val="solid"/>
                      <a:round/>
                      <a:headEnd type="none" w="med" len="med"/>
                      <a:tailEnd type="none" w="med" len="med"/>
                    </a:lnL>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extLst>
                  <a:ext uri="{0D108BD9-81ED-4DB2-BD59-A6C34878D82A}">
                    <a16:rowId xmlns:a16="http://schemas.microsoft.com/office/drawing/2014/main" val="3556199825"/>
                  </a:ext>
                </a:extLst>
              </a:tr>
              <a:tr h="370840">
                <a:tc>
                  <a:txBody>
                    <a:bodyPr/>
                    <a:lstStyle/>
                    <a:p>
                      <a:pPr algn="ctr"/>
                      <a:r>
                        <a:rPr lang="en-GB" sz="2000" b="1" dirty="0">
                          <a:solidFill>
                            <a:srgbClr val="173965"/>
                          </a:solidFill>
                        </a:rPr>
                        <a:t>10</a:t>
                      </a:r>
                    </a:p>
                  </a:txBody>
                  <a:tcPr anchor="ctr">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a:txBody>
                    <a:bodyPr/>
                    <a:lstStyle/>
                    <a:p>
                      <a:r>
                        <a:rPr lang="en-GB" sz="2000">
                          <a:solidFill>
                            <a:srgbClr val="173965"/>
                          </a:solidFill>
                        </a:rPr>
                        <a:t>Fase 3 – Konceptudvikling</a:t>
                      </a:r>
                    </a:p>
                  </a:txBody>
                  <a:tcPr anchor="ctr">
                    <a:lnL w="12700" cap="flat" cmpd="sng" algn="ctr">
                      <a:solidFill>
                        <a:srgbClr val="29C5F4"/>
                      </a:solidFill>
                      <a:prstDash val="solid"/>
                      <a:round/>
                      <a:headEnd type="none" w="med" len="med"/>
                      <a:tailEnd type="none" w="med" len="med"/>
                    </a:lnL>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200">
                        <a:solidFill>
                          <a:srgbClr val="173965"/>
                        </a:solidFill>
                      </a:endParaRPr>
                    </a:p>
                  </a:txBody>
                  <a:tcPr anchor="ctr">
                    <a:lnL w="12700" cap="flat" cmpd="sng" algn="ctr">
                      <a:solidFill>
                        <a:srgbClr val="29C5F4"/>
                      </a:solidFill>
                      <a:prstDash val="solid"/>
                      <a:round/>
                      <a:headEnd type="none" w="med" len="med"/>
                      <a:tailEnd type="none" w="med" len="med"/>
                    </a:lnL>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extLst>
                  <a:ext uri="{0D108BD9-81ED-4DB2-BD59-A6C34878D82A}">
                    <a16:rowId xmlns:a16="http://schemas.microsoft.com/office/drawing/2014/main" val="708163547"/>
                  </a:ext>
                </a:extLst>
              </a:tr>
              <a:tr h="370840">
                <a:tc>
                  <a:txBody>
                    <a:bodyPr/>
                    <a:lstStyle/>
                    <a:p>
                      <a:pPr algn="ctr"/>
                      <a:r>
                        <a:rPr lang="en-GB" sz="2000" b="1">
                          <a:solidFill>
                            <a:srgbClr val="173965"/>
                          </a:solidFill>
                        </a:rPr>
                        <a:t>11</a:t>
                      </a:r>
                    </a:p>
                  </a:txBody>
                  <a:tcPr anchor="ctr">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a:txBody>
                    <a:bodyPr/>
                    <a:lstStyle/>
                    <a:p>
                      <a:r>
                        <a:rPr lang="en-GB" sz="2000">
                          <a:solidFill>
                            <a:srgbClr val="173965"/>
                          </a:solidFill>
                        </a:rPr>
                        <a:t>Fase 4 – Serviceudvikling</a:t>
                      </a:r>
                    </a:p>
                  </a:txBody>
                  <a:tcPr anchor="ctr">
                    <a:lnL w="12700" cap="flat" cmpd="sng" algn="ctr">
                      <a:solidFill>
                        <a:srgbClr val="29C5F4"/>
                      </a:solidFill>
                      <a:prstDash val="solid"/>
                      <a:round/>
                      <a:headEnd type="none" w="med" len="med"/>
                      <a:tailEnd type="none" w="med" len="med"/>
                    </a:lnL>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200">
                        <a:solidFill>
                          <a:srgbClr val="173965"/>
                        </a:solidFill>
                      </a:endParaRPr>
                    </a:p>
                  </a:txBody>
                  <a:tcPr anchor="ctr">
                    <a:lnL w="12700" cap="flat" cmpd="sng" algn="ctr">
                      <a:solidFill>
                        <a:srgbClr val="29C5F4"/>
                      </a:solidFill>
                      <a:prstDash val="solid"/>
                      <a:round/>
                      <a:headEnd type="none" w="med" len="med"/>
                      <a:tailEnd type="none" w="med" len="med"/>
                    </a:lnL>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extLst>
                  <a:ext uri="{0D108BD9-81ED-4DB2-BD59-A6C34878D82A}">
                    <a16:rowId xmlns:a16="http://schemas.microsoft.com/office/drawing/2014/main" val="2692153084"/>
                  </a:ext>
                </a:extLst>
              </a:tr>
              <a:tr h="370840">
                <a:tc>
                  <a:txBody>
                    <a:bodyPr/>
                    <a:lstStyle/>
                    <a:p>
                      <a:pPr algn="ctr"/>
                      <a:r>
                        <a:rPr lang="en-GB" sz="2000" b="1">
                          <a:solidFill>
                            <a:srgbClr val="173965"/>
                          </a:solidFill>
                        </a:rPr>
                        <a:t>12</a:t>
                      </a:r>
                    </a:p>
                  </a:txBody>
                  <a:tcPr anchor="ctr">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a:txBody>
                    <a:bodyPr/>
                    <a:lstStyle/>
                    <a:p>
                      <a:r>
                        <a:rPr lang="en-GB" sz="2000">
                          <a:solidFill>
                            <a:srgbClr val="173965"/>
                          </a:solidFill>
                        </a:rPr>
                        <a:t>Fase 5 – Test og validering af pilot-service </a:t>
                      </a:r>
                    </a:p>
                  </a:txBody>
                  <a:tcPr anchor="ctr">
                    <a:lnL w="12700" cap="flat" cmpd="sng" algn="ctr">
                      <a:solidFill>
                        <a:srgbClr val="29C5F4"/>
                      </a:solidFill>
                      <a:prstDash val="solid"/>
                      <a:round/>
                      <a:headEnd type="none" w="med" len="med"/>
                      <a:tailEnd type="none" w="med" len="med"/>
                    </a:lnL>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200">
                        <a:solidFill>
                          <a:srgbClr val="173965"/>
                        </a:solidFill>
                      </a:endParaRPr>
                    </a:p>
                  </a:txBody>
                  <a:tcPr anchor="ctr">
                    <a:lnL w="12700" cap="flat" cmpd="sng" algn="ctr">
                      <a:solidFill>
                        <a:srgbClr val="29C5F4"/>
                      </a:solidFill>
                      <a:prstDash val="solid"/>
                      <a:round/>
                      <a:headEnd type="none" w="med" len="med"/>
                      <a:tailEnd type="none" w="med" len="med"/>
                    </a:lnL>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extLst>
                  <a:ext uri="{0D108BD9-81ED-4DB2-BD59-A6C34878D82A}">
                    <a16:rowId xmlns:a16="http://schemas.microsoft.com/office/drawing/2014/main" val="237053785"/>
                  </a:ext>
                </a:extLst>
              </a:tr>
              <a:tr h="370840">
                <a:tc>
                  <a:txBody>
                    <a:bodyPr/>
                    <a:lstStyle/>
                    <a:p>
                      <a:pPr algn="ctr"/>
                      <a:r>
                        <a:rPr lang="en-GB" sz="2000" b="1">
                          <a:solidFill>
                            <a:srgbClr val="173965"/>
                          </a:solidFill>
                        </a:rPr>
                        <a:t>13</a:t>
                      </a:r>
                    </a:p>
                  </a:txBody>
                  <a:tcPr anchor="ctr">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a:txBody>
                    <a:bodyPr/>
                    <a:lstStyle/>
                    <a:p>
                      <a:r>
                        <a:rPr lang="en-GB" sz="2000">
                          <a:solidFill>
                            <a:srgbClr val="173965"/>
                          </a:solidFill>
                        </a:rPr>
                        <a:t>Fase 6 – Lancering </a:t>
                      </a:r>
                    </a:p>
                  </a:txBody>
                  <a:tcPr anchor="ctr">
                    <a:lnL w="12700" cap="flat" cmpd="sng" algn="ctr">
                      <a:solidFill>
                        <a:srgbClr val="29C5F4"/>
                      </a:solidFill>
                      <a:prstDash val="solid"/>
                      <a:round/>
                      <a:headEnd type="none" w="med" len="med"/>
                      <a:tailEnd type="none" w="med" len="med"/>
                    </a:lnL>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200">
                        <a:solidFill>
                          <a:srgbClr val="173965"/>
                        </a:solidFill>
                      </a:endParaRPr>
                    </a:p>
                  </a:txBody>
                  <a:tcPr anchor="ctr">
                    <a:lnL w="12700" cap="flat" cmpd="sng" algn="ctr">
                      <a:solidFill>
                        <a:srgbClr val="29C5F4"/>
                      </a:solidFill>
                      <a:prstDash val="solid"/>
                      <a:round/>
                      <a:headEnd type="none" w="med" len="med"/>
                      <a:tailEnd type="none" w="med" len="med"/>
                    </a:lnL>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extLst>
                  <a:ext uri="{0D108BD9-81ED-4DB2-BD59-A6C34878D82A}">
                    <a16:rowId xmlns:a16="http://schemas.microsoft.com/office/drawing/2014/main" val="2655906624"/>
                  </a:ext>
                </a:extLst>
              </a:tr>
              <a:tr h="370840">
                <a:tc>
                  <a:txBody>
                    <a:bodyPr/>
                    <a:lstStyle/>
                    <a:p>
                      <a:pPr algn="ctr"/>
                      <a:r>
                        <a:rPr lang="en-GB" sz="2000" b="1">
                          <a:solidFill>
                            <a:srgbClr val="173965"/>
                          </a:solidFill>
                        </a:rPr>
                        <a:t>14</a:t>
                      </a:r>
                    </a:p>
                  </a:txBody>
                  <a:tcPr anchor="ctr">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a:txBody>
                    <a:bodyPr/>
                    <a:lstStyle/>
                    <a:p>
                      <a:r>
                        <a:rPr lang="en-GB" sz="2000">
                          <a:solidFill>
                            <a:srgbClr val="173965"/>
                          </a:solidFill>
                        </a:rPr>
                        <a:t>Afsluttende præsentationer og diskussioner </a:t>
                      </a:r>
                    </a:p>
                  </a:txBody>
                  <a:tcPr anchor="ctr">
                    <a:lnL w="12700" cap="flat" cmpd="sng" algn="ctr">
                      <a:solidFill>
                        <a:srgbClr val="29C5F4"/>
                      </a:solidFill>
                      <a:prstDash val="solid"/>
                      <a:round/>
                      <a:headEnd type="none" w="med" len="med"/>
                      <a:tailEnd type="none" w="med" len="med"/>
                    </a:lnL>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200">
                        <a:solidFill>
                          <a:srgbClr val="173965"/>
                        </a:solidFill>
                      </a:endParaRPr>
                    </a:p>
                  </a:txBody>
                  <a:tcPr anchor="ctr">
                    <a:lnL w="12700" cap="flat" cmpd="sng" algn="ctr">
                      <a:solidFill>
                        <a:srgbClr val="29C5F4"/>
                      </a:solidFill>
                      <a:prstDash val="solid"/>
                      <a:round/>
                      <a:headEnd type="none" w="med" len="med"/>
                      <a:tailEnd type="none" w="med" len="med"/>
                    </a:lnL>
                    <a:lnT w="12700" cap="flat" cmpd="sng" algn="ctr">
                      <a:solidFill>
                        <a:srgbClr val="29C5F4"/>
                      </a:solidFill>
                      <a:prstDash val="solid"/>
                      <a:round/>
                      <a:headEnd type="none" w="med" len="med"/>
                      <a:tailEnd type="none" w="med" len="med"/>
                    </a:lnT>
                    <a:lnB w="12700" cap="flat" cmpd="sng" algn="ctr">
                      <a:solidFill>
                        <a:srgbClr val="29C5F4"/>
                      </a:solidFill>
                      <a:prstDash val="solid"/>
                      <a:round/>
                      <a:headEnd type="none" w="med" len="med"/>
                      <a:tailEnd type="none" w="med" len="med"/>
                    </a:lnB>
                  </a:tcPr>
                </a:tc>
                <a:extLst>
                  <a:ext uri="{0D108BD9-81ED-4DB2-BD59-A6C34878D82A}">
                    <a16:rowId xmlns:a16="http://schemas.microsoft.com/office/drawing/2014/main" val="3313435658"/>
                  </a:ext>
                </a:extLst>
              </a:tr>
              <a:tr h="370840">
                <a:tc>
                  <a:txBody>
                    <a:bodyPr/>
                    <a:lstStyle/>
                    <a:p>
                      <a:pPr algn="ctr"/>
                      <a:r>
                        <a:rPr lang="en-GB" sz="2000" b="1">
                          <a:solidFill>
                            <a:srgbClr val="173965"/>
                          </a:solidFill>
                        </a:rPr>
                        <a:t>15</a:t>
                      </a:r>
                    </a:p>
                  </a:txBody>
                  <a:tcPr anchor="ctr">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tcPr>
                </a:tc>
                <a:tc>
                  <a:txBody>
                    <a:bodyPr/>
                    <a:lstStyle/>
                    <a:p>
                      <a:r>
                        <a:rPr lang="en-GB" sz="2000">
                          <a:solidFill>
                            <a:srgbClr val="173965"/>
                          </a:solidFill>
                        </a:rPr>
                        <a:t>Refleksion og læring Konklusion </a:t>
                      </a:r>
                    </a:p>
                  </a:txBody>
                  <a:tcPr anchor="ctr">
                    <a:lnL w="12700" cap="flat" cmpd="sng" algn="ctr">
                      <a:solidFill>
                        <a:srgbClr val="29C5F4"/>
                      </a:solidFill>
                      <a:prstDash val="solid"/>
                      <a:round/>
                      <a:headEnd type="none" w="med" len="med"/>
                      <a:tailEnd type="none" w="med" len="med"/>
                    </a:lnL>
                    <a:lnR w="12700" cap="flat" cmpd="sng" algn="ctr">
                      <a:solidFill>
                        <a:srgbClr val="29C5F4"/>
                      </a:solidFill>
                      <a:prstDash val="solid"/>
                      <a:round/>
                      <a:headEnd type="none" w="med" len="med"/>
                      <a:tailEnd type="none" w="med" len="med"/>
                    </a:lnR>
                    <a:lnT w="12700" cap="flat" cmpd="sng" algn="ctr">
                      <a:solidFill>
                        <a:srgbClr val="29C5F4"/>
                      </a:solidFill>
                      <a:prstDash val="solid"/>
                      <a:round/>
                      <a:headEnd type="none" w="med" len="med"/>
                      <a:tailEnd type="none" w="med" len="med"/>
                    </a:lnT>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200">
                        <a:solidFill>
                          <a:srgbClr val="173965"/>
                        </a:solidFill>
                      </a:endParaRPr>
                    </a:p>
                  </a:txBody>
                  <a:tcPr anchor="ctr">
                    <a:lnL w="12700" cap="flat" cmpd="sng" algn="ctr">
                      <a:solidFill>
                        <a:srgbClr val="29C5F4"/>
                      </a:solidFill>
                      <a:prstDash val="solid"/>
                      <a:round/>
                      <a:headEnd type="none" w="med" len="med"/>
                      <a:tailEnd type="none" w="med" len="med"/>
                    </a:lnL>
                    <a:lnT w="12700" cap="flat" cmpd="sng" algn="ctr">
                      <a:solidFill>
                        <a:srgbClr val="29C5F4"/>
                      </a:solidFill>
                      <a:prstDash val="solid"/>
                      <a:round/>
                      <a:headEnd type="none" w="med" len="med"/>
                      <a:tailEnd type="none" w="med" len="med"/>
                    </a:lnT>
                  </a:tcPr>
                </a:tc>
                <a:extLst>
                  <a:ext uri="{0D108BD9-81ED-4DB2-BD59-A6C34878D82A}">
                    <a16:rowId xmlns:a16="http://schemas.microsoft.com/office/drawing/2014/main" val="3075457463"/>
                  </a:ext>
                </a:extLst>
              </a:tr>
            </a:tbl>
          </a:graphicData>
        </a:graphic>
      </p:graphicFrame>
      <p:sp>
        <p:nvSpPr>
          <p:cNvPr id="3" name="Rechteck 2">
            <a:extLst>
              <a:ext uri="{FF2B5EF4-FFF2-40B4-BE49-F238E27FC236}">
                <a16:creationId xmlns:a16="http://schemas.microsoft.com/office/drawing/2014/main" id="{156177F8-E6FB-B31F-816D-425384DDBE70}"/>
              </a:ext>
            </a:extLst>
          </p:cNvPr>
          <p:cNvSpPr/>
          <p:nvPr/>
        </p:nvSpPr>
        <p:spPr>
          <a:xfrm>
            <a:off x="7696199" y="217713"/>
            <a:ext cx="4495800" cy="1338943"/>
          </a:xfrm>
          <a:prstGeom prst="rect">
            <a:avLst/>
          </a:prstGeom>
          <a:solidFill>
            <a:srgbClr val="29C5F4"/>
          </a:solidFill>
          <a:ln>
            <a:solidFill>
              <a:srgbClr val="29C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4C9D874A-E653-0549-1E21-9DAF535E4F5D}"/>
              </a:ext>
            </a:extLst>
          </p:cNvPr>
          <p:cNvSpPr txBox="1"/>
          <p:nvPr/>
        </p:nvSpPr>
        <p:spPr>
          <a:xfrm>
            <a:off x="7864927" y="471685"/>
            <a:ext cx="4158343" cy="830997"/>
          </a:xfrm>
          <a:prstGeom prst="rect">
            <a:avLst/>
          </a:prstGeom>
          <a:noFill/>
        </p:spPr>
        <p:txBody>
          <a:bodyPr wrap="square" rtlCol="0">
            <a:spAutoFit/>
          </a:bodyPr>
          <a:lstStyle/>
          <a:p>
            <a:pPr algn="ctr"/>
            <a:r>
              <a:rPr lang="en-GB" sz="2400" b="1" dirty="0">
                <a:solidFill>
                  <a:srgbClr val="FF0000"/>
                </a:solidFill>
              </a:rPr>
              <a:t>Instruktioner til læreren – </a:t>
            </a:r>
          </a:p>
          <a:p>
            <a:pPr algn="ctr"/>
            <a:r>
              <a:rPr lang="en-GB" sz="2400" b="1" dirty="0">
                <a:solidFill>
                  <a:srgbClr val="FF0000"/>
                </a:solidFill>
              </a:rPr>
              <a:t>Tilpas/fjern inden brug</a:t>
            </a:r>
          </a:p>
        </p:txBody>
      </p:sp>
    </p:spTree>
    <p:extLst>
      <p:ext uri="{BB962C8B-B14F-4D97-AF65-F5344CB8AC3E}">
        <p14:creationId xmlns:p14="http://schemas.microsoft.com/office/powerpoint/2010/main" val="2197716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BCE9C753-B344-7A74-3192-E14C32B94B6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12604" b="12604"/>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a:xfrm>
            <a:off x="4063536" y="4333156"/>
            <a:ext cx="4064926" cy="850665"/>
          </a:xfrm>
        </p:spPr>
        <p:txBody>
          <a:bodyPr/>
          <a:lstStyle/>
          <a:p>
            <a:r>
              <a:rPr lang="en-US" sz="4000" b="1"/>
              <a:t>UGE 7</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3262458" y="1674178"/>
            <a:ext cx="5667082" cy="1748587"/>
          </a:xfrm>
        </p:spPr>
        <p:txBody>
          <a:bodyPr/>
          <a:lstStyle/>
          <a:p>
            <a:r>
              <a:rPr lang="en-GB" sz="4800" b="1"/>
              <a:t>INTRODUKTION TIL UDFORDRINGEN</a:t>
            </a:r>
          </a:p>
        </p:txBody>
      </p:sp>
      <p:sp>
        <p:nvSpPr>
          <p:cNvPr id="2" name="Rechteck 1">
            <a:extLst>
              <a:ext uri="{FF2B5EF4-FFF2-40B4-BE49-F238E27FC236}">
                <a16:creationId xmlns:a16="http://schemas.microsoft.com/office/drawing/2014/main" id="{9E5F4711-D1DC-3188-354B-C799980195B6}"/>
              </a:ext>
            </a:extLst>
          </p:cNvPr>
          <p:cNvSpPr/>
          <p:nvPr/>
        </p:nvSpPr>
        <p:spPr>
          <a:xfrm>
            <a:off x="7696199" y="217713"/>
            <a:ext cx="4495800" cy="1338943"/>
          </a:xfrm>
          <a:prstGeom prst="rect">
            <a:avLst/>
          </a:prstGeom>
          <a:solidFill>
            <a:srgbClr val="29C5F4"/>
          </a:solidFill>
          <a:ln>
            <a:solidFill>
              <a:srgbClr val="29C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a:extLst>
              <a:ext uri="{FF2B5EF4-FFF2-40B4-BE49-F238E27FC236}">
                <a16:creationId xmlns:a16="http://schemas.microsoft.com/office/drawing/2014/main" id="{36C4E486-D9C1-BE13-C838-9782D3D04FFE}"/>
              </a:ext>
            </a:extLst>
          </p:cNvPr>
          <p:cNvSpPr txBox="1"/>
          <p:nvPr/>
        </p:nvSpPr>
        <p:spPr>
          <a:xfrm>
            <a:off x="7864927" y="288805"/>
            <a:ext cx="4158343" cy="1200329"/>
          </a:xfrm>
          <a:prstGeom prst="rect">
            <a:avLst/>
          </a:prstGeom>
          <a:noFill/>
        </p:spPr>
        <p:txBody>
          <a:bodyPr wrap="square" rtlCol="0">
            <a:spAutoFit/>
          </a:bodyPr>
          <a:lstStyle/>
          <a:p>
            <a:pPr algn="ctr"/>
            <a:r>
              <a:rPr lang="en-GB" sz="2400" b="1" dirty="0">
                <a:solidFill>
                  <a:srgbClr val="FF0000"/>
                </a:solidFill>
              </a:rPr>
              <a:t>Vælg en casestudie! Du kan tilpasse den efter behov eller præsentere en original case.</a:t>
            </a:r>
          </a:p>
        </p:txBody>
      </p:sp>
    </p:spTree>
    <p:extLst>
      <p:ext uri="{BB962C8B-B14F-4D97-AF65-F5344CB8AC3E}">
        <p14:creationId xmlns:p14="http://schemas.microsoft.com/office/powerpoint/2010/main" val="2253308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98DE47-F233-1BCF-9463-D18341DC3832}"/>
              </a:ext>
            </a:extLst>
          </p:cNvPr>
          <p:cNvSpPr>
            <a:spLocks noGrp="1"/>
          </p:cNvSpPr>
          <p:nvPr>
            <p:ph type="body" sz="quarter" idx="16"/>
          </p:nvPr>
        </p:nvSpPr>
        <p:spPr/>
        <p:txBody>
          <a:bodyPr/>
          <a:lstStyle/>
          <a:p>
            <a:r>
              <a:rPr lang="en-US"/>
              <a:t>DHL – CASE STUDY</a:t>
            </a:r>
          </a:p>
        </p:txBody>
      </p:sp>
      <p:sp>
        <p:nvSpPr>
          <p:cNvPr id="4" name="Text Placeholder 3">
            <a:extLst>
              <a:ext uri="{FF2B5EF4-FFF2-40B4-BE49-F238E27FC236}">
                <a16:creationId xmlns:a16="http://schemas.microsoft.com/office/drawing/2014/main" id="{6F5E3CEF-5D82-9245-39C0-D03CBFB93500}"/>
              </a:ext>
            </a:extLst>
          </p:cNvPr>
          <p:cNvSpPr>
            <a:spLocks noGrp="1"/>
          </p:cNvSpPr>
          <p:nvPr>
            <p:ph type="body" sz="quarter" idx="19"/>
          </p:nvPr>
        </p:nvSpPr>
        <p:spPr>
          <a:xfrm>
            <a:off x="904856" y="2179719"/>
            <a:ext cx="10479218" cy="4589778"/>
          </a:xfrm>
        </p:spPr>
        <p:txBody>
          <a:bodyPr lIns="91440" tIns="45720" rIns="91440" bIns="45720" numCol="3" spcCol="288000" anchor="t"/>
          <a:lstStyle/>
          <a:p>
            <a:pPr marL="0" indent="0" algn="just">
              <a:lnSpc>
                <a:spcPct val="100000"/>
              </a:lnSpc>
            </a:pPr>
            <a:r>
              <a:rPr lang="en-GB" sz="1200" dirty="0"/>
              <a:t>DHL er et af </a:t>
            </a:r>
            <a:r>
              <a:rPr lang="en-GB" sz="1200" b="1" dirty="0"/>
              <a:t>verdens førende logistik- og supply chain management-virksomheder </a:t>
            </a:r>
            <a:r>
              <a:rPr lang="en-GB" sz="1200" dirty="0"/>
              <a:t>med speciale i international fragt, kurertjenester og godstransport. Som en del af Deutsche Post DHL Group opererer virksomheden i mere end 220 lande og territorier og leverer omfattende tjenester, der dækker hele forsyningskæden. Disse omfatter pakkelevering, ekspreslevering, fragtforsendelse (med fly, skib, lastbil og tog), oplagring, distribution og specialiserede supply chain management-løsninger, der er skræddersyet til forskellige brancher, såsom detailhandel, bilindustrien, sundhedssektoren og teknologisektoren.</a:t>
            </a:r>
          </a:p>
          <a:p>
            <a:pPr marL="0" indent="0" algn="just">
              <a:lnSpc>
                <a:spcPct val="100000"/>
              </a:lnSpc>
            </a:pPr>
            <a:endParaRPr lang="en-GB" sz="1200" dirty="0"/>
          </a:p>
          <a:p>
            <a:pPr marL="0" indent="0" algn="just">
              <a:lnSpc>
                <a:spcPct val="100000"/>
              </a:lnSpc>
            </a:pPr>
            <a:r>
              <a:rPr lang="en-GB" sz="1200" dirty="0"/>
              <a:t>I Europa spiller DHL en afgørende rolle i at lette </a:t>
            </a:r>
            <a:r>
              <a:rPr lang="en-GB" sz="1200" b="1" dirty="0"/>
              <a:t>handelen på tværs af grænserne </a:t>
            </a:r>
            <a:r>
              <a:rPr lang="en-GB" sz="1200" dirty="0"/>
              <a:t>og understøtte en problemfri bevægelse af varer på tværs af kontinentet. Med en strategisk tilstedeværelse på de største europæiske markeder og et omfattende transportnetværk sikrer DHL hurtige, pålidelige og fleksible logistikløsninger. Virksomheden dækker alle faser af forsyningskæden – fra </a:t>
            </a:r>
            <a:r>
              <a:rPr lang="en-GB" sz="1200" b="1" dirty="0"/>
              <a:t>indgående logistik </a:t>
            </a:r>
            <a:r>
              <a:rPr lang="en-GB" sz="1200" dirty="0"/>
              <a:t>og </a:t>
            </a:r>
            <a:r>
              <a:rPr lang="en-GB" sz="1200" b="1" dirty="0"/>
              <a:t>lagerstyring </a:t>
            </a:r>
            <a:r>
              <a:rPr lang="en-GB" sz="1200" dirty="0"/>
              <a:t>til </a:t>
            </a:r>
            <a:r>
              <a:rPr lang="en-GB" sz="1200" b="1" dirty="0"/>
              <a:t>oplagring</a:t>
            </a:r>
            <a:r>
              <a:rPr lang="en-GB" sz="1200" dirty="0"/>
              <a:t>, </a:t>
            </a:r>
            <a:r>
              <a:rPr lang="en-GB" sz="1200" b="1" dirty="0"/>
              <a:t>ordreafvikling </a:t>
            </a:r>
            <a:r>
              <a:rPr lang="en-GB" sz="1200" dirty="0"/>
              <a:t>og </a:t>
            </a:r>
            <a:r>
              <a:rPr lang="en-GB" sz="1200" b="1" dirty="0"/>
              <a:t>levering til sidste led. </a:t>
            </a:r>
            <a:r>
              <a:rPr lang="en-GB" sz="1200" dirty="0"/>
              <a:t>Virksomhedens ekspertise i at navigere i Europas komplekse lovgivningsmæssige landskab og forskellige toldprocedurer understreger dens evne til at styre grænseoverskridende logistik effektivt.</a:t>
            </a:r>
          </a:p>
          <a:p>
            <a:pPr marL="0" indent="0" algn="just">
              <a:lnSpc>
                <a:spcPct val="100000"/>
              </a:lnSpc>
            </a:pPr>
            <a:endParaRPr lang="en-GB" sz="1200" dirty="0"/>
          </a:p>
          <a:p>
            <a:pPr marL="0" indent="0" algn="just">
              <a:lnSpc>
                <a:spcPct val="100000"/>
              </a:lnSpc>
            </a:pPr>
            <a:r>
              <a:rPr lang="en-GB" sz="1200" dirty="0"/>
              <a:t>DHL's integrerede logistikydelser giver virksomheder mulighed for </a:t>
            </a:r>
            <a:r>
              <a:rPr lang="en-GB" sz="1200" b="1" dirty="0"/>
              <a:t>at strømline forsyningskæder, forbedre driftseffektiviteten </a:t>
            </a:r>
            <a:r>
              <a:rPr lang="en-GB" sz="1200" dirty="0"/>
              <a:t>og </a:t>
            </a:r>
            <a:r>
              <a:rPr lang="en-GB" sz="1200" b="1" dirty="0"/>
              <a:t>optimere lagerbeholdningen</a:t>
            </a:r>
            <a:r>
              <a:rPr lang="en-GB" sz="1200" dirty="0"/>
              <a:t>. DHL's fragttjenester sikrer rettidig transport, mens virksomhedens rådgivning om forsyningskæder hjælper virksomheder med at udvikle effektive logistikstrategier. DHL er kendt for sin pålidelighed, hurtighed og fleksibilitet og tilpasser sig løbende skiftende markedsforhold og kundekrav, hvilket gør virksomheden til en pålidelig partner for virksomheder, der ønsker at forbedre deres logistik i Europa og andre dele af verden. </a:t>
            </a:r>
          </a:p>
          <a:p>
            <a:pPr marL="0" indent="0" algn="just">
              <a:lnSpc>
                <a:spcPct val="100000"/>
              </a:lnSpc>
            </a:pPr>
            <a:endParaRPr lang="en-GB" sz="1200" dirty="0"/>
          </a:p>
          <a:p>
            <a:pPr marL="0" indent="0" algn="just">
              <a:lnSpc>
                <a:spcPct val="100000"/>
              </a:lnSpc>
            </a:pPr>
            <a:r>
              <a:rPr lang="en-GB" sz="1200" dirty="0"/>
              <a:t>Ud over sine omfattende logistikkompetencer samarbejder DHL tæt med virksomheder om </a:t>
            </a:r>
            <a:r>
              <a:rPr lang="en-GB" sz="1200" b="1" dirty="0"/>
              <a:t>at udvikle skræddersyede forsyningskædeløsninger</a:t>
            </a:r>
            <a:r>
              <a:rPr lang="en-GB" sz="1200" dirty="0"/>
              <a:t>,</a:t>
            </a:r>
            <a:r>
              <a:rPr lang="en-GB" sz="1200" b="1" dirty="0"/>
              <a:t> </a:t>
            </a:r>
            <a:r>
              <a:rPr lang="en-GB" sz="1200" dirty="0"/>
              <a:t>der øger effektiviteten og understøtter væksten. Kombinationen af et globalt netværk og lokal ekspertise gør det muligt for virksomheden at tackle forskellige operationelle udfordringer, fra håndtering af sæsonudsving i efterspørgslen til sikring af en smidig indtræden på nye markeder. Denne evne til at levere skræddersyede, end-to-end logistikløsninger positionerer DHL som en vigtig partner for virksomheder, der ønsker at optimere deres forsyningskæder og bevare en konkurrencemæssig fordel på det dynamiske europæiske marked.</a:t>
            </a:r>
          </a:p>
          <a:p>
            <a:pPr marL="0" indent="0" algn="just">
              <a:lnSpc>
                <a:spcPct val="100000"/>
              </a:lnSpc>
            </a:pPr>
            <a:endParaRPr lang="en-GB" sz="1200" dirty="0"/>
          </a:p>
          <a:p>
            <a:pPr marL="0" indent="0" algn="just">
              <a:lnSpc>
                <a:spcPct val="100000"/>
              </a:lnSpc>
            </a:pPr>
            <a:r>
              <a:rPr lang="en-GB" sz="1200" dirty="0"/>
              <a:t>DHL er også </a:t>
            </a:r>
            <a:r>
              <a:rPr lang="en-GB" sz="1200" b="1" dirty="0"/>
              <a:t>førende inden for bæredygtighed </a:t>
            </a:r>
            <a:r>
              <a:rPr lang="en-GB" sz="1200" dirty="0"/>
              <a:t>og integrerer grøn logistik i sine aktiviteter for at reducere miljøpåvirkningen. Virksomheden har forpligtet sig til at opnå </a:t>
            </a:r>
            <a:r>
              <a:rPr lang="en-GB" sz="1200" b="1" dirty="0"/>
              <a:t>netto-nul-emissioner inden 2050 </a:t>
            </a:r>
            <a:r>
              <a:rPr lang="en-GB" sz="1200" dirty="0"/>
              <a:t>gennem initiativer såsom brug af elektriske leveringskøretøjer, alternative brændstoffer og CO2-neutrale forsendelsesmuligheder. DHL's GoGreen-program fokuserer på energieffektivitet, bæredygtig emballage og miljøvenlige supply chain-løsninger, der hjælper virksomheder med at reducere deres CO2-aftryk og samtidig opretholde en effektiv logistikdrift.</a:t>
            </a:r>
          </a:p>
          <a:p>
            <a:pPr indent="0" algn="just">
              <a:lnSpc>
                <a:spcPct val="100000"/>
              </a:lnSpc>
            </a:pPr>
            <a:endParaRPr lang="en-US" sz="1200" b="1" dirty="0">
              <a:ea typeface="Calibri"/>
              <a:cs typeface="Calibri"/>
            </a:endParaRPr>
          </a:p>
          <a:p>
            <a:pPr algn="just"/>
            <a:endParaRPr lang="en-US" sz="1200" dirty="0">
              <a:ea typeface="Calibri"/>
              <a:cs typeface="Calibri"/>
            </a:endParaRPr>
          </a:p>
        </p:txBody>
      </p:sp>
      <p:pic>
        <p:nvPicPr>
          <p:cNvPr id="7" name="Grafik 6" descr="Ein Bild, das Muster, Quadrat, Pixel, Design enthält.&#10;&#10;Automatisch generierte Beschreibung">
            <a:extLst>
              <a:ext uri="{FF2B5EF4-FFF2-40B4-BE49-F238E27FC236}">
                <a16:creationId xmlns:a16="http://schemas.microsoft.com/office/drawing/2014/main" id="{34B40DAD-9750-5432-DE0A-DDC3BB5909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3831" y="88503"/>
            <a:ext cx="1355162" cy="1355162"/>
          </a:xfrm>
          <a:prstGeom prst="rect">
            <a:avLst/>
          </a:prstGeom>
        </p:spPr>
      </p:pic>
      <p:sp>
        <p:nvSpPr>
          <p:cNvPr id="9" name="Textfeld 8">
            <a:extLst>
              <a:ext uri="{FF2B5EF4-FFF2-40B4-BE49-F238E27FC236}">
                <a16:creationId xmlns:a16="http://schemas.microsoft.com/office/drawing/2014/main" id="{60AB52ED-CE44-878C-2A97-64193F91FAF2}"/>
              </a:ext>
            </a:extLst>
          </p:cNvPr>
          <p:cNvSpPr txBox="1"/>
          <p:nvPr/>
        </p:nvSpPr>
        <p:spPr>
          <a:xfrm>
            <a:off x="5464991" y="1443665"/>
            <a:ext cx="3672841" cy="584775"/>
          </a:xfrm>
          <a:prstGeom prst="rect">
            <a:avLst/>
          </a:prstGeom>
          <a:noFill/>
        </p:spPr>
        <p:txBody>
          <a:bodyPr wrap="square">
            <a:spAutoFit/>
          </a:bodyPr>
          <a:lstStyle/>
          <a:p>
            <a:pPr algn="ct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rPr>
              <a:t>Se: </a:t>
            </a: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DHL Supply Chain Iberia: Innovation, excellence, </a:t>
            </a:r>
            <a:r>
              <a:rPr lang="de-DE" sz="1600" b="1" err="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bæredygtighed</a:t>
            </a:r>
            <a:endParaRPr lang="en-GB" sz="1600" b="1">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11" name="Grafik 10">
            <a:extLst>
              <a:ext uri="{FF2B5EF4-FFF2-40B4-BE49-F238E27FC236}">
                <a16:creationId xmlns:a16="http://schemas.microsoft.com/office/drawing/2014/main" id="{6D53E6CB-43C6-BD6F-C69B-BDC6D86B05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4538" y="-4951"/>
            <a:ext cx="3137462" cy="2001701"/>
          </a:xfrm>
          <a:prstGeom prst="rect">
            <a:avLst/>
          </a:prstGeom>
        </p:spPr>
      </p:pic>
    </p:spTree>
    <p:extLst>
      <p:ext uri="{BB962C8B-B14F-4D97-AF65-F5344CB8AC3E}">
        <p14:creationId xmlns:p14="http://schemas.microsoft.com/office/powerpoint/2010/main" val="4159459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982A5-4F6C-CE3D-214B-B0DE01C38E5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2BA7B1-58D9-E48E-7F8D-D18EA350A91E}"/>
              </a:ext>
            </a:extLst>
          </p:cNvPr>
          <p:cNvSpPr>
            <a:spLocks noGrp="1"/>
          </p:cNvSpPr>
          <p:nvPr>
            <p:ph type="body" sz="quarter" idx="16"/>
          </p:nvPr>
        </p:nvSpPr>
        <p:spPr/>
        <p:txBody>
          <a:bodyPr/>
          <a:lstStyle/>
          <a:p>
            <a:r>
              <a:rPr lang="en-US"/>
              <a:t>DHL – CASE STUDY</a:t>
            </a:r>
          </a:p>
        </p:txBody>
      </p:sp>
      <p:sp>
        <p:nvSpPr>
          <p:cNvPr id="4" name="Text Placeholder 3">
            <a:extLst>
              <a:ext uri="{FF2B5EF4-FFF2-40B4-BE49-F238E27FC236}">
                <a16:creationId xmlns:a16="http://schemas.microsoft.com/office/drawing/2014/main" id="{92FEA933-525B-1A64-1A32-624648DC2A38}"/>
              </a:ext>
            </a:extLst>
          </p:cNvPr>
          <p:cNvSpPr>
            <a:spLocks noGrp="1"/>
          </p:cNvSpPr>
          <p:nvPr>
            <p:ph type="body" sz="quarter" idx="19"/>
          </p:nvPr>
        </p:nvSpPr>
        <p:spPr>
          <a:xfrm>
            <a:off x="904856" y="2268222"/>
            <a:ext cx="10479218" cy="3781929"/>
          </a:xfrm>
        </p:spPr>
        <p:txBody>
          <a:bodyPr lIns="91440" tIns="45720" rIns="91440" bIns="45720" anchor="t"/>
          <a:lstStyle/>
          <a:p>
            <a:pPr algn="just"/>
            <a:r>
              <a:rPr lang="en-US" sz="1600">
                <a:ea typeface="Calibri"/>
                <a:cs typeface="Calibri"/>
              </a:rPr>
              <a:t>Læs DHL-casestudiet og diskuter potentielle logistikproblemer. Disse spørgsmål kan hjælpe dig med at finde dem:</a:t>
            </a:r>
          </a:p>
          <a:p>
            <a:pPr algn="just"/>
            <a:endParaRPr lang="en-US" sz="1600">
              <a:ea typeface="Calibri"/>
              <a:cs typeface="Calibri"/>
            </a:endParaRPr>
          </a:p>
          <a:p>
            <a:pPr marL="285750" indent="-285750" algn="just">
              <a:buFont typeface="Wingdings" panose="05000000000000000000" pitchFamily="2" charset="2"/>
              <a:buChar char="q"/>
            </a:pPr>
            <a:r>
              <a:rPr lang="en-US" sz="1600" b="1">
                <a:latin typeface="Calibri"/>
                <a:ea typeface="Calibri"/>
                <a:cs typeface="Calibri"/>
              </a:rPr>
              <a:t>DHL </a:t>
            </a:r>
            <a:r>
              <a:rPr lang="en-US" sz="1600">
                <a:latin typeface="Calibri"/>
                <a:ea typeface="Calibri"/>
                <a:cs typeface="Calibri"/>
              </a:rPr>
              <a:t>udvider sine GoGreen-initiativer, herunder CO2-neutral fragt og elektriske leveringsflåder. Hvilke udfordringer opstår, når disse løsninger skal skaleres på tværs af </a:t>
            </a:r>
            <a:r>
              <a:rPr lang="en-US" sz="1600" b="1">
                <a:latin typeface="Calibri"/>
                <a:ea typeface="Calibri"/>
                <a:cs typeface="Calibri"/>
              </a:rPr>
              <a:t>forskellige regioner med varierende infrastruktur og regler</a:t>
            </a:r>
            <a:r>
              <a:rPr lang="en-US" sz="1600">
                <a:latin typeface="Calibri"/>
                <a:ea typeface="Calibri"/>
                <a:cs typeface="Calibri"/>
              </a:rPr>
              <a:t>?</a:t>
            </a:r>
            <a:endParaRPr lang="en-US" sz="1600"/>
          </a:p>
          <a:p>
            <a:pPr marL="285750" indent="-285750" algn="just">
              <a:buFont typeface="Wingdings" panose="05000000000000000000" pitchFamily="2" charset="2"/>
              <a:buChar char="q"/>
            </a:pPr>
            <a:r>
              <a:rPr lang="en-US" sz="1600">
                <a:latin typeface="Calibri"/>
                <a:ea typeface="Calibri"/>
                <a:cs typeface="Calibri"/>
              </a:rPr>
              <a:t>Hvordan kan </a:t>
            </a:r>
            <a:r>
              <a:rPr lang="en-US" sz="1600" b="1">
                <a:latin typeface="Calibri"/>
                <a:ea typeface="Calibri"/>
                <a:cs typeface="Calibri"/>
              </a:rPr>
              <a:t>AI-drevet </a:t>
            </a:r>
            <a:r>
              <a:rPr lang="en-US" sz="1600" b="1" err="1">
                <a:latin typeface="Calibri"/>
                <a:ea typeface="Calibri"/>
                <a:cs typeface="Calibri"/>
              </a:rPr>
              <a:t>ruteoptimering </a:t>
            </a:r>
            <a:r>
              <a:rPr lang="en-US" sz="1600">
                <a:latin typeface="Calibri"/>
                <a:ea typeface="Calibri"/>
                <a:cs typeface="Calibri"/>
              </a:rPr>
              <a:t>hjælpe logistikvirksomheder som DHL med at reducere emissioner, og hvilke barrierer (f.eks. </a:t>
            </a:r>
            <a:r>
              <a:rPr lang="en-US" sz="1600" b="1">
                <a:latin typeface="Calibri"/>
                <a:ea typeface="Calibri"/>
                <a:cs typeface="Calibri"/>
              </a:rPr>
              <a:t>omkostninger, kompleksitet i implementeringen, datasikkerhed</a:t>
            </a:r>
            <a:r>
              <a:rPr lang="en-US" sz="1600">
                <a:latin typeface="Calibri"/>
                <a:ea typeface="Calibri"/>
                <a:cs typeface="Calibri"/>
              </a:rPr>
              <a:t>) kan forhindre en bredere anvendelse?</a:t>
            </a:r>
            <a:endParaRPr lang="en-US" sz="1600"/>
          </a:p>
          <a:p>
            <a:pPr marL="285750" indent="-285750" algn="just">
              <a:buFont typeface="Wingdings" panose="05000000000000000000" pitchFamily="2" charset="2"/>
              <a:buChar char="q"/>
            </a:pPr>
            <a:r>
              <a:rPr lang="en-US" sz="1600">
                <a:latin typeface="Calibri"/>
                <a:ea typeface="Calibri"/>
                <a:cs typeface="Calibri"/>
              </a:rPr>
              <a:t>Mange virksomheder er i gang med at skifte til </a:t>
            </a:r>
            <a:r>
              <a:rPr lang="en-US" sz="1600" b="1">
                <a:latin typeface="Calibri"/>
                <a:ea typeface="Calibri"/>
                <a:cs typeface="Calibri"/>
              </a:rPr>
              <a:t>alternative brændstoffer </a:t>
            </a:r>
            <a:r>
              <a:rPr lang="en-US" sz="1600">
                <a:latin typeface="Calibri"/>
                <a:ea typeface="Calibri"/>
                <a:cs typeface="Calibri"/>
              </a:rPr>
              <a:t>(f.eks. biobrændstoffer, brint, elbiler) for at reducere CO2-udledningen. Hvilke </a:t>
            </a:r>
            <a:r>
              <a:rPr lang="en-US" sz="1600" b="1">
                <a:latin typeface="Calibri"/>
                <a:ea typeface="Calibri"/>
                <a:cs typeface="Calibri"/>
              </a:rPr>
              <a:t>logistiske og teknologiske udfordringer</a:t>
            </a:r>
            <a:r>
              <a:rPr lang="en-US" sz="1600">
                <a:latin typeface="Calibri"/>
                <a:ea typeface="Calibri"/>
                <a:cs typeface="Calibri"/>
              </a:rPr>
              <a:t> er der ved at skalere disse brændstofkilder til supply chain-drift?</a:t>
            </a:r>
            <a:endParaRPr lang="en-US" sz="1600"/>
          </a:p>
          <a:p>
            <a:pPr marL="285750" indent="-285750" algn="just">
              <a:buFont typeface="Wingdings" panose="05000000000000000000" pitchFamily="2" charset="2"/>
              <a:buChar char="q"/>
            </a:pPr>
            <a:r>
              <a:rPr lang="en-US" sz="1600">
                <a:latin typeface="Calibri"/>
                <a:ea typeface="Calibri"/>
                <a:cs typeface="Calibri"/>
              </a:rPr>
              <a:t>Store virksomheder arbejder ofte med </a:t>
            </a:r>
            <a:r>
              <a:rPr lang="en-US" sz="1600" b="1">
                <a:latin typeface="Calibri"/>
                <a:ea typeface="Calibri"/>
                <a:cs typeface="Calibri"/>
              </a:rPr>
              <a:t>eksterne log</a:t>
            </a:r>
            <a:r>
              <a:rPr lang="en-US" sz="1600">
                <a:latin typeface="Calibri"/>
                <a:ea typeface="Calibri"/>
                <a:cs typeface="Calibri"/>
              </a:rPr>
              <a:t>istikudbydere. Hvordan kan de sikre, at deres </a:t>
            </a:r>
            <a:r>
              <a:rPr lang="en-US" sz="1600" b="1">
                <a:latin typeface="Calibri"/>
                <a:ea typeface="Calibri"/>
                <a:cs typeface="Calibri"/>
              </a:rPr>
              <a:t>bæredygtighedsstandarder </a:t>
            </a:r>
            <a:r>
              <a:rPr lang="en-US" sz="1600">
                <a:latin typeface="Calibri"/>
                <a:ea typeface="Calibri"/>
                <a:cs typeface="Calibri"/>
              </a:rPr>
              <a:t>overholdes i alle outsourcede logistikprocesser?</a:t>
            </a:r>
            <a:endParaRPr lang="en-US" sz="1600"/>
          </a:p>
          <a:p>
            <a:pPr marL="285750" indent="-285750" algn="just">
              <a:buFont typeface="Wingdings" panose="05000000000000000000" pitchFamily="2" charset="2"/>
              <a:buChar char="q"/>
            </a:pPr>
            <a:r>
              <a:rPr lang="en-US" sz="1600">
                <a:latin typeface="Calibri"/>
                <a:ea typeface="Calibri"/>
                <a:cs typeface="Calibri"/>
              </a:rPr>
              <a:t>Med </a:t>
            </a:r>
            <a:r>
              <a:rPr lang="en-US" sz="1600" b="1">
                <a:latin typeface="Calibri"/>
                <a:ea typeface="Calibri"/>
                <a:cs typeface="Calibri"/>
              </a:rPr>
              <a:t>den stigende e-handel </a:t>
            </a:r>
            <a:r>
              <a:rPr lang="en-US" sz="1600">
                <a:latin typeface="Calibri"/>
                <a:ea typeface="Calibri"/>
                <a:cs typeface="Calibri"/>
              </a:rPr>
              <a:t>er virksomheder under pres for at levere produkter hurtigere og samtidig være bæredygtige. Hvilke udfordringer er der i at balancere </a:t>
            </a:r>
            <a:r>
              <a:rPr lang="en-US" sz="1600" b="1">
                <a:latin typeface="Calibri"/>
                <a:ea typeface="Calibri"/>
                <a:cs typeface="Calibri"/>
              </a:rPr>
              <a:t>forbrugernes forventninger til hurtig levering med miljøansvar</a:t>
            </a:r>
            <a:r>
              <a:rPr lang="en-US" sz="1600">
                <a:latin typeface="Calibri"/>
                <a:ea typeface="Calibri"/>
                <a:cs typeface="Calibri"/>
              </a:rPr>
              <a:t>?</a:t>
            </a:r>
            <a:endParaRPr lang="en-US" sz="1600"/>
          </a:p>
          <a:p>
            <a:pPr algn="just"/>
            <a:endParaRPr lang="en-US" sz="1100" b="1">
              <a:latin typeface="Calibri"/>
              <a:ea typeface="Calibri"/>
              <a:cs typeface="Calibri"/>
            </a:endParaRPr>
          </a:p>
          <a:p>
            <a:pPr algn="just"/>
            <a:endParaRPr lang="en-US" sz="1100">
              <a:ea typeface="Calibri"/>
              <a:cs typeface="Calibri"/>
            </a:endParaRPr>
          </a:p>
        </p:txBody>
      </p:sp>
      <p:pic>
        <p:nvPicPr>
          <p:cNvPr id="7" name="Grafik 6" descr="Ein Bild, das Muster, Quadrat, Pixel, Design enthält.&#10;&#10;Automatisch generierte Beschreibung">
            <a:extLst>
              <a:ext uri="{FF2B5EF4-FFF2-40B4-BE49-F238E27FC236}">
                <a16:creationId xmlns:a16="http://schemas.microsoft.com/office/drawing/2014/main" id="{BBA53E45-B1C4-3E9D-6841-279F2C574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3831" y="88503"/>
            <a:ext cx="1355162" cy="1355162"/>
          </a:xfrm>
          <a:prstGeom prst="rect">
            <a:avLst/>
          </a:prstGeom>
        </p:spPr>
      </p:pic>
      <p:sp>
        <p:nvSpPr>
          <p:cNvPr id="9" name="Textfeld 8">
            <a:extLst>
              <a:ext uri="{FF2B5EF4-FFF2-40B4-BE49-F238E27FC236}">
                <a16:creationId xmlns:a16="http://schemas.microsoft.com/office/drawing/2014/main" id="{3C56E48F-BD94-B8BA-039B-8B111906946B}"/>
              </a:ext>
            </a:extLst>
          </p:cNvPr>
          <p:cNvSpPr txBox="1"/>
          <p:nvPr/>
        </p:nvSpPr>
        <p:spPr>
          <a:xfrm>
            <a:off x="5464991" y="1443665"/>
            <a:ext cx="3672841" cy="584775"/>
          </a:xfrm>
          <a:prstGeom prst="rect">
            <a:avLst/>
          </a:prstGeom>
          <a:noFill/>
        </p:spPr>
        <p:txBody>
          <a:bodyPr wrap="square">
            <a:spAutoFit/>
          </a:bodyPr>
          <a:lstStyle/>
          <a:p>
            <a:pPr algn="ct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rPr>
              <a:t>Se: </a:t>
            </a: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DHL Supply Chain Iberia: Innovation, excellence, </a:t>
            </a:r>
            <a:r>
              <a:rPr lang="de-DE" sz="1600" b="1" err="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bæredygtighed</a:t>
            </a:r>
            <a:endParaRPr lang="en-GB" sz="1600" b="1">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11" name="Grafik 10">
            <a:extLst>
              <a:ext uri="{FF2B5EF4-FFF2-40B4-BE49-F238E27FC236}">
                <a16:creationId xmlns:a16="http://schemas.microsoft.com/office/drawing/2014/main" id="{EAD8E939-DA40-1CFC-AC6A-252D32EAA8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4538" y="-4951"/>
            <a:ext cx="3137462" cy="2001701"/>
          </a:xfrm>
          <a:prstGeom prst="rect">
            <a:avLst/>
          </a:prstGeom>
        </p:spPr>
      </p:pic>
    </p:spTree>
    <p:extLst>
      <p:ext uri="{BB962C8B-B14F-4D97-AF65-F5344CB8AC3E}">
        <p14:creationId xmlns:p14="http://schemas.microsoft.com/office/powerpoint/2010/main" val="1809345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98DE47-F233-1BCF-9463-D18341DC3832}"/>
              </a:ext>
            </a:extLst>
          </p:cNvPr>
          <p:cNvSpPr>
            <a:spLocks noGrp="1"/>
          </p:cNvSpPr>
          <p:nvPr>
            <p:ph type="body" sz="quarter" idx="16"/>
          </p:nvPr>
        </p:nvSpPr>
        <p:spPr/>
        <p:txBody>
          <a:bodyPr/>
          <a:lstStyle/>
          <a:p>
            <a:r>
              <a:rPr lang="en-US"/>
              <a:t>UNILEVER – CASE STUDY</a:t>
            </a:r>
          </a:p>
        </p:txBody>
      </p:sp>
      <p:pic>
        <p:nvPicPr>
          <p:cNvPr id="2" name="Grafik 1">
            <a:extLst>
              <a:ext uri="{FF2B5EF4-FFF2-40B4-BE49-F238E27FC236}">
                <a16:creationId xmlns:a16="http://schemas.microsoft.com/office/drawing/2014/main" id="{80A31CAE-F1B3-9B3B-41B7-73EF78429C9E}"/>
              </a:ext>
            </a:extLst>
          </p:cNvPr>
          <p:cNvPicPr>
            <a:picLocks noChangeAspect="1"/>
          </p:cNvPicPr>
          <p:nvPr/>
        </p:nvPicPr>
        <p:blipFill>
          <a:blip r:embed="rId2"/>
          <a:srcRect/>
          <a:stretch/>
        </p:blipFill>
        <p:spPr>
          <a:xfrm>
            <a:off x="6628602" y="88503"/>
            <a:ext cx="1345619" cy="1355162"/>
          </a:xfrm>
          <a:prstGeom prst="rect">
            <a:avLst/>
          </a:prstGeom>
        </p:spPr>
      </p:pic>
      <p:sp>
        <p:nvSpPr>
          <p:cNvPr id="5" name="Textfeld 4">
            <a:extLst>
              <a:ext uri="{FF2B5EF4-FFF2-40B4-BE49-F238E27FC236}">
                <a16:creationId xmlns:a16="http://schemas.microsoft.com/office/drawing/2014/main" id="{8185ADCB-BC94-A1DE-DBB4-B32DD3F91D89}"/>
              </a:ext>
            </a:extLst>
          </p:cNvPr>
          <p:cNvSpPr txBox="1"/>
          <p:nvPr/>
        </p:nvSpPr>
        <p:spPr>
          <a:xfrm>
            <a:off x="5464991" y="1443665"/>
            <a:ext cx="3672841" cy="584775"/>
          </a:xfrm>
          <a:prstGeom prst="rect">
            <a:avLst/>
          </a:prstGeom>
          <a:noFill/>
        </p:spPr>
        <p:txBody>
          <a:bodyPr wrap="square">
            <a:spAutoFit/>
          </a:bodyPr>
          <a:lstStyle/>
          <a:p>
            <a:pPr algn="ctr"/>
            <a:r>
              <a:rPr lang="de-DE" sz="1600" b="1" dirty="0">
                <a:solidFill>
                  <a:schemeClr val="bg1"/>
                </a:solidFill>
                <a:latin typeface="Calibri" panose="020F0502020204030204" pitchFamily="34" charset="0"/>
                <a:ea typeface="Open Sans" panose="020B0606030504020204" pitchFamily="34" charset="0"/>
                <a:cs typeface="Calibri" panose="020F0502020204030204" pitchFamily="34" charset="0"/>
              </a:rPr>
              <a:t>Se: </a:t>
            </a:r>
            <a:r>
              <a:rPr lang="de-DE" sz="1600" b="1" dirty="0" err="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Unilevers </a:t>
            </a:r>
            <a:r>
              <a:rPr lang="de-DE" sz="1600" b="1" dirty="0">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genstart af forsyningskæden: Zero100-casestudie</a:t>
            </a:r>
            <a:endParaRPr lang="en-GB" sz="16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8" name="Grafik 7">
            <a:extLst>
              <a:ext uri="{FF2B5EF4-FFF2-40B4-BE49-F238E27FC236}">
                <a16:creationId xmlns:a16="http://schemas.microsoft.com/office/drawing/2014/main" id="{0FF0A5A5-22BA-4E83-191C-9C971AB31BC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65322" y="88503"/>
            <a:ext cx="1794602" cy="1794602"/>
          </a:xfrm>
          <a:prstGeom prst="rect">
            <a:avLst/>
          </a:prstGeom>
        </p:spPr>
      </p:pic>
      <p:sp>
        <p:nvSpPr>
          <p:cNvPr id="11" name="Text Placeholder 3">
            <a:extLst>
              <a:ext uri="{FF2B5EF4-FFF2-40B4-BE49-F238E27FC236}">
                <a16:creationId xmlns:a16="http://schemas.microsoft.com/office/drawing/2014/main" id="{65F372CC-FDF6-3FA3-41AE-5AD4F143FEF2}"/>
              </a:ext>
            </a:extLst>
          </p:cNvPr>
          <p:cNvSpPr>
            <a:spLocks noGrp="1"/>
          </p:cNvSpPr>
          <p:nvPr>
            <p:ph type="body" sz="quarter" idx="19"/>
          </p:nvPr>
        </p:nvSpPr>
        <p:spPr>
          <a:xfrm>
            <a:off x="904856" y="2060436"/>
            <a:ext cx="10479218" cy="4399706"/>
          </a:xfrm>
        </p:spPr>
        <p:txBody>
          <a:bodyPr lIns="91440" tIns="45720" rIns="91440" bIns="45720" numCol="3" spcCol="288000" anchor="t"/>
          <a:lstStyle/>
          <a:p>
            <a:pPr marL="0" indent="0" algn="just">
              <a:lnSpc>
                <a:spcPct val="100000"/>
              </a:lnSpc>
            </a:pPr>
            <a:r>
              <a:rPr lang="en-GB" sz="1400" dirty="0"/>
              <a:t>Unilever er en af </a:t>
            </a:r>
            <a:r>
              <a:rPr lang="en-GB" sz="1400" b="1" dirty="0"/>
              <a:t>verdens største forbrugsvarevirksomheder </a:t>
            </a:r>
            <a:r>
              <a:rPr lang="en-GB" sz="1400" dirty="0"/>
              <a:t>med aktiviteter i over 190 lande og en bred portefølje af mærker inden for fødevarer, drikkevarer, husholdningsprodukter og personlig pleje. Virksomheden administrerer en omfattende og kompleks forsyningskæde, der forbinder tusindvis af leverandører, producenter og distributører for at sikre problemfri levering af produkter til millioner af forbrugere. Unilevers </a:t>
            </a:r>
            <a:r>
              <a:rPr lang="en-GB" sz="1400" b="1" dirty="0"/>
              <a:t>logistik </a:t>
            </a:r>
            <a:r>
              <a:rPr lang="en-GB" sz="1400" dirty="0"/>
              <a:t>er højt optimeret og integrerer </a:t>
            </a:r>
            <a:r>
              <a:rPr lang="en-GB" sz="1400" b="1" dirty="0"/>
              <a:t>avancerede digitale teknologier </a:t>
            </a:r>
            <a:r>
              <a:rPr lang="en-GB" sz="1400" dirty="0"/>
              <a:t>for at øge effektiviteten, reducere omkostningerne og sikre rettidig levering.</a:t>
            </a:r>
          </a:p>
          <a:p>
            <a:pPr marL="0" indent="0" algn="just">
              <a:lnSpc>
                <a:spcPct val="100000"/>
              </a:lnSpc>
            </a:pPr>
            <a:endParaRPr lang="en-GB" sz="1400" dirty="0"/>
          </a:p>
          <a:p>
            <a:pPr marL="0" indent="0" algn="just">
              <a:lnSpc>
                <a:spcPct val="100000"/>
              </a:lnSpc>
            </a:pPr>
            <a:r>
              <a:rPr lang="en-GB" sz="1400" dirty="0"/>
              <a:t>I Europa bruger Unilever </a:t>
            </a:r>
            <a:r>
              <a:rPr lang="en-GB" sz="1400" b="1" dirty="0"/>
              <a:t>strategisk placerede </a:t>
            </a:r>
            <a:r>
              <a:rPr lang="en-GB" sz="1400" dirty="0"/>
              <a:t>distributionscentre til at opretholde en responsiv og fleksibel forsyningskæde. Virksomheden integrerer AI-drevet efterspørgselsprognoser, automatiseret lagerstyring og</a:t>
            </a:r>
          </a:p>
          <a:p>
            <a:pPr marL="0" indent="0" algn="just">
              <a:lnSpc>
                <a:spcPct val="100000"/>
              </a:lnSpc>
            </a:pPr>
            <a:endParaRPr lang="en-GB" sz="1400" dirty="0"/>
          </a:p>
          <a:p>
            <a:pPr marL="0" indent="0" algn="just">
              <a:lnSpc>
                <a:spcPct val="100000"/>
              </a:lnSpc>
            </a:pPr>
            <a:endParaRPr lang="en-GB" sz="1400" dirty="0"/>
          </a:p>
          <a:p>
            <a:pPr marL="0" indent="0" algn="just">
              <a:lnSpc>
                <a:spcPct val="100000"/>
              </a:lnSpc>
            </a:pPr>
            <a:endParaRPr lang="en-GB" sz="1400" dirty="0"/>
          </a:p>
          <a:p>
            <a:pPr marL="0" indent="0" algn="just">
              <a:lnSpc>
                <a:spcPct val="100000"/>
              </a:lnSpc>
            </a:pPr>
            <a:r>
              <a:rPr lang="en-GB" sz="1400" dirty="0"/>
              <a:t>blockchain-teknologi til at spore leverandørinteraktioner og forbedre gennemsigtigheden. Disse innovationer gør det muligt for Unilever at </a:t>
            </a:r>
            <a:r>
              <a:rPr lang="en-GB" sz="1400" b="1" dirty="0"/>
              <a:t>tilpasse sig svingende forbrugerefterspørgsel </a:t>
            </a:r>
            <a:r>
              <a:rPr lang="en-GB" sz="1400" dirty="0"/>
              <a:t>og samtidig minimere spild og optimere lagerbeholdningen. Dets sofistikerede </a:t>
            </a:r>
            <a:r>
              <a:rPr lang="en-GB" sz="1400" b="1" dirty="0"/>
              <a:t>logistiknetværk </a:t>
            </a:r>
            <a:r>
              <a:rPr lang="en-GB" sz="1400" dirty="0"/>
              <a:t>omfatter flere transportformer, herunder vej-, jernbane-, sø- og luftfragt, hvilket sikrer, at produkterne når frem til detailhandlere og forbrugere på en effektiv måde. Unilever samarbejder tæt med tredjepartslogistikudbydere og lokale distributører for at navigere i Europas forskellige lovgivningsmæssige og toldmæssige krav og dermed lette en problemfri handel på tværs af grænserne.</a:t>
            </a:r>
          </a:p>
          <a:p>
            <a:pPr marL="0" indent="0" algn="just">
              <a:lnSpc>
                <a:spcPct val="100000"/>
              </a:lnSpc>
            </a:pPr>
            <a:endParaRPr lang="en-GB" sz="1400" dirty="0"/>
          </a:p>
          <a:p>
            <a:pPr marL="0" indent="0" algn="just">
              <a:lnSpc>
                <a:spcPct val="100000"/>
              </a:lnSpc>
            </a:pPr>
            <a:r>
              <a:rPr lang="en-GB" sz="1400" dirty="0"/>
              <a:t>Virksomheden har også foretaget betydelige investeringer i </a:t>
            </a:r>
            <a:r>
              <a:rPr lang="en-GB" sz="1400" b="1" dirty="0"/>
              <a:t>bæredygtighed i forsyningskæden </a:t>
            </a:r>
            <a:r>
              <a:rPr lang="en-GB" sz="1400" dirty="0"/>
              <a:t>med det mål at opnå </a:t>
            </a:r>
            <a:r>
              <a:rPr lang="en-GB" sz="1400" b="1" dirty="0"/>
              <a:t>netto-nul-emissioner </a:t>
            </a:r>
            <a:r>
              <a:rPr lang="en-GB" sz="1400" dirty="0"/>
              <a:t>i hele værdikæden inden 2030. Initiativer</a:t>
            </a:r>
          </a:p>
          <a:p>
            <a:pPr marL="0" indent="0" algn="just">
              <a:lnSpc>
                <a:spcPct val="100000"/>
              </a:lnSpc>
            </a:pPr>
            <a:endParaRPr lang="en-GB" sz="1400" dirty="0"/>
          </a:p>
          <a:p>
            <a:pPr marL="0" indent="0" algn="just">
              <a:lnSpc>
                <a:spcPct val="100000"/>
              </a:lnSpc>
            </a:pPr>
            <a:endParaRPr lang="en-GB" sz="1400" dirty="0"/>
          </a:p>
          <a:p>
            <a:pPr marL="0" indent="0" algn="just">
              <a:lnSpc>
                <a:spcPct val="100000"/>
              </a:lnSpc>
            </a:pPr>
            <a:endParaRPr lang="en-GB" sz="1400" dirty="0"/>
          </a:p>
          <a:p>
            <a:pPr marL="0" indent="0" algn="just">
              <a:lnSpc>
                <a:spcPct val="100000"/>
              </a:lnSpc>
            </a:pPr>
            <a:r>
              <a:rPr lang="en-GB" sz="1400" dirty="0"/>
              <a:t>som </a:t>
            </a:r>
            <a:r>
              <a:rPr lang="en-GB" sz="1400" b="1" dirty="0"/>
              <a:t>miljøvenlig transport, CO2-neutrale produktionsanlæg og brug af bæredygtig emballage </a:t>
            </a:r>
            <a:r>
              <a:rPr lang="en-GB" sz="1400" dirty="0"/>
              <a:t>bidrager til at reducere Unilevers miljøaftryk. Virksomheden har implementeret </a:t>
            </a:r>
            <a:r>
              <a:rPr lang="en-GB" sz="1400" b="1" dirty="0"/>
              <a:t>digitale sporingssystemer </a:t>
            </a:r>
            <a:r>
              <a:rPr lang="en-GB" sz="1400" dirty="0"/>
              <a:t>til overvågning og optimering af energiforbruget og investerer samtidig i </a:t>
            </a:r>
            <a:r>
              <a:rPr lang="en-GB" sz="1400" b="1" dirty="0"/>
              <a:t>cirkulære økonomitiltag, </a:t>
            </a:r>
            <a:r>
              <a:rPr lang="en-GB" sz="1400" dirty="0"/>
              <a:t>der reducerer affald. </a:t>
            </a:r>
          </a:p>
          <a:p>
            <a:pPr marL="0" indent="0" algn="just">
              <a:lnSpc>
                <a:spcPct val="100000"/>
              </a:lnSpc>
            </a:pPr>
            <a:endParaRPr lang="en-GB" sz="1400" dirty="0"/>
          </a:p>
          <a:p>
            <a:pPr marL="0" indent="0" algn="just">
              <a:lnSpc>
                <a:spcPct val="100000"/>
              </a:lnSpc>
            </a:pPr>
            <a:r>
              <a:rPr lang="en-GB" sz="1400" dirty="0"/>
              <a:t>Unilever står dog over for </a:t>
            </a:r>
            <a:r>
              <a:rPr lang="en-GB" sz="1400" b="1" dirty="0"/>
              <a:t>udfordringer </a:t>
            </a:r>
            <a:r>
              <a:rPr lang="en-GB" sz="1400" dirty="0"/>
              <a:t>såsom svingende råvarepriser, geopolitisk usikkerhed på handelsområdet og sikring af leverandørernes overholdelse af etiske standarder for indkøb. Derudover sætter den stigende efterspørgsel efter </a:t>
            </a:r>
            <a:r>
              <a:rPr lang="en-GB" sz="1400" b="1" dirty="0"/>
              <a:t>bæredygtige og lokalt </a:t>
            </a:r>
            <a:r>
              <a:rPr lang="en-GB" sz="1400" dirty="0"/>
              <a:t>producerede ingredienser pres på virksomheden for løbende at udvikle sine logistik- og indkøbsstrategier. </a:t>
            </a:r>
          </a:p>
          <a:p>
            <a:pPr indent="0" algn="just">
              <a:lnSpc>
                <a:spcPct val="100000"/>
              </a:lnSpc>
            </a:pPr>
            <a:endParaRPr lang="en-US" sz="1400" b="1" dirty="0">
              <a:ea typeface="Calibri"/>
              <a:cs typeface="Calibri"/>
            </a:endParaRPr>
          </a:p>
          <a:p>
            <a:pPr algn="just"/>
            <a:endParaRPr lang="en-US" sz="1200" dirty="0">
              <a:ea typeface="Calibri"/>
              <a:cs typeface="Calibri"/>
            </a:endParaRPr>
          </a:p>
        </p:txBody>
      </p:sp>
    </p:spTree>
    <p:extLst>
      <p:ext uri="{BB962C8B-B14F-4D97-AF65-F5344CB8AC3E}">
        <p14:creationId xmlns:p14="http://schemas.microsoft.com/office/powerpoint/2010/main" val="2748705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38FCA-2E6B-A993-E655-253E3F7E56D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C056C70-D832-4532-B160-A454A021EC6F}"/>
              </a:ext>
            </a:extLst>
          </p:cNvPr>
          <p:cNvSpPr>
            <a:spLocks noGrp="1"/>
          </p:cNvSpPr>
          <p:nvPr>
            <p:ph type="body" sz="quarter" idx="16"/>
          </p:nvPr>
        </p:nvSpPr>
        <p:spPr/>
        <p:txBody>
          <a:bodyPr/>
          <a:lstStyle/>
          <a:p>
            <a:r>
              <a:rPr lang="en-US"/>
              <a:t>UNILEVER – CASESTUDIE</a:t>
            </a:r>
          </a:p>
        </p:txBody>
      </p:sp>
      <p:sp>
        <p:nvSpPr>
          <p:cNvPr id="4" name="Text Placeholder 3">
            <a:extLst>
              <a:ext uri="{FF2B5EF4-FFF2-40B4-BE49-F238E27FC236}">
                <a16:creationId xmlns:a16="http://schemas.microsoft.com/office/drawing/2014/main" id="{0509A90A-AB3D-E34A-F34D-E4609B13368F}"/>
              </a:ext>
            </a:extLst>
          </p:cNvPr>
          <p:cNvSpPr>
            <a:spLocks noGrp="1"/>
          </p:cNvSpPr>
          <p:nvPr>
            <p:ph type="body" sz="quarter" idx="19"/>
          </p:nvPr>
        </p:nvSpPr>
        <p:spPr>
          <a:xfrm>
            <a:off x="904856" y="2060436"/>
            <a:ext cx="10479218" cy="3781929"/>
          </a:xfrm>
        </p:spPr>
        <p:txBody>
          <a:bodyPr lIns="91440" tIns="45720" rIns="91440" bIns="45720" anchor="t"/>
          <a:lstStyle/>
          <a:p>
            <a:pPr algn="just"/>
            <a:r>
              <a:rPr lang="en-US" sz="1600" dirty="0" err="1">
                <a:ea typeface="Calibri"/>
                <a:cs typeface="Calibri"/>
              </a:rPr>
              <a:t>Læs</a:t>
            </a:r>
            <a:r>
              <a:rPr lang="en-US" sz="1600" dirty="0">
                <a:ea typeface="Calibri"/>
                <a:cs typeface="Calibri"/>
              </a:rPr>
              <a:t> </a:t>
            </a:r>
            <a:r>
              <a:rPr lang="en-US" sz="1600" dirty="0" err="1">
                <a:ea typeface="Calibri"/>
                <a:cs typeface="Calibri"/>
              </a:rPr>
              <a:t>casestudiet</a:t>
            </a:r>
            <a:r>
              <a:rPr lang="en-US" sz="1600" dirty="0">
                <a:ea typeface="Calibri"/>
                <a:cs typeface="Calibri"/>
              </a:rPr>
              <a:t> om Unilever </a:t>
            </a:r>
            <a:r>
              <a:rPr lang="en-US" sz="1600" dirty="0" err="1">
                <a:ea typeface="Calibri"/>
                <a:cs typeface="Calibri"/>
              </a:rPr>
              <a:t>og</a:t>
            </a:r>
            <a:r>
              <a:rPr lang="en-US" sz="1600" dirty="0">
                <a:ea typeface="Calibri"/>
                <a:cs typeface="Calibri"/>
              </a:rPr>
              <a:t> </a:t>
            </a:r>
            <a:r>
              <a:rPr lang="en-US" sz="1600" dirty="0" err="1">
                <a:ea typeface="Calibri"/>
                <a:cs typeface="Calibri"/>
              </a:rPr>
              <a:t>diskuter</a:t>
            </a:r>
            <a:r>
              <a:rPr lang="en-US" sz="1600" dirty="0">
                <a:ea typeface="Calibri"/>
                <a:cs typeface="Calibri"/>
              </a:rPr>
              <a:t> </a:t>
            </a:r>
            <a:r>
              <a:rPr lang="en-US" sz="1600" dirty="0" err="1">
                <a:ea typeface="Calibri"/>
                <a:cs typeface="Calibri"/>
              </a:rPr>
              <a:t>potentielle</a:t>
            </a:r>
            <a:r>
              <a:rPr lang="en-US" sz="1600" dirty="0">
                <a:ea typeface="Calibri"/>
                <a:cs typeface="Calibri"/>
              </a:rPr>
              <a:t> </a:t>
            </a:r>
            <a:r>
              <a:rPr lang="en-US" sz="1600" dirty="0" err="1">
                <a:ea typeface="Calibri"/>
                <a:cs typeface="Calibri"/>
              </a:rPr>
              <a:t>logistikproblemer</a:t>
            </a:r>
            <a:r>
              <a:rPr lang="en-US" sz="1600" dirty="0">
                <a:ea typeface="Calibri"/>
                <a:cs typeface="Calibri"/>
              </a:rPr>
              <a:t>. Disse </a:t>
            </a:r>
            <a:r>
              <a:rPr lang="en-US" sz="1600" dirty="0" err="1">
                <a:ea typeface="Calibri"/>
                <a:cs typeface="Calibri"/>
              </a:rPr>
              <a:t>spørgsmål</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dirty="0" err="1">
                <a:ea typeface="Calibri"/>
                <a:cs typeface="Calibri"/>
              </a:rPr>
              <a:t>hjælpe</a:t>
            </a:r>
            <a:r>
              <a:rPr lang="en-US" sz="1600" dirty="0">
                <a:ea typeface="Calibri"/>
                <a:cs typeface="Calibri"/>
              </a:rPr>
              <a:t> dig med at </a:t>
            </a:r>
            <a:r>
              <a:rPr lang="en-US" sz="1600" dirty="0" err="1">
                <a:ea typeface="Calibri"/>
                <a:cs typeface="Calibri"/>
              </a:rPr>
              <a:t>finde</a:t>
            </a:r>
            <a:r>
              <a:rPr lang="en-US" sz="1600" dirty="0">
                <a:ea typeface="Calibri"/>
                <a:cs typeface="Calibri"/>
              </a:rPr>
              <a:t> dem:</a:t>
            </a:r>
          </a:p>
          <a:p>
            <a:pPr algn="just"/>
            <a:endParaRPr lang="en-US" sz="1600" dirty="0">
              <a:ea typeface="Calibri"/>
              <a:cs typeface="Calibri"/>
            </a:endParaRPr>
          </a:p>
          <a:p>
            <a:pPr marL="285750" indent="-285750" algn="just">
              <a:buFont typeface="Wingdings" panose="05000000000000000000" pitchFamily="2" charset="2"/>
              <a:buChar char="q"/>
            </a:pPr>
            <a:r>
              <a:rPr lang="en-US" sz="1600" b="1" dirty="0">
                <a:ea typeface="Calibri"/>
                <a:cs typeface="Calibri"/>
              </a:rPr>
              <a:t>Unilever </a:t>
            </a:r>
            <a:r>
              <a:rPr lang="en-US" sz="1600" dirty="0" err="1">
                <a:ea typeface="Calibri"/>
                <a:cs typeface="Calibri"/>
              </a:rPr>
              <a:t>integrerer</a:t>
            </a:r>
            <a:r>
              <a:rPr lang="en-US" sz="1600" dirty="0">
                <a:ea typeface="Calibri"/>
                <a:cs typeface="Calibri"/>
              </a:rPr>
              <a:t> </a:t>
            </a:r>
            <a:r>
              <a:rPr lang="en-US" sz="1600" b="1" dirty="0">
                <a:ea typeface="Calibri"/>
                <a:cs typeface="Calibri"/>
              </a:rPr>
              <a:t>blockchain-</a:t>
            </a:r>
            <a:r>
              <a:rPr lang="en-US" sz="1600" b="1" dirty="0" err="1">
                <a:ea typeface="Calibri"/>
                <a:cs typeface="Calibri"/>
              </a:rPr>
              <a:t>teknologi</a:t>
            </a:r>
            <a:r>
              <a:rPr lang="en-US" sz="1600" b="1" dirty="0">
                <a:ea typeface="Calibri"/>
                <a:cs typeface="Calibri"/>
              </a:rPr>
              <a:t> </a:t>
            </a:r>
            <a:r>
              <a:rPr lang="en-US" sz="1600" dirty="0">
                <a:ea typeface="Calibri"/>
                <a:cs typeface="Calibri"/>
              </a:rPr>
              <a:t>for at </a:t>
            </a:r>
            <a:r>
              <a:rPr lang="en-US" sz="1600" dirty="0" err="1">
                <a:ea typeface="Calibri"/>
                <a:cs typeface="Calibri"/>
              </a:rPr>
              <a:t>forbedre</a:t>
            </a:r>
            <a:r>
              <a:rPr lang="en-US" sz="1600" dirty="0">
                <a:ea typeface="Calibri"/>
                <a:cs typeface="Calibri"/>
              </a:rPr>
              <a:t> </a:t>
            </a:r>
            <a:r>
              <a:rPr lang="en-US" sz="1600" dirty="0" err="1">
                <a:ea typeface="Calibri"/>
                <a:cs typeface="Calibri"/>
              </a:rPr>
              <a:t>gennemsigtigheden</a:t>
            </a:r>
            <a:r>
              <a:rPr lang="en-US" sz="1600" dirty="0">
                <a:ea typeface="Calibri"/>
                <a:cs typeface="Calibri"/>
              </a:rPr>
              <a:t> </a:t>
            </a:r>
            <a:r>
              <a:rPr lang="en-US" sz="1600" dirty="0" err="1">
                <a:ea typeface="Calibri"/>
                <a:cs typeface="Calibri"/>
              </a:rPr>
              <a:t>i</a:t>
            </a:r>
            <a:r>
              <a:rPr lang="en-US" sz="1600" dirty="0">
                <a:ea typeface="Calibri"/>
                <a:cs typeface="Calibri"/>
              </a:rPr>
              <a:t> </a:t>
            </a:r>
            <a:r>
              <a:rPr lang="en-US" sz="1600" dirty="0" err="1">
                <a:ea typeface="Calibri"/>
                <a:cs typeface="Calibri"/>
              </a:rPr>
              <a:t>forsyningskæden</a:t>
            </a:r>
            <a:r>
              <a:rPr lang="en-US" sz="1600"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etisk</a:t>
            </a:r>
            <a:r>
              <a:rPr lang="en-US" sz="1600" dirty="0">
                <a:ea typeface="Calibri"/>
                <a:cs typeface="Calibri"/>
              </a:rPr>
              <a:t> sourcing. </a:t>
            </a:r>
            <a:r>
              <a:rPr lang="en-US" sz="1600" dirty="0" err="1">
                <a:ea typeface="Calibri"/>
                <a:cs typeface="Calibri"/>
              </a:rPr>
              <a:t>Hvilke</a:t>
            </a:r>
            <a:r>
              <a:rPr lang="en-US" sz="1600" dirty="0">
                <a:ea typeface="Calibri"/>
                <a:cs typeface="Calibri"/>
              </a:rPr>
              <a:t> </a:t>
            </a:r>
            <a:r>
              <a:rPr lang="en-US" sz="1600" b="1" dirty="0" err="1">
                <a:ea typeface="Calibri"/>
                <a:cs typeface="Calibri"/>
              </a:rPr>
              <a:t>potentielle</a:t>
            </a:r>
            <a:r>
              <a:rPr lang="en-US" sz="1600" b="1" dirty="0">
                <a:ea typeface="Calibri"/>
                <a:cs typeface="Calibri"/>
              </a:rPr>
              <a:t> </a:t>
            </a:r>
            <a:r>
              <a:rPr lang="en-US" sz="1600" b="1" dirty="0" err="1">
                <a:ea typeface="Calibri"/>
                <a:cs typeface="Calibri"/>
              </a:rPr>
              <a:t>barrierer</a:t>
            </a:r>
            <a:r>
              <a:rPr lang="en-US" sz="1600" b="1" dirty="0">
                <a:ea typeface="Calibri"/>
                <a:cs typeface="Calibri"/>
              </a:rPr>
              <a:t> </a:t>
            </a:r>
            <a:r>
              <a:rPr lang="en-US" sz="1600" dirty="0">
                <a:ea typeface="Calibri"/>
                <a:cs typeface="Calibri"/>
              </a:rPr>
              <a:t>(</a:t>
            </a:r>
            <a:r>
              <a:rPr lang="en-US" sz="1600" dirty="0" err="1">
                <a:ea typeface="Calibri"/>
                <a:cs typeface="Calibri"/>
              </a:rPr>
              <a:t>f.eks</a:t>
            </a:r>
            <a:r>
              <a:rPr lang="en-US" sz="1600" dirty="0">
                <a:ea typeface="Calibri"/>
                <a:cs typeface="Calibri"/>
              </a:rPr>
              <a:t>. </a:t>
            </a:r>
            <a:r>
              <a:rPr lang="en-US" sz="1600" dirty="0" err="1">
                <a:ea typeface="Calibri"/>
                <a:cs typeface="Calibri"/>
              </a:rPr>
              <a:t>omkostninger</a:t>
            </a:r>
            <a:r>
              <a:rPr lang="en-US" sz="1600" dirty="0">
                <a:ea typeface="Calibri"/>
                <a:cs typeface="Calibri"/>
              </a:rPr>
              <a:t>, </a:t>
            </a:r>
            <a:r>
              <a:rPr lang="en-US" sz="1600" dirty="0" err="1">
                <a:ea typeface="Calibri"/>
                <a:cs typeface="Calibri"/>
              </a:rPr>
              <a:t>implementering</a:t>
            </a:r>
            <a:r>
              <a:rPr lang="en-US" sz="1600" dirty="0">
                <a:ea typeface="Calibri"/>
                <a:cs typeface="Calibri"/>
              </a:rPr>
              <a:t>, </a:t>
            </a:r>
            <a:r>
              <a:rPr lang="en-US" sz="1600" dirty="0" err="1">
                <a:ea typeface="Calibri"/>
                <a:cs typeface="Calibri"/>
              </a:rPr>
              <a:t>samarbejde</a:t>
            </a:r>
            <a:r>
              <a:rPr lang="en-US" sz="1600" dirty="0">
                <a:ea typeface="Calibri"/>
                <a:cs typeface="Calibri"/>
              </a:rPr>
              <a:t> med </a:t>
            </a:r>
            <a:r>
              <a:rPr lang="en-US" sz="1600" dirty="0" err="1">
                <a:ea typeface="Calibri"/>
                <a:cs typeface="Calibri"/>
              </a:rPr>
              <a:t>leverandører</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dirty="0" err="1">
                <a:ea typeface="Calibri"/>
                <a:cs typeface="Calibri"/>
              </a:rPr>
              <a:t>hæmme</a:t>
            </a:r>
            <a:r>
              <a:rPr lang="en-US" sz="1600" dirty="0">
                <a:ea typeface="Calibri"/>
                <a:cs typeface="Calibri"/>
              </a:rPr>
              <a:t> </a:t>
            </a:r>
            <a:r>
              <a:rPr lang="en-US" sz="1600" dirty="0" err="1">
                <a:ea typeface="Calibri"/>
                <a:cs typeface="Calibri"/>
              </a:rPr>
              <a:t>effektiviteten</a:t>
            </a:r>
            <a:r>
              <a:rPr lang="en-US" sz="1600" dirty="0">
                <a:ea typeface="Calibri"/>
                <a:cs typeface="Calibri"/>
              </a:rPr>
              <a:t> </a:t>
            </a:r>
            <a:r>
              <a:rPr lang="en-US" sz="1600" dirty="0" err="1">
                <a:ea typeface="Calibri"/>
                <a:cs typeface="Calibri"/>
              </a:rPr>
              <a:t>af</a:t>
            </a:r>
            <a:r>
              <a:rPr lang="en-US" sz="1600" dirty="0">
                <a:ea typeface="Calibri"/>
                <a:cs typeface="Calibri"/>
              </a:rPr>
              <a:t> </a:t>
            </a:r>
            <a:r>
              <a:rPr lang="en-US" sz="1600" dirty="0" err="1">
                <a:ea typeface="Calibri"/>
                <a:cs typeface="Calibri"/>
              </a:rPr>
              <a:t>denne</a:t>
            </a:r>
            <a:r>
              <a:rPr lang="en-US" sz="1600" dirty="0">
                <a:ea typeface="Calibri"/>
                <a:cs typeface="Calibri"/>
              </a:rPr>
              <a:t> </a:t>
            </a:r>
            <a:r>
              <a:rPr lang="en-US" sz="1600" dirty="0" err="1">
                <a:ea typeface="Calibri"/>
                <a:cs typeface="Calibri"/>
              </a:rPr>
              <a:t>digitale</a:t>
            </a:r>
            <a:r>
              <a:rPr lang="en-US" sz="1600" dirty="0">
                <a:ea typeface="Calibri"/>
                <a:cs typeface="Calibri"/>
              </a:rPr>
              <a:t> innovation </a:t>
            </a:r>
            <a:r>
              <a:rPr lang="en-US" sz="1600" dirty="0" err="1">
                <a:ea typeface="Calibri"/>
                <a:cs typeface="Calibri"/>
              </a:rPr>
              <a:t>i</a:t>
            </a:r>
            <a:r>
              <a:rPr lang="en-US" sz="1600" dirty="0">
                <a:ea typeface="Calibri"/>
                <a:cs typeface="Calibri"/>
              </a:rPr>
              <a:t> </a:t>
            </a:r>
            <a:r>
              <a:rPr lang="en-US" sz="1600" dirty="0" err="1">
                <a:ea typeface="Calibri"/>
                <a:cs typeface="Calibri"/>
              </a:rPr>
              <a:t>bestræbelserne</a:t>
            </a:r>
            <a:r>
              <a:rPr lang="en-US" sz="1600" dirty="0">
                <a:ea typeface="Calibri"/>
                <a:cs typeface="Calibri"/>
              </a:rPr>
              <a:t> </a:t>
            </a:r>
            <a:r>
              <a:rPr lang="en-US" sz="1600" dirty="0" err="1">
                <a:ea typeface="Calibri"/>
                <a:cs typeface="Calibri"/>
              </a:rPr>
              <a:t>på</a:t>
            </a:r>
            <a:r>
              <a:rPr lang="en-US" sz="1600" dirty="0">
                <a:ea typeface="Calibri"/>
                <a:cs typeface="Calibri"/>
              </a:rPr>
              <a:t> at </a:t>
            </a:r>
            <a:r>
              <a:rPr lang="en-US" sz="1600" dirty="0" err="1">
                <a:ea typeface="Calibri"/>
                <a:cs typeface="Calibri"/>
              </a:rPr>
              <a:t>gøre</a:t>
            </a:r>
            <a:r>
              <a:rPr lang="en-US" sz="1600" dirty="0">
                <a:ea typeface="Calibri"/>
                <a:cs typeface="Calibri"/>
              </a:rPr>
              <a:t> </a:t>
            </a:r>
            <a:r>
              <a:rPr lang="en-US" sz="1600" dirty="0" err="1">
                <a:ea typeface="Calibri"/>
                <a:cs typeface="Calibri"/>
              </a:rPr>
              <a:t>logistikken</a:t>
            </a:r>
            <a:r>
              <a:rPr lang="en-US" sz="1600" dirty="0">
                <a:ea typeface="Calibri"/>
                <a:cs typeface="Calibri"/>
              </a:rPr>
              <a:t> mere </a:t>
            </a:r>
            <a:r>
              <a:rPr lang="en-US" sz="1600" dirty="0" err="1">
                <a:ea typeface="Calibri"/>
                <a:cs typeface="Calibri"/>
              </a:rPr>
              <a:t>bæredygtig</a:t>
            </a:r>
            <a:r>
              <a:rPr lang="en-US" sz="1600" dirty="0">
                <a:ea typeface="Calibri"/>
                <a:cs typeface="Calibri"/>
              </a:rPr>
              <a:t>?</a:t>
            </a:r>
            <a:endParaRPr lang="en-US" sz="1600" dirty="0"/>
          </a:p>
          <a:p>
            <a:pPr marL="285750" indent="-285750" algn="just">
              <a:buFont typeface="Wingdings" panose="05000000000000000000" pitchFamily="2" charset="2"/>
              <a:buChar char="q"/>
            </a:pPr>
            <a:r>
              <a:rPr lang="en-US" sz="1600" dirty="0" err="1">
                <a:ea typeface="Calibri"/>
                <a:cs typeface="Calibri"/>
              </a:rPr>
              <a:t>Hvordan</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b="1" dirty="0">
                <a:ea typeface="Calibri"/>
                <a:cs typeface="Calibri"/>
              </a:rPr>
              <a:t>AI-</a:t>
            </a:r>
            <a:r>
              <a:rPr lang="en-US" sz="1600" b="1" dirty="0" err="1">
                <a:ea typeface="Calibri"/>
                <a:cs typeface="Calibri"/>
              </a:rPr>
              <a:t>drevet</a:t>
            </a:r>
            <a:r>
              <a:rPr lang="en-US" sz="1600" b="1" dirty="0">
                <a:ea typeface="Calibri"/>
                <a:cs typeface="Calibri"/>
              </a:rPr>
              <a:t> </a:t>
            </a:r>
            <a:r>
              <a:rPr lang="en-US" sz="1600" b="1" dirty="0" err="1">
                <a:ea typeface="Calibri"/>
                <a:cs typeface="Calibri"/>
              </a:rPr>
              <a:t>ruteoptimering</a:t>
            </a:r>
            <a:r>
              <a:rPr lang="en-US" sz="1600" b="1" dirty="0">
                <a:ea typeface="Calibri"/>
                <a:cs typeface="Calibri"/>
              </a:rPr>
              <a:t> </a:t>
            </a:r>
            <a:r>
              <a:rPr lang="en-US" sz="1600" dirty="0" err="1">
                <a:ea typeface="Calibri"/>
                <a:cs typeface="Calibri"/>
              </a:rPr>
              <a:t>hjælpe</a:t>
            </a:r>
            <a:r>
              <a:rPr lang="en-US" sz="1600" dirty="0">
                <a:ea typeface="Calibri"/>
                <a:cs typeface="Calibri"/>
              </a:rPr>
              <a:t> </a:t>
            </a:r>
            <a:r>
              <a:rPr lang="en-US" sz="1600" dirty="0" err="1">
                <a:ea typeface="Calibri"/>
                <a:cs typeface="Calibri"/>
              </a:rPr>
              <a:t>logistikvirksomheder</a:t>
            </a:r>
            <a:r>
              <a:rPr lang="en-US" sz="1600" dirty="0">
                <a:ea typeface="Calibri"/>
                <a:cs typeface="Calibri"/>
              </a:rPr>
              <a:t> </a:t>
            </a:r>
            <a:r>
              <a:rPr lang="en-US" sz="1600" dirty="0" err="1">
                <a:ea typeface="Calibri"/>
                <a:cs typeface="Calibri"/>
              </a:rPr>
              <a:t>som</a:t>
            </a:r>
            <a:r>
              <a:rPr lang="en-US" sz="1600" dirty="0">
                <a:ea typeface="Calibri"/>
                <a:cs typeface="Calibri"/>
              </a:rPr>
              <a:t> Unilever med at </a:t>
            </a:r>
            <a:r>
              <a:rPr lang="en-US" sz="1600" dirty="0" err="1">
                <a:ea typeface="Calibri"/>
                <a:cs typeface="Calibri"/>
              </a:rPr>
              <a:t>reducere</a:t>
            </a:r>
            <a:r>
              <a:rPr lang="en-US" sz="1600" dirty="0">
                <a:ea typeface="Calibri"/>
                <a:cs typeface="Calibri"/>
              </a:rPr>
              <a:t> </a:t>
            </a:r>
            <a:r>
              <a:rPr lang="en-US" sz="1600" dirty="0" err="1">
                <a:ea typeface="Calibri"/>
                <a:cs typeface="Calibri"/>
              </a:rPr>
              <a:t>emissioner</a:t>
            </a:r>
            <a:r>
              <a:rPr lang="en-US" sz="1600"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hvilke</a:t>
            </a:r>
            <a:r>
              <a:rPr lang="en-US" sz="1600" dirty="0">
                <a:ea typeface="Calibri"/>
                <a:cs typeface="Calibri"/>
              </a:rPr>
              <a:t> </a:t>
            </a:r>
            <a:r>
              <a:rPr lang="en-US" sz="1600" dirty="0" err="1">
                <a:ea typeface="Calibri"/>
                <a:cs typeface="Calibri"/>
              </a:rPr>
              <a:t>barrierer</a:t>
            </a:r>
            <a:r>
              <a:rPr lang="en-US" sz="1600" dirty="0">
                <a:ea typeface="Calibri"/>
                <a:cs typeface="Calibri"/>
              </a:rPr>
              <a:t> (</a:t>
            </a:r>
            <a:r>
              <a:rPr lang="en-US" sz="1600" dirty="0" err="1">
                <a:ea typeface="Calibri"/>
                <a:cs typeface="Calibri"/>
              </a:rPr>
              <a:t>f.eks</a:t>
            </a:r>
            <a:r>
              <a:rPr lang="en-US" sz="1600" dirty="0">
                <a:ea typeface="Calibri"/>
                <a:cs typeface="Calibri"/>
              </a:rPr>
              <a:t>. </a:t>
            </a:r>
            <a:r>
              <a:rPr lang="en-US" sz="1600" b="1" dirty="0" err="1">
                <a:ea typeface="Calibri"/>
                <a:cs typeface="Calibri"/>
              </a:rPr>
              <a:t>omkostninger</a:t>
            </a:r>
            <a:r>
              <a:rPr lang="en-US" sz="1600" b="1" dirty="0">
                <a:ea typeface="Calibri"/>
                <a:cs typeface="Calibri"/>
              </a:rPr>
              <a:t>, </a:t>
            </a:r>
            <a:r>
              <a:rPr lang="en-US" sz="1600" b="1" dirty="0" err="1">
                <a:ea typeface="Calibri"/>
                <a:cs typeface="Calibri"/>
              </a:rPr>
              <a:t>kompleksitet</a:t>
            </a:r>
            <a:r>
              <a:rPr lang="en-US" sz="1600" b="1" dirty="0">
                <a:ea typeface="Calibri"/>
                <a:cs typeface="Calibri"/>
              </a:rPr>
              <a:t> </a:t>
            </a:r>
            <a:r>
              <a:rPr lang="en-US" sz="1600" b="1" dirty="0" err="1">
                <a:ea typeface="Calibri"/>
                <a:cs typeface="Calibri"/>
              </a:rPr>
              <a:t>i</a:t>
            </a:r>
            <a:r>
              <a:rPr lang="en-US" sz="1600" b="1" dirty="0">
                <a:ea typeface="Calibri"/>
                <a:cs typeface="Calibri"/>
              </a:rPr>
              <a:t> </a:t>
            </a:r>
            <a:r>
              <a:rPr lang="en-US" sz="1600" b="1" dirty="0" err="1">
                <a:ea typeface="Calibri"/>
                <a:cs typeface="Calibri"/>
              </a:rPr>
              <a:t>implementeringen</a:t>
            </a:r>
            <a:r>
              <a:rPr lang="en-US" sz="1600" b="1" dirty="0">
                <a:ea typeface="Calibri"/>
                <a:cs typeface="Calibri"/>
              </a:rPr>
              <a:t>, </a:t>
            </a:r>
            <a:r>
              <a:rPr lang="en-US" sz="1600" b="1" dirty="0" err="1">
                <a:ea typeface="Calibri"/>
                <a:cs typeface="Calibri"/>
              </a:rPr>
              <a:t>datasikkerhedsproblemer</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dirty="0" err="1">
                <a:ea typeface="Calibri"/>
                <a:cs typeface="Calibri"/>
              </a:rPr>
              <a:t>forhindre</a:t>
            </a:r>
            <a:r>
              <a:rPr lang="en-US" sz="1600" dirty="0">
                <a:ea typeface="Calibri"/>
                <a:cs typeface="Calibri"/>
              </a:rPr>
              <a:t> </a:t>
            </a:r>
            <a:r>
              <a:rPr lang="en-US" sz="1600" dirty="0" err="1">
                <a:ea typeface="Calibri"/>
                <a:cs typeface="Calibri"/>
              </a:rPr>
              <a:t>en</a:t>
            </a:r>
            <a:r>
              <a:rPr lang="en-US" sz="1600" dirty="0">
                <a:ea typeface="Calibri"/>
                <a:cs typeface="Calibri"/>
              </a:rPr>
              <a:t> bred </a:t>
            </a:r>
            <a:r>
              <a:rPr lang="en-US" sz="1600" dirty="0" err="1">
                <a:ea typeface="Calibri"/>
                <a:cs typeface="Calibri"/>
              </a:rPr>
              <a:t>implementering</a:t>
            </a:r>
            <a:r>
              <a:rPr lang="en-US" sz="1600" dirty="0">
                <a:ea typeface="Calibri"/>
                <a:cs typeface="Calibri"/>
              </a:rPr>
              <a:t>?</a:t>
            </a:r>
            <a:endParaRPr lang="en-US" sz="1600" dirty="0"/>
          </a:p>
          <a:p>
            <a:pPr marL="285750" indent="-285750" algn="just">
              <a:buFont typeface="Wingdings" panose="05000000000000000000" pitchFamily="2" charset="2"/>
              <a:buChar char="q"/>
            </a:pPr>
            <a:r>
              <a:rPr lang="en-US" sz="1600" dirty="0">
                <a:ea typeface="Calibri"/>
                <a:cs typeface="Calibri"/>
              </a:rPr>
              <a:t>Mange </a:t>
            </a:r>
            <a:r>
              <a:rPr lang="en-US" sz="1600" dirty="0" err="1">
                <a:ea typeface="Calibri"/>
                <a:cs typeface="Calibri"/>
              </a:rPr>
              <a:t>virksomheder</a:t>
            </a:r>
            <a:r>
              <a:rPr lang="en-US" sz="1600" dirty="0">
                <a:ea typeface="Calibri"/>
                <a:cs typeface="Calibri"/>
              </a:rPr>
              <a:t> er </a:t>
            </a:r>
            <a:r>
              <a:rPr lang="en-US" sz="1600" dirty="0" err="1">
                <a:ea typeface="Calibri"/>
                <a:cs typeface="Calibri"/>
              </a:rPr>
              <a:t>i</a:t>
            </a:r>
            <a:r>
              <a:rPr lang="en-US" sz="1600" dirty="0">
                <a:ea typeface="Calibri"/>
                <a:cs typeface="Calibri"/>
              </a:rPr>
              <a:t> gang med at </a:t>
            </a:r>
            <a:r>
              <a:rPr lang="en-US" sz="1600" dirty="0" err="1">
                <a:ea typeface="Calibri"/>
                <a:cs typeface="Calibri"/>
              </a:rPr>
              <a:t>skifte</a:t>
            </a:r>
            <a:r>
              <a:rPr lang="en-US" sz="1600" dirty="0">
                <a:ea typeface="Calibri"/>
                <a:cs typeface="Calibri"/>
              </a:rPr>
              <a:t> </a:t>
            </a:r>
            <a:r>
              <a:rPr lang="en-US" sz="1600" dirty="0" err="1">
                <a:ea typeface="Calibri"/>
                <a:cs typeface="Calibri"/>
              </a:rPr>
              <a:t>til</a:t>
            </a:r>
            <a:r>
              <a:rPr lang="en-US" sz="1600" dirty="0">
                <a:ea typeface="Calibri"/>
                <a:cs typeface="Calibri"/>
              </a:rPr>
              <a:t> </a:t>
            </a:r>
            <a:r>
              <a:rPr lang="en-US" sz="1600" b="1" dirty="0">
                <a:ea typeface="Calibri"/>
                <a:cs typeface="Calibri"/>
              </a:rPr>
              <a:t>alternative </a:t>
            </a:r>
            <a:r>
              <a:rPr lang="en-US" sz="1600" b="1" dirty="0" err="1">
                <a:ea typeface="Calibri"/>
                <a:cs typeface="Calibri"/>
              </a:rPr>
              <a:t>brændstoffer</a:t>
            </a:r>
            <a:r>
              <a:rPr lang="en-US" sz="1600" b="1" dirty="0">
                <a:ea typeface="Calibri"/>
                <a:cs typeface="Calibri"/>
              </a:rPr>
              <a:t> </a:t>
            </a:r>
            <a:r>
              <a:rPr lang="en-US" sz="1600" dirty="0">
                <a:ea typeface="Calibri"/>
                <a:cs typeface="Calibri"/>
              </a:rPr>
              <a:t>(</a:t>
            </a:r>
            <a:r>
              <a:rPr lang="en-US" sz="1600" dirty="0" err="1">
                <a:ea typeface="Calibri"/>
                <a:cs typeface="Calibri"/>
              </a:rPr>
              <a:t>f.eks</a:t>
            </a:r>
            <a:r>
              <a:rPr lang="en-US" sz="1600" dirty="0">
                <a:ea typeface="Calibri"/>
                <a:cs typeface="Calibri"/>
              </a:rPr>
              <a:t>. </a:t>
            </a:r>
            <a:r>
              <a:rPr lang="en-US" sz="1600" dirty="0" err="1">
                <a:ea typeface="Calibri"/>
                <a:cs typeface="Calibri"/>
              </a:rPr>
              <a:t>biobrændstoffer</a:t>
            </a:r>
            <a:r>
              <a:rPr lang="en-US" sz="1600" dirty="0">
                <a:ea typeface="Calibri"/>
                <a:cs typeface="Calibri"/>
              </a:rPr>
              <a:t>, </a:t>
            </a:r>
            <a:r>
              <a:rPr lang="en-US" sz="1600" dirty="0" err="1">
                <a:ea typeface="Calibri"/>
                <a:cs typeface="Calibri"/>
              </a:rPr>
              <a:t>brint</a:t>
            </a:r>
            <a:r>
              <a:rPr lang="en-US" sz="1600" dirty="0">
                <a:ea typeface="Calibri"/>
                <a:cs typeface="Calibri"/>
              </a:rPr>
              <a:t>, </a:t>
            </a:r>
            <a:r>
              <a:rPr lang="en-US" sz="1600" dirty="0" err="1">
                <a:ea typeface="Calibri"/>
                <a:cs typeface="Calibri"/>
              </a:rPr>
              <a:t>elbiler</a:t>
            </a:r>
            <a:r>
              <a:rPr lang="en-US" sz="1600" dirty="0">
                <a:ea typeface="Calibri"/>
                <a:cs typeface="Calibri"/>
              </a:rPr>
              <a:t>) for at </a:t>
            </a:r>
            <a:r>
              <a:rPr lang="en-US" sz="1600" dirty="0" err="1">
                <a:ea typeface="Calibri"/>
                <a:cs typeface="Calibri"/>
              </a:rPr>
              <a:t>reducere</a:t>
            </a:r>
            <a:r>
              <a:rPr lang="en-US" sz="1600" dirty="0">
                <a:ea typeface="Calibri"/>
                <a:cs typeface="Calibri"/>
              </a:rPr>
              <a:t> CO2-udledningen. </a:t>
            </a:r>
            <a:r>
              <a:rPr lang="en-US" sz="1600" dirty="0" err="1">
                <a:ea typeface="Calibri"/>
                <a:cs typeface="Calibri"/>
              </a:rPr>
              <a:t>Hvilke</a:t>
            </a:r>
            <a:r>
              <a:rPr lang="en-US" sz="1600" dirty="0">
                <a:ea typeface="Calibri"/>
                <a:cs typeface="Calibri"/>
              </a:rPr>
              <a:t> </a:t>
            </a:r>
            <a:r>
              <a:rPr lang="en-US" sz="1600" b="1" dirty="0" err="1">
                <a:ea typeface="Calibri"/>
                <a:cs typeface="Calibri"/>
              </a:rPr>
              <a:t>logistiske</a:t>
            </a:r>
            <a:r>
              <a:rPr lang="en-US" sz="1600" b="1" dirty="0">
                <a:ea typeface="Calibri"/>
                <a:cs typeface="Calibri"/>
              </a:rPr>
              <a:t> </a:t>
            </a:r>
            <a:r>
              <a:rPr lang="en-US" sz="1600" b="1" dirty="0" err="1">
                <a:ea typeface="Calibri"/>
                <a:cs typeface="Calibri"/>
              </a:rPr>
              <a:t>og</a:t>
            </a:r>
            <a:r>
              <a:rPr lang="en-US" sz="1600" b="1" dirty="0">
                <a:ea typeface="Calibri"/>
                <a:cs typeface="Calibri"/>
              </a:rPr>
              <a:t> </a:t>
            </a:r>
            <a:r>
              <a:rPr lang="en-US" sz="1600" b="1" dirty="0" err="1">
                <a:ea typeface="Calibri"/>
                <a:cs typeface="Calibri"/>
              </a:rPr>
              <a:t>teknologiske</a:t>
            </a:r>
            <a:r>
              <a:rPr lang="en-US" sz="1600" b="1" dirty="0">
                <a:ea typeface="Calibri"/>
                <a:cs typeface="Calibri"/>
              </a:rPr>
              <a:t> </a:t>
            </a:r>
            <a:r>
              <a:rPr lang="en-US" sz="1600" b="1" dirty="0" err="1">
                <a:ea typeface="Calibri"/>
                <a:cs typeface="Calibri"/>
              </a:rPr>
              <a:t>udfordringer</a:t>
            </a:r>
            <a:r>
              <a:rPr lang="en-US" sz="1600" dirty="0">
                <a:ea typeface="Calibri"/>
                <a:cs typeface="Calibri"/>
              </a:rPr>
              <a:t> er der </a:t>
            </a:r>
            <a:r>
              <a:rPr lang="en-US" sz="1600" dirty="0" err="1">
                <a:ea typeface="Calibri"/>
                <a:cs typeface="Calibri"/>
              </a:rPr>
              <a:t>ved</a:t>
            </a:r>
            <a:r>
              <a:rPr lang="en-US" sz="1600" dirty="0">
                <a:ea typeface="Calibri"/>
                <a:cs typeface="Calibri"/>
              </a:rPr>
              <a:t> at </a:t>
            </a:r>
            <a:r>
              <a:rPr lang="en-US" sz="1600" dirty="0" err="1">
                <a:ea typeface="Calibri"/>
                <a:cs typeface="Calibri"/>
              </a:rPr>
              <a:t>skalere</a:t>
            </a:r>
            <a:r>
              <a:rPr lang="en-US" sz="1600" dirty="0">
                <a:ea typeface="Calibri"/>
                <a:cs typeface="Calibri"/>
              </a:rPr>
              <a:t> </a:t>
            </a:r>
            <a:r>
              <a:rPr lang="en-US" sz="1600" dirty="0" err="1">
                <a:ea typeface="Calibri"/>
                <a:cs typeface="Calibri"/>
              </a:rPr>
              <a:t>disse</a:t>
            </a:r>
            <a:r>
              <a:rPr lang="en-US" sz="1600" dirty="0">
                <a:ea typeface="Calibri"/>
                <a:cs typeface="Calibri"/>
              </a:rPr>
              <a:t> </a:t>
            </a:r>
            <a:r>
              <a:rPr lang="en-US" sz="1600" dirty="0" err="1">
                <a:ea typeface="Calibri"/>
                <a:cs typeface="Calibri"/>
              </a:rPr>
              <a:t>brændstofkilder</a:t>
            </a:r>
            <a:r>
              <a:rPr lang="en-US" sz="1600" dirty="0">
                <a:ea typeface="Calibri"/>
                <a:cs typeface="Calibri"/>
              </a:rPr>
              <a:t> </a:t>
            </a:r>
            <a:r>
              <a:rPr lang="en-US" sz="1600" dirty="0" err="1">
                <a:ea typeface="Calibri"/>
                <a:cs typeface="Calibri"/>
              </a:rPr>
              <a:t>til</a:t>
            </a:r>
            <a:r>
              <a:rPr lang="en-US" sz="1600" dirty="0">
                <a:ea typeface="Calibri"/>
                <a:cs typeface="Calibri"/>
              </a:rPr>
              <a:t> </a:t>
            </a:r>
            <a:r>
              <a:rPr lang="en-US" sz="1600" dirty="0" err="1">
                <a:ea typeface="Calibri"/>
                <a:cs typeface="Calibri"/>
              </a:rPr>
              <a:t>forsyningskædeoperationer</a:t>
            </a:r>
            <a:r>
              <a:rPr lang="en-US" sz="1600" dirty="0">
                <a:ea typeface="Calibri"/>
                <a:cs typeface="Calibri"/>
              </a:rPr>
              <a:t>?</a:t>
            </a:r>
            <a:endParaRPr lang="en-US" sz="1600" dirty="0"/>
          </a:p>
          <a:p>
            <a:pPr marL="285750" indent="-285750" algn="just">
              <a:buFont typeface="Wingdings" panose="05000000000000000000" pitchFamily="2" charset="2"/>
              <a:buChar char="q"/>
            </a:pPr>
            <a:r>
              <a:rPr lang="en-US" sz="1600" dirty="0">
                <a:ea typeface="Calibri"/>
                <a:cs typeface="Calibri"/>
              </a:rPr>
              <a:t>Unilever </a:t>
            </a:r>
            <a:r>
              <a:rPr lang="en-US" sz="1600" dirty="0" err="1">
                <a:ea typeface="Calibri"/>
                <a:cs typeface="Calibri"/>
              </a:rPr>
              <a:t>og</a:t>
            </a:r>
            <a:r>
              <a:rPr lang="en-US" sz="1600" dirty="0">
                <a:ea typeface="Calibri"/>
                <a:cs typeface="Calibri"/>
              </a:rPr>
              <a:t> </a:t>
            </a:r>
            <a:r>
              <a:rPr lang="en-US" sz="1600" dirty="0" err="1">
                <a:ea typeface="Calibri"/>
                <a:cs typeface="Calibri"/>
              </a:rPr>
              <a:t>andre</a:t>
            </a:r>
            <a:r>
              <a:rPr lang="en-US" sz="1600" dirty="0">
                <a:ea typeface="Calibri"/>
                <a:cs typeface="Calibri"/>
              </a:rPr>
              <a:t> store </a:t>
            </a:r>
            <a:r>
              <a:rPr lang="en-US" sz="1600" dirty="0" err="1">
                <a:ea typeface="Calibri"/>
                <a:cs typeface="Calibri"/>
              </a:rPr>
              <a:t>virksomheder</a:t>
            </a:r>
            <a:r>
              <a:rPr lang="en-US" sz="1600" dirty="0">
                <a:ea typeface="Calibri"/>
                <a:cs typeface="Calibri"/>
              </a:rPr>
              <a:t> </a:t>
            </a:r>
            <a:r>
              <a:rPr lang="en-US" sz="1600" dirty="0" err="1">
                <a:ea typeface="Calibri"/>
                <a:cs typeface="Calibri"/>
              </a:rPr>
              <a:t>samarbejder</a:t>
            </a:r>
            <a:r>
              <a:rPr lang="en-US" sz="1600" dirty="0">
                <a:ea typeface="Calibri"/>
                <a:cs typeface="Calibri"/>
              </a:rPr>
              <a:t> med </a:t>
            </a:r>
            <a:r>
              <a:rPr lang="en-US" sz="1600" b="1" dirty="0" err="1">
                <a:ea typeface="Calibri"/>
                <a:cs typeface="Calibri"/>
              </a:rPr>
              <a:t>eksterne</a:t>
            </a:r>
            <a:r>
              <a:rPr lang="en-US" sz="1600" b="1" dirty="0">
                <a:ea typeface="Calibri"/>
                <a:cs typeface="Calibri"/>
              </a:rPr>
              <a:t> </a:t>
            </a:r>
            <a:r>
              <a:rPr lang="en-US" sz="1600" dirty="0" err="1">
                <a:ea typeface="Calibri"/>
                <a:cs typeface="Calibri"/>
              </a:rPr>
              <a:t>logistikudbydere</a:t>
            </a:r>
            <a:r>
              <a:rPr lang="en-US" sz="1600" dirty="0">
                <a:ea typeface="Calibri"/>
                <a:cs typeface="Calibri"/>
              </a:rPr>
              <a:t>. </a:t>
            </a:r>
            <a:r>
              <a:rPr lang="en-US" sz="1600" dirty="0" err="1">
                <a:ea typeface="Calibri"/>
                <a:cs typeface="Calibri"/>
              </a:rPr>
              <a:t>Hvordan</a:t>
            </a:r>
            <a:r>
              <a:rPr lang="en-US" sz="1600" dirty="0">
                <a:ea typeface="Calibri"/>
                <a:cs typeface="Calibri"/>
              </a:rPr>
              <a:t> </a:t>
            </a:r>
            <a:r>
              <a:rPr lang="en-US" sz="1600" dirty="0" err="1">
                <a:ea typeface="Calibri"/>
                <a:cs typeface="Calibri"/>
              </a:rPr>
              <a:t>kan</a:t>
            </a:r>
            <a:r>
              <a:rPr lang="en-US" sz="1600" dirty="0">
                <a:ea typeface="Calibri"/>
                <a:cs typeface="Calibri"/>
              </a:rPr>
              <a:t> de </a:t>
            </a:r>
            <a:r>
              <a:rPr lang="en-US" sz="1600" dirty="0" err="1">
                <a:ea typeface="Calibri"/>
                <a:cs typeface="Calibri"/>
              </a:rPr>
              <a:t>sikre</a:t>
            </a:r>
            <a:r>
              <a:rPr lang="en-US" sz="1600" dirty="0">
                <a:ea typeface="Calibri"/>
                <a:cs typeface="Calibri"/>
              </a:rPr>
              <a:t>, at </a:t>
            </a:r>
            <a:r>
              <a:rPr lang="en-US" sz="1600" dirty="0" err="1">
                <a:ea typeface="Calibri"/>
                <a:cs typeface="Calibri"/>
              </a:rPr>
              <a:t>deres</a:t>
            </a:r>
            <a:r>
              <a:rPr lang="en-US" sz="1600" dirty="0">
                <a:ea typeface="Calibri"/>
                <a:cs typeface="Calibri"/>
              </a:rPr>
              <a:t> </a:t>
            </a:r>
            <a:r>
              <a:rPr lang="en-US" sz="1600" b="1" dirty="0" err="1">
                <a:ea typeface="Calibri"/>
                <a:cs typeface="Calibri"/>
              </a:rPr>
              <a:t>bæredygtighedsstandarder</a:t>
            </a:r>
            <a:r>
              <a:rPr lang="en-US" sz="1600" b="1" dirty="0">
                <a:ea typeface="Calibri"/>
                <a:cs typeface="Calibri"/>
              </a:rPr>
              <a:t> </a:t>
            </a:r>
            <a:r>
              <a:rPr lang="en-US" sz="1600" dirty="0" err="1">
                <a:ea typeface="Calibri"/>
                <a:cs typeface="Calibri"/>
              </a:rPr>
              <a:t>overholdes</a:t>
            </a:r>
            <a:r>
              <a:rPr lang="en-US" sz="1600" dirty="0">
                <a:ea typeface="Calibri"/>
                <a:cs typeface="Calibri"/>
              </a:rPr>
              <a:t> </a:t>
            </a:r>
            <a:r>
              <a:rPr lang="en-US" sz="1600" dirty="0" err="1">
                <a:ea typeface="Calibri"/>
                <a:cs typeface="Calibri"/>
              </a:rPr>
              <a:t>i</a:t>
            </a:r>
            <a:r>
              <a:rPr lang="en-US" sz="1600" dirty="0">
                <a:ea typeface="Calibri"/>
                <a:cs typeface="Calibri"/>
              </a:rPr>
              <a:t> alle </a:t>
            </a:r>
            <a:r>
              <a:rPr lang="en-US" sz="1600" dirty="0" err="1">
                <a:ea typeface="Calibri"/>
                <a:cs typeface="Calibri"/>
              </a:rPr>
              <a:t>outsourcede</a:t>
            </a:r>
            <a:r>
              <a:rPr lang="en-US" sz="1600" dirty="0">
                <a:ea typeface="Calibri"/>
                <a:cs typeface="Calibri"/>
              </a:rPr>
              <a:t> </a:t>
            </a:r>
            <a:r>
              <a:rPr lang="en-US" sz="1600" dirty="0" err="1">
                <a:ea typeface="Calibri"/>
                <a:cs typeface="Calibri"/>
              </a:rPr>
              <a:t>logistikprocesser</a:t>
            </a:r>
            <a:r>
              <a:rPr lang="en-US" sz="1600" dirty="0">
                <a:ea typeface="Calibri"/>
                <a:cs typeface="Calibri"/>
              </a:rPr>
              <a:t>?</a:t>
            </a:r>
            <a:endParaRPr lang="en-US" sz="1600" dirty="0"/>
          </a:p>
          <a:p>
            <a:pPr marL="285750" indent="-285750" algn="just">
              <a:buFont typeface="Wingdings" panose="05000000000000000000" pitchFamily="2" charset="2"/>
              <a:buChar char="q"/>
            </a:pPr>
            <a:r>
              <a:rPr lang="en-US" sz="1600" dirty="0">
                <a:ea typeface="Calibri"/>
                <a:cs typeface="Calibri"/>
              </a:rPr>
              <a:t>Med </a:t>
            </a:r>
            <a:r>
              <a:rPr lang="en-US" sz="1600" b="1" dirty="0">
                <a:ea typeface="Calibri"/>
                <a:cs typeface="Calibri"/>
              </a:rPr>
              <a:t>den </a:t>
            </a:r>
            <a:r>
              <a:rPr lang="en-US" sz="1600" b="1" dirty="0" err="1">
                <a:ea typeface="Calibri"/>
                <a:cs typeface="Calibri"/>
              </a:rPr>
              <a:t>stigende</a:t>
            </a:r>
            <a:r>
              <a:rPr lang="en-US" sz="1600" b="1" dirty="0">
                <a:ea typeface="Calibri"/>
                <a:cs typeface="Calibri"/>
              </a:rPr>
              <a:t> e-</a:t>
            </a:r>
            <a:r>
              <a:rPr lang="en-US" sz="1600" b="1" dirty="0" err="1">
                <a:ea typeface="Calibri"/>
                <a:cs typeface="Calibri"/>
              </a:rPr>
              <a:t>handel</a:t>
            </a:r>
            <a:r>
              <a:rPr lang="en-US" sz="1600" b="1" dirty="0">
                <a:ea typeface="Calibri"/>
                <a:cs typeface="Calibri"/>
              </a:rPr>
              <a:t> </a:t>
            </a:r>
            <a:r>
              <a:rPr lang="en-US" sz="1600" dirty="0">
                <a:ea typeface="Calibri"/>
                <a:cs typeface="Calibri"/>
              </a:rPr>
              <a:t>er </a:t>
            </a:r>
            <a:r>
              <a:rPr lang="en-US" sz="1600" dirty="0" err="1">
                <a:ea typeface="Calibri"/>
                <a:cs typeface="Calibri"/>
              </a:rPr>
              <a:t>virksomheder</a:t>
            </a:r>
            <a:r>
              <a:rPr lang="en-US" sz="1600" dirty="0">
                <a:ea typeface="Calibri"/>
                <a:cs typeface="Calibri"/>
              </a:rPr>
              <a:t> under </a:t>
            </a:r>
            <a:r>
              <a:rPr lang="en-US" sz="1600" dirty="0" err="1">
                <a:ea typeface="Calibri"/>
                <a:cs typeface="Calibri"/>
              </a:rPr>
              <a:t>pres</a:t>
            </a:r>
            <a:r>
              <a:rPr lang="en-US" sz="1600" dirty="0">
                <a:ea typeface="Calibri"/>
                <a:cs typeface="Calibri"/>
              </a:rPr>
              <a:t> for at </a:t>
            </a:r>
            <a:r>
              <a:rPr lang="en-US" sz="1600" dirty="0" err="1">
                <a:ea typeface="Calibri"/>
                <a:cs typeface="Calibri"/>
              </a:rPr>
              <a:t>levere</a:t>
            </a:r>
            <a:r>
              <a:rPr lang="en-US" sz="1600" dirty="0">
                <a:ea typeface="Calibri"/>
                <a:cs typeface="Calibri"/>
              </a:rPr>
              <a:t> </a:t>
            </a:r>
            <a:r>
              <a:rPr lang="en-US" sz="1600" dirty="0" err="1">
                <a:ea typeface="Calibri"/>
                <a:cs typeface="Calibri"/>
              </a:rPr>
              <a:t>produkter</a:t>
            </a:r>
            <a:r>
              <a:rPr lang="en-US" sz="1600" dirty="0">
                <a:ea typeface="Calibri"/>
                <a:cs typeface="Calibri"/>
              </a:rPr>
              <a:t> </a:t>
            </a:r>
            <a:r>
              <a:rPr lang="en-US" sz="1600" dirty="0" err="1">
                <a:ea typeface="Calibri"/>
                <a:cs typeface="Calibri"/>
              </a:rPr>
              <a:t>hurtigere</a:t>
            </a:r>
            <a:r>
              <a:rPr lang="en-US" sz="1600"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samtidig</a:t>
            </a:r>
            <a:r>
              <a:rPr lang="en-US" sz="1600" dirty="0">
                <a:ea typeface="Calibri"/>
                <a:cs typeface="Calibri"/>
              </a:rPr>
              <a:t> </a:t>
            </a:r>
            <a:r>
              <a:rPr lang="en-US" sz="1600" dirty="0" err="1">
                <a:ea typeface="Calibri"/>
                <a:cs typeface="Calibri"/>
              </a:rPr>
              <a:t>være</a:t>
            </a:r>
            <a:r>
              <a:rPr lang="en-US" sz="1600" dirty="0">
                <a:ea typeface="Calibri"/>
                <a:cs typeface="Calibri"/>
              </a:rPr>
              <a:t> </a:t>
            </a:r>
            <a:r>
              <a:rPr lang="en-US" sz="1600" dirty="0" err="1">
                <a:ea typeface="Calibri"/>
                <a:cs typeface="Calibri"/>
              </a:rPr>
              <a:t>bæredygtige</a:t>
            </a:r>
            <a:r>
              <a:rPr lang="en-US" sz="1600" dirty="0">
                <a:ea typeface="Calibri"/>
                <a:cs typeface="Calibri"/>
              </a:rPr>
              <a:t>. </a:t>
            </a:r>
            <a:r>
              <a:rPr lang="en-US" sz="1600" dirty="0" err="1">
                <a:ea typeface="Calibri"/>
                <a:cs typeface="Calibri"/>
              </a:rPr>
              <a:t>Hvad</a:t>
            </a:r>
            <a:r>
              <a:rPr lang="en-US" sz="1600" dirty="0">
                <a:ea typeface="Calibri"/>
                <a:cs typeface="Calibri"/>
              </a:rPr>
              <a:t> er </a:t>
            </a:r>
            <a:r>
              <a:rPr lang="en-US" sz="1600" dirty="0" err="1">
                <a:ea typeface="Calibri"/>
                <a:cs typeface="Calibri"/>
              </a:rPr>
              <a:t>udfordringerne</a:t>
            </a:r>
            <a:r>
              <a:rPr lang="en-US" sz="1600" dirty="0">
                <a:ea typeface="Calibri"/>
                <a:cs typeface="Calibri"/>
              </a:rPr>
              <a:t> </a:t>
            </a:r>
            <a:r>
              <a:rPr lang="en-US" sz="1600" dirty="0" err="1">
                <a:ea typeface="Calibri"/>
                <a:cs typeface="Calibri"/>
              </a:rPr>
              <a:t>ved</a:t>
            </a:r>
            <a:r>
              <a:rPr lang="en-US" sz="1600" dirty="0">
                <a:ea typeface="Calibri"/>
                <a:cs typeface="Calibri"/>
              </a:rPr>
              <a:t> at </a:t>
            </a:r>
            <a:r>
              <a:rPr lang="en-US" sz="1600" dirty="0" err="1">
                <a:ea typeface="Calibri"/>
                <a:cs typeface="Calibri"/>
              </a:rPr>
              <a:t>balancere</a:t>
            </a:r>
            <a:r>
              <a:rPr lang="en-US" sz="1600" dirty="0">
                <a:ea typeface="Calibri"/>
                <a:cs typeface="Calibri"/>
              </a:rPr>
              <a:t> </a:t>
            </a:r>
            <a:r>
              <a:rPr lang="en-US" sz="1600" b="1" dirty="0" err="1">
                <a:ea typeface="Calibri"/>
                <a:cs typeface="Calibri"/>
              </a:rPr>
              <a:t>forbrugernes</a:t>
            </a:r>
            <a:r>
              <a:rPr lang="en-US" sz="1600" b="1" dirty="0">
                <a:ea typeface="Calibri"/>
                <a:cs typeface="Calibri"/>
              </a:rPr>
              <a:t> </a:t>
            </a:r>
            <a:r>
              <a:rPr lang="en-US" sz="1600" b="1" dirty="0" err="1">
                <a:ea typeface="Calibri"/>
                <a:cs typeface="Calibri"/>
              </a:rPr>
              <a:t>forventninger</a:t>
            </a:r>
            <a:r>
              <a:rPr lang="en-US" sz="1600" b="1" dirty="0">
                <a:ea typeface="Calibri"/>
                <a:cs typeface="Calibri"/>
              </a:rPr>
              <a:t> </a:t>
            </a:r>
            <a:r>
              <a:rPr lang="en-US" sz="1600" b="1" dirty="0" err="1">
                <a:ea typeface="Calibri"/>
                <a:cs typeface="Calibri"/>
              </a:rPr>
              <a:t>til</a:t>
            </a:r>
            <a:r>
              <a:rPr lang="en-US" sz="1600" b="1" dirty="0">
                <a:ea typeface="Calibri"/>
                <a:cs typeface="Calibri"/>
              </a:rPr>
              <a:t> </a:t>
            </a:r>
            <a:r>
              <a:rPr lang="en-US" sz="1600" b="1" dirty="0" err="1">
                <a:ea typeface="Calibri"/>
                <a:cs typeface="Calibri"/>
              </a:rPr>
              <a:t>hurtig</a:t>
            </a:r>
            <a:r>
              <a:rPr lang="en-US" sz="1600" b="1" dirty="0">
                <a:ea typeface="Calibri"/>
                <a:cs typeface="Calibri"/>
              </a:rPr>
              <a:t> levering med </a:t>
            </a:r>
            <a:r>
              <a:rPr lang="en-US" sz="1600" b="1" dirty="0" err="1">
                <a:ea typeface="Calibri"/>
                <a:cs typeface="Calibri"/>
              </a:rPr>
              <a:t>miljøansvar</a:t>
            </a:r>
            <a:r>
              <a:rPr lang="en-US" sz="1600" dirty="0">
                <a:ea typeface="Calibri"/>
                <a:cs typeface="Calibri"/>
              </a:rPr>
              <a:t>?</a:t>
            </a:r>
            <a:endParaRPr lang="en-US" sz="1600" dirty="0"/>
          </a:p>
        </p:txBody>
      </p:sp>
      <p:pic>
        <p:nvPicPr>
          <p:cNvPr id="2" name="Grafik 1">
            <a:extLst>
              <a:ext uri="{FF2B5EF4-FFF2-40B4-BE49-F238E27FC236}">
                <a16:creationId xmlns:a16="http://schemas.microsoft.com/office/drawing/2014/main" id="{4EDA8655-C98E-8523-2743-4AD868089D67}"/>
              </a:ext>
            </a:extLst>
          </p:cNvPr>
          <p:cNvPicPr>
            <a:picLocks noChangeAspect="1"/>
          </p:cNvPicPr>
          <p:nvPr/>
        </p:nvPicPr>
        <p:blipFill>
          <a:blip r:embed="rId2"/>
          <a:srcRect/>
          <a:stretch/>
        </p:blipFill>
        <p:spPr>
          <a:xfrm>
            <a:off x="6628602" y="88503"/>
            <a:ext cx="1345619" cy="1355162"/>
          </a:xfrm>
          <a:prstGeom prst="rect">
            <a:avLst/>
          </a:prstGeom>
        </p:spPr>
      </p:pic>
      <p:sp>
        <p:nvSpPr>
          <p:cNvPr id="5" name="Textfeld 4">
            <a:extLst>
              <a:ext uri="{FF2B5EF4-FFF2-40B4-BE49-F238E27FC236}">
                <a16:creationId xmlns:a16="http://schemas.microsoft.com/office/drawing/2014/main" id="{C176F49F-DD46-E5E3-9580-EE8A9FF3A037}"/>
              </a:ext>
            </a:extLst>
          </p:cNvPr>
          <p:cNvSpPr txBox="1"/>
          <p:nvPr/>
        </p:nvSpPr>
        <p:spPr>
          <a:xfrm>
            <a:off x="5464991" y="1443665"/>
            <a:ext cx="3672841" cy="584775"/>
          </a:xfrm>
          <a:prstGeom prst="rect">
            <a:avLst/>
          </a:prstGeom>
          <a:noFill/>
        </p:spPr>
        <p:txBody>
          <a:bodyPr wrap="square">
            <a:spAutoFit/>
          </a:bodyPr>
          <a:lstStyle/>
          <a:p>
            <a:pPr algn="ctr"/>
            <a:r>
              <a:rPr lang="de-DE" sz="1600" b="1" dirty="0">
                <a:solidFill>
                  <a:schemeClr val="bg1"/>
                </a:solidFill>
                <a:latin typeface="Calibri" panose="020F0502020204030204" pitchFamily="34" charset="0"/>
                <a:ea typeface="Open Sans" panose="020B0606030504020204" pitchFamily="34" charset="0"/>
                <a:cs typeface="Calibri" panose="020F0502020204030204" pitchFamily="34" charset="0"/>
              </a:rPr>
              <a:t>Se: </a:t>
            </a:r>
            <a:r>
              <a:rPr lang="de-DE" sz="1600" b="1" dirty="0" err="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Unilevers </a:t>
            </a:r>
            <a:r>
              <a:rPr lang="de-DE" sz="1600" b="1" dirty="0">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genstart af forsyningskæden: Zero100-casestudie</a:t>
            </a:r>
            <a:endParaRPr lang="en-GB" sz="16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8" name="Grafik 7">
            <a:extLst>
              <a:ext uri="{FF2B5EF4-FFF2-40B4-BE49-F238E27FC236}">
                <a16:creationId xmlns:a16="http://schemas.microsoft.com/office/drawing/2014/main" id="{0E2794DE-DBED-7465-E071-B0933B04B3A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65322" y="88503"/>
            <a:ext cx="1794602" cy="1794602"/>
          </a:xfrm>
          <a:prstGeom prst="rect">
            <a:avLst/>
          </a:prstGeom>
        </p:spPr>
      </p:pic>
    </p:spTree>
    <p:extLst>
      <p:ext uri="{BB962C8B-B14F-4D97-AF65-F5344CB8AC3E}">
        <p14:creationId xmlns:p14="http://schemas.microsoft.com/office/powerpoint/2010/main" val="1000034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98DE47-F233-1BCF-9463-D18341DC3832}"/>
              </a:ext>
            </a:extLst>
          </p:cNvPr>
          <p:cNvSpPr>
            <a:spLocks noGrp="1"/>
          </p:cNvSpPr>
          <p:nvPr>
            <p:ph type="body" sz="quarter" idx="16"/>
          </p:nvPr>
        </p:nvSpPr>
        <p:spPr/>
        <p:txBody>
          <a:bodyPr/>
          <a:lstStyle/>
          <a:p>
            <a:r>
              <a:rPr lang="en-US"/>
              <a:t>H&amp;amp;M – CASE STUDY</a:t>
            </a:r>
          </a:p>
        </p:txBody>
      </p:sp>
      <p:pic>
        <p:nvPicPr>
          <p:cNvPr id="6" name="Grafik 5">
            <a:extLst>
              <a:ext uri="{FF2B5EF4-FFF2-40B4-BE49-F238E27FC236}">
                <a16:creationId xmlns:a16="http://schemas.microsoft.com/office/drawing/2014/main" id="{85239EE0-16CD-E8BF-F101-6507AE1B27A0}"/>
              </a:ext>
            </a:extLst>
          </p:cNvPr>
          <p:cNvPicPr>
            <a:picLocks noChangeAspect="1"/>
          </p:cNvPicPr>
          <p:nvPr/>
        </p:nvPicPr>
        <p:blipFill>
          <a:blip r:embed="rId2"/>
          <a:srcRect/>
          <a:stretch/>
        </p:blipFill>
        <p:spPr>
          <a:xfrm>
            <a:off x="6628602" y="88503"/>
            <a:ext cx="1345619" cy="1355162"/>
          </a:xfrm>
          <a:prstGeom prst="rect">
            <a:avLst/>
          </a:prstGeom>
        </p:spPr>
      </p:pic>
      <p:sp>
        <p:nvSpPr>
          <p:cNvPr id="7" name="Textfeld 6">
            <a:extLst>
              <a:ext uri="{FF2B5EF4-FFF2-40B4-BE49-F238E27FC236}">
                <a16:creationId xmlns:a16="http://schemas.microsoft.com/office/drawing/2014/main" id="{B427CCA5-8EFA-3F73-DA4C-509FA54389B3}"/>
              </a:ext>
            </a:extLst>
          </p:cNvPr>
          <p:cNvSpPr txBox="1"/>
          <p:nvPr/>
        </p:nvSpPr>
        <p:spPr>
          <a:xfrm>
            <a:off x="5464991" y="1443665"/>
            <a:ext cx="3672841" cy="584775"/>
          </a:xfrm>
          <a:prstGeom prst="rect">
            <a:avLst/>
          </a:prstGeom>
          <a:noFill/>
        </p:spPr>
        <p:txBody>
          <a:bodyPr wrap="square">
            <a:spAutoFit/>
          </a:bodyPr>
          <a:lstStyle/>
          <a:p>
            <a:pPr algn="ct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rPr>
              <a:t>Se: </a:t>
            </a: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H&amp;amp;M </a:t>
            </a:r>
            <a:r>
              <a:rPr lang="de-DE" sz="1600" b="1" err="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reducerer </a:t>
            </a: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sit CO2-aftryk </a:t>
            </a:r>
            <a:r>
              <a:rPr lang="de-DE" sz="1600" b="1" err="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gennem </a:t>
            </a: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Maersk Eco </a:t>
            </a:r>
            <a:r>
              <a:rPr lang="de-DE" sz="1600" b="1" err="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Delivery</a:t>
            </a:r>
            <a:endParaRPr lang="en-GB" sz="1600" b="1">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6C5BC2D0-8A55-43E7-4FA9-E242449D05C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548669" y="153799"/>
            <a:ext cx="2420809" cy="1635499"/>
          </a:xfrm>
          <a:prstGeom prst="rect">
            <a:avLst/>
          </a:prstGeom>
        </p:spPr>
      </p:pic>
      <p:sp>
        <p:nvSpPr>
          <p:cNvPr id="12" name="Text Placeholder 3">
            <a:extLst>
              <a:ext uri="{FF2B5EF4-FFF2-40B4-BE49-F238E27FC236}">
                <a16:creationId xmlns:a16="http://schemas.microsoft.com/office/drawing/2014/main" id="{F885D6AD-86C8-5014-D189-304C46879DAD}"/>
              </a:ext>
            </a:extLst>
          </p:cNvPr>
          <p:cNvSpPr>
            <a:spLocks noGrp="1"/>
          </p:cNvSpPr>
          <p:nvPr>
            <p:ph type="body" sz="quarter" idx="19"/>
          </p:nvPr>
        </p:nvSpPr>
        <p:spPr>
          <a:xfrm>
            <a:off x="904856" y="2268222"/>
            <a:ext cx="10479218" cy="4081207"/>
          </a:xfrm>
        </p:spPr>
        <p:txBody>
          <a:bodyPr lIns="91440" tIns="45720" rIns="91440" bIns="45720" numCol="3" spcCol="288000" anchor="t"/>
          <a:lstStyle/>
          <a:p>
            <a:pPr marL="0" indent="0" algn="just">
              <a:lnSpc>
                <a:spcPct val="100000"/>
              </a:lnSpc>
            </a:pPr>
            <a:r>
              <a:rPr lang="en-GB" sz="1400" dirty="0"/>
              <a:t>H&amp;amp;M er en af </a:t>
            </a:r>
            <a:r>
              <a:rPr lang="en-GB" sz="1400" b="1" dirty="0"/>
              <a:t>verdens største modevirksomheder</a:t>
            </a:r>
            <a:r>
              <a:rPr lang="en-GB" sz="1400" dirty="0"/>
              <a:t>, kendt for sin omfattende globale tilstedeværelse og fast fashion-forretningsmodel. Virksomheden opererer i mere end 70 lande og administrerer et komplekst logistiknetværk for at sikre, at </a:t>
            </a:r>
            <a:r>
              <a:rPr lang="en-GB" sz="1400" b="1" dirty="0"/>
              <a:t>butikkerne og e-handelskanalerne </a:t>
            </a:r>
            <a:r>
              <a:rPr lang="en-GB" sz="1400" dirty="0"/>
              <a:t>altid er fyldt med trendy og prisvenligt tøj. </a:t>
            </a:r>
            <a:r>
              <a:rPr lang="en-GB" sz="1400" b="1" dirty="0"/>
              <a:t>Effektiviteten af H&amp;amp;M's logistik </a:t>
            </a:r>
            <a:r>
              <a:rPr lang="en-GB" sz="1400" dirty="0"/>
              <a:t>er afgørende for at opretholde den hastighed og fleksibilitet, der er nødvendig i fast fashion-branchen.</a:t>
            </a:r>
          </a:p>
          <a:p>
            <a:pPr marL="0" indent="0" algn="just">
              <a:lnSpc>
                <a:spcPct val="100000"/>
              </a:lnSpc>
            </a:pPr>
            <a:endParaRPr lang="en-GB" sz="1400" dirty="0"/>
          </a:p>
          <a:p>
            <a:pPr marL="0" indent="0" algn="just">
              <a:lnSpc>
                <a:spcPct val="100000"/>
              </a:lnSpc>
            </a:pPr>
            <a:r>
              <a:rPr lang="en-GB" sz="1400" dirty="0"/>
              <a:t>I Europa placerer H&amp;amp;M strategisk </a:t>
            </a:r>
            <a:r>
              <a:rPr lang="en-GB" sz="1400" b="1" dirty="0"/>
              <a:t>sine distributionscentre </a:t>
            </a:r>
            <a:r>
              <a:rPr lang="en-GB" sz="1400" dirty="0"/>
              <a:t>tæt på de vigtigste markeder og udnytter </a:t>
            </a:r>
            <a:r>
              <a:rPr lang="en-GB" sz="1400" b="1" dirty="0"/>
              <a:t>automatiserede sorteringssystemer </a:t>
            </a:r>
            <a:r>
              <a:rPr lang="en-GB" sz="1400" dirty="0"/>
              <a:t>og </a:t>
            </a:r>
            <a:r>
              <a:rPr lang="en-GB" sz="1400" b="1" dirty="0"/>
              <a:t>AI-drevet logistikplanlægning </a:t>
            </a:r>
            <a:r>
              <a:rPr lang="en-GB" sz="1400" dirty="0"/>
              <a:t>til at strømline distributionen. Ved hjælp af realtidslagerstyring, prædiktiv analyse og datadrevet efterspørgselsprognoser kan H&amp;amp;M justere </a:t>
            </a:r>
            <a:r>
              <a:rPr lang="en-GB" sz="1400" b="1" dirty="0"/>
              <a:t>lagerniveauerne dynamisk </a:t>
            </a:r>
            <a:r>
              <a:rPr lang="en-GB" sz="1400" dirty="0"/>
              <a:t>og </a:t>
            </a:r>
            <a:r>
              <a:rPr lang="en-GB" sz="1400" b="1" dirty="0"/>
              <a:t>undgå overproduktion</a:t>
            </a:r>
            <a:r>
              <a:rPr lang="en-GB" sz="1400" dirty="0"/>
              <a:t>. Virksomhedens logistikinfrastruktur </a:t>
            </a:r>
            <a:r>
              <a:rPr lang="en-GB" sz="1400" b="1" dirty="0"/>
              <a:t>omfatter regionale distributionscentre</a:t>
            </a:r>
            <a:r>
              <a:rPr lang="en-GB" sz="1400" dirty="0"/>
              <a:t>, der fungerer som centrale knudepunkter for både genopfyldning af fysiske butikker og e-handelsordrer, hvilket sikrer </a:t>
            </a:r>
            <a:r>
              <a:rPr lang="en-GB" sz="1400" b="1" dirty="0"/>
              <a:t>hurtige leveringstider på hele kontinentet. </a:t>
            </a:r>
            <a:r>
              <a:rPr lang="en-GB" sz="1400" dirty="0"/>
              <a:t>H&amp;amp;M's evne til at balancere omkostningseffektiv bulktransport med behovet for hurtig levering til sidste led spiller en afgørende rolle for </a:t>
            </a:r>
            <a:r>
              <a:rPr lang="en-GB" sz="1400" b="1" dirty="0"/>
              <a:t>effektiviteten i</a:t>
            </a:r>
            <a:r>
              <a:rPr lang="en-GB" sz="1400" dirty="0"/>
              <a:t> virksomhedens </a:t>
            </a:r>
            <a:r>
              <a:rPr lang="en-GB" sz="1400" b="1" dirty="0"/>
              <a:t>forsyningskæde.</a:t>
            </a:r>
          </a:p>
          <a:p>
            <a:pPr marL="0" indent="0" algn="just">
              <a:lnSpc>
                <a:spcPct val="100000"/>
              </a:lnSpc>
            </a:pPr>
            <a:r>
              <a:rPr lang="en-GB" sz="1400" dirty="0"/>
              <a:t>Bæredygtighed er en vigtig prioritet for H&amp;amp;M, som aktivt arbejder på </a:t>
            </a:r>
            <a:r>
              <a:rPr lang="en-GB" sz="1400" b="1" dirty="0"/>
              <a:t>at reducere miljøpåvirkningen fra sin forsyningskæde </a:t>
            </a:r>
            <a:r>
              <a:rPr lang="en-GB" sz="1400" dirty="0"/>
              <a:t>gennem brug af alternative transportmetoder, miljøvenlig emballage og lukkede genbrugsprogrammer. Virksomheden har forpligtet sig til at blive </a:t>
            </a:r>
            <a:r>
              <a:rPr lang="en-GB" sz="1400" b="1" dirty="0"/>
              <a:t>klimapositiv inden 2040 </a:t>
            </a:r>
            <a:r>
              <a:rPr lang="en-GB" sz="1400" dirty="0"/>
              <a:t>og har indført forskellige initiativer, såsom </a:t>
            </a:r>
            <a:r>
              <a:rPr lang="en-GB" sz="1400" b="1" dirty="0"/>
              <a:t>reduktion af vandforbruget </a:t>
            </a:r>
            <a:r>
              <a:rPr lang="en-GB" sz="1400" dirty="0"/>
              <a:t>i tekstilproduktionen og </a:t>
            </a:r>
            <a:r>
              <a:rPr lang="en-GB" sz="1400" b="1" dirty="0"/>
              <a:t>indkøb af bæredygtige materialer</a:t>
            </a:r>
            <a:r>
              <a:rPr lang="en-GB" sz="1400" dirty="0"/>
              <a:t>. </a:t>
            </a:r>
          </a:p>
          <a:p>
            <a:pPr marL="0" indent="0" algn="just">
              <a:lnSpc>
                <a:spcPct val="100000"/>
              </a:lnSpc>
            </a:pPr>
            <a:endParaRPr lang="en-GB" sz="1400" dirty="0"/>
          </a:p>
          <a:p>
            <a:pPr marL="0" indent="0" algn="just">
              <a:lnSpc>
                <a:spcPct val="100000"/>
              </a:lnSpc>
            </a:pPr>
            <a:r>
              <a:rPr lang="en-GB" sz="1400" b="1" dirty="0"/>
              <a:t>Fast fashion-modellen </a:t>
            </a:r>
            <a:r>
              <a:rPr lang="en-GB" sz="1400" dirty="0"/>
              <a:t>indebærer imidlertid i sagens natur </a:t>
            </a:r>
            <a:r>
              <a:rPr lang="en-GB" sz="1400" b="1" dirty="0"/>
              <a:t>udfordringer </a:t>
            </a:r>
            <a:r>
              <a:rPr lang="en-GB" sz="1400" dirty="0"/>
              <a:t>i forhold til at opnå fuld bæredygtighed, da høje omsætningshastigheder og hyppige produktlanceringer kræver </a:t>
            </a:r>
            <a:r>
              <a:rPr lang="en-GB" sz="1400" b="1" dirty="0"/>
              <a:t>konstante logistiske tilpasninger</a:t>
            </a:r>
            <a:r>
              <a:rPr lang="en-GB" sz="1400" dirty="0"/>
              <a:t>. Derudover står H&amp;amp;M over for operationelle udfordringer i forbindelse med </a:t>
            </a:r>
            <a:r>
              <a:rPr lang="en-GB" sz="1400" b="1" dirty="0"/>
              <a:t>at balancere just-in-time </a:t>
            </a:r>
            <a:r>
              <a:rPr lang="en-GB" sz="1400" dirty="0"/>
              <a:t>lagerstyring med uforudsigelige udsving i modetrends og forbrugeradfærd, hvilket kan skabe ineffektivitet i lager og distribution.</a:t>
            </a:r>
          </a:p>
          <a:p>
            <a:pPr indent="0" algn="just">
              <a:lnSpc>
                <a:spcPct val="100000"/>
              </a:lnSpc>
            </a:pPr>
            <a:endParaRPr lang="en-US" sz="1400" b="1" dirty="0">
              <a:ea typeface="Calibri"/>
              <a:cs typeface="Calibri"/>
            </a:endParaRPr>
          </a:p>
          <a:p>
            <a:pPr algn="just"/>
            <a:endParaRPr lang="en-US" sz="1200" dirty="0">
              <a:ea typeface="Calibri"/>
              <a:cs typeface="Calibri"/>
            </a:endParaRPr>
          </a:p>
        </p:txBody>
      </p:sp>
    </p:spTree>
    <p:extLst>
      <p:ext uri="{BB962C8B-B14F-4D97-AF65-F5344CB8AC3E}">
        <p14:creationId xmlns:p14="http://schemas.microsoft.com/office/powerpoint/2010/main" val="2304274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23E84-E154-7D98-F310-89F9222D78C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00EB03D-35A8-C2F4-C617-44B4E57E0064}"/>
              </a:ext>
            </a:extLst>
          </p:cNvPr>
          <p:cNvSpPr>
            <a:spLocks noGrp="1"/>
          </p:cNvSpPr>
          <p:nvPr>
            <p:ph type="body" sz="quarter" idx="16"/>
          </p:nvPr>
        </p:nvSpPr>
        <p:spPr/>
        <p:txBody>
          <a:bodyPr/>
          <a:lstStyle/>
          <a:p>
            <a:r>
              <a:rPr lang="en-US"/>
              <a:t>H&amp;amp;M – CASE STUDY</a:t>
            </a:r>
          </a:p>
        </p:txBody>
      </p:sp>
      <p:sp>
        <p:nvSpPr>
          <p:cNvPr id="4" name="Text Placeholder 3">
            <a:extLst>
              <a:ext uri="{FF2B5EF4-FFF2-40B4-BE49-F238E27FC236}">
                <a16:creationId xmlns:a16="http://schemas.microsoft.com/office/drawing/2014/main" id="{BE5772DE-8782-B225-8449-1BD6F3326B48}"/>
              </a:ext>
            </a:extLst>
          </p:cNvPr>
          <p:cNvSpPr>
            <a:spLocks noGrp="1"/>
          </p:cNvSpPr>
          <p:nvPr>
            <p:ph type="body" sz="quarter" idx="19"/>
          </p:nvPr>
        </p:nvSpPr>
        <p:spPr>
          <a:xfrm>
            <a:off x="904856" y="2182056"/>
            <a:ext cx="10479218" cy="3781929"/>
          </a:xfrm>
        </p:spPr>
        <p:txBody>
          <a:bodyPr lIns="91440" tIns="45720" rIns="91440" bIns="45720" anchor="t"/>
          <a:lstStyle/>
          <a:p>
            <a:pPr algn="just"/>
            <a:r>
              <a:rPr lang="en-US" sz="1600" dirty="0" err="1">
                <a:ea typeface="Calibri"/>
                <a:cs typeface="Calibri"/>
              </a:rPr>
              <a:t>Læs</a:t>
            </a:r>
            <a:r>
              <a:rPr lang="en-US" sz="1600" dirty="0">
                <a:ea typeface="Calibri"/>
                <a:cs typeface="Calibri"/>
              </a:rPr>
              <a:t> H&amp;M-</a:t>
            </a:r>
            <a:r>
              <a:rPr lang="en-US" sz="1600" dirty="0" err="1">
                <a:ea typeface="Calibri"/>
                <a:cs typeface="Calibri"/>
              </a:rPr>
              <a:t>casestudiet</a:t>
            </a:r>
            <a:r>
              <a:rPr lang="en-US" sz="1600"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diskuter</a:t>
            </a:r>
            <a:r>
              <a:rPr lang="en-US" sz="1600" dirty="0">
                <a:ea typeface="Calibri"/>
                <a:cs typeface="Calibri"/>
              </a:rPr>
              <a:t> </a:t>
            </a:r>
            <a:r>
              <a:rPr lang="en-US" sz="1600" dirty="0" err="1">
                <a:ea typeface="Calibri"/>
                <a:cs typeface="Calibri"/>
              </a:rPr>
              <a:t>potentielle</a:t>
            </a:r>
            <a:r>
              <a:rPr lang="en-US" sz="1600" dirty="0">
                <a:ea typeface="Calibri"/>
                <a:cs typeface="Calibri"/>
              </a:rPr>
              <a:t> </a:t>
            </a:r>
            <a:r>
              <a:rPr lang="en-US" sz="1600" dirty="0" err="1">
                <a:ea typeface="Calibri"/>
                <a:cs typeface="Calibri"/>
              </a:rPr>
              <a:t>logistikproblemer</a:t>
            </a:r>
            <a:r>
              <a:rPr lang="en-US" sz="1600" dirty="0">
                <a:ea typeface="Calibri"/>
                <a:cs typeface="Calibri"/>
              </a:rPr>
              <a:t>. Disse </a:t>
            </a:r>
            <a:r>
              <a:rPr lang="en-US" sz="1600" dirty="0" err="1">
                <a:ea typeface="Calibri"/>
                <a:cs typeface="Calibri"/>
              </a:rPr>
              <a:t>spørgsmål</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dirty="0" err="1">
                <a:ea typeface="Calibri"/>
                <a:cs typeface="Calibri"/>
              </a:rPr>
              <a:t>hjælpe</a:t>
            </a:r>
            <a:r>
              <a:rPr lang="en-US" sz="1600" dirty="0">
                <a:ea typeface="Calibri"/>
                <a:cs typeface="Calibri"/>
              </a:rPr>
              <a:t> dig med at </a:t>
            </a:r>
            <a:r>
              <a:rPr lang="en-US" sz="1600" dirty="0" err="1">
                <a:ea typeface="Calibri"/>
                <a:cs typeface="Calibri"/>
              </a:rPr>
              <a:t>finde</a:t>
            </a:r>
            <a:r>
              <a:rPr lang="en-US" sz="1600" dirty="0">
                <a:ea typeface="Calibri"/>
                <a:cs typeface="Calibri"/>
              </a:rPr>
              <a:t> dem:</a:t>
            </a:r>
          </a:p>
          <a:p>
            <a:pPr algn="just"/>
            <a:endParaRPr lang="en-US" sz="1600" dirty="0">
              <a:ea typeface="Calibri"/>
              <a:cs typeface="Calibri"/>
            </a:endParaRPr>
          </a:p>
          <a:p>
            <a:pPr marL="285750" indent="-285750" algn="just">
              <a:buFont typeface="Wingdings" panose="05000000000000000000" pitchFamily="2" charset="2"/>
              <a:buChar char="q"/>
            </a:pPr>
            <a:r>
              <a:rPr lang="en-US" sz="1600" b="1" dirty="0" err="1">
                <a:ea typeface="Calibri"/>
                <a:cs typeface="Calibri"/>
              </a:rPr>
              <a:t>H&amp;amp;M</a:t>
            </a:r>
            <a:r>
              <a:rPr lang="en-US" sz="1600" b="1" dirty="0">
                <a:ea typeface="Calibri"/>
                <a:cs typeface="Calibri"/>
              </a:rPr>
              <a:t> </a:t>
            </a:r>
            <a:r>
              <a:rPr lang="en-US" sz="1600" dirty="0">
                <a:ea typeface="Calibri"/>
                <a:cs typeface="Calibri"/>
              </a:rPr>
              <a:t>er </a:t>
            </a:r>
            <a:r>
              <a:rPr lang="en-US" sz="1600" dirty="0" err="1">
                <a:ea typeface="Calibri"/>
                <a:cs typeface="Calibri"/>
              </a:rPr>
              <a:t>engageret</a:t>
            </a:r>
            <a:r>
              <a:rPr lang="en-US" sz="1600" dirty="0">
                <a:ea typeface="Calibri"/>
                <a:cs typeface="Calibri"/>
              </a:rPr>
              <a:t> </a:t>
            </a:r>
            <a:r>
              <a:rPr lang="en-US" sz="1600" dirty="0" err="1">
                <a:ea typeface="Calibri"/>
                <a:cs typeface="Calibri"/>
              </a:rPr>
              <a:t>i</a:t>
            </a:r>
            <a:r>
              <a:rPr lang="en-US" sz="1600" dirty="0">
                <a:ea typeface="Calibri"/>
                <a:cs typeface="Calibri"/>
              </a:rPr>
              <a:t> </a:t>
            </a:r>
            <a:r>
              <a:rPr lang="en-US" sz="1600" b="1" dirty="0" err="1">
                <a:ea typeface="Calibri"/>
                <a:cs typeface="Calibri"/>
              </a:rPr>
              <a:t>lukket</a:t>
            </a:r>
            <a:r>
              <a:rPr lang="en-US" sz="1600" b="1" dirty="0">
                <a:ea typeface="Calibri"/>
                <a:cs typeface="Calibri"/>
              </a:rPr>
              <a:t> </a:t>
            </a:r>
            <a:r>
              <a:rPr lang="en-US" sz="1600" b="1" dirty="0" err="1">
                <a:ea typeface="Calibri"/>
                <a:cs typeface="Calibri"/>
              </a:rPr>
              <a:t>kredsløbsgenanvendelse</a:t>
            </a:r>
            <a:r>
              <a:rPr lang="en-US" sz="1600" b="1"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bæredygtig</a:t>
            </a:r>
            <a:r>
              <a:rPr lang="en-US" sz="1600" dirty="0">
                <a:ea typeface="Calibri"/>
                <a:cs typeface="Calibri"/>
              </a:rPr>
              <a:t> </a:t>
            </a:r>
            <a:r>
              <a:rPr lang="en-US" sz="1600" dirty="0" err="1">
                <a:ea typeface="Calibri"/>
                <a:cs typeface="Calibri"/>
              </a:rPr>
              <a:t>tekstilforsyning</a:t>
            </a:r>
            <a:r>
              <a:rPr lang="en-US" sz="1600" dirty="0">
                <a:ea typeface="Calibri"/>
                <a:cs typeface="Calibri"/>
              </a:rPr>
              <a:t>. </a:t>
            </a:r>
            <a:r>
              <a:rPr lang="en-US" sz="1600" dirty="0" err="1">
                <a:ea typeface="Calibri"/>
                <a:cs typeface="Calibri"/>
              </a:rPr>
              <a:t>Hvordan</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dirty="0" err="1">
                <a:ea typeface="Calibri"/>
                <a:cs typeface="Calibri"/>
              </a:rPr>
              <a:t>logistikoperationer</a:t>
            </a:r>
            <a:r>
              <a:rPr lang="en-US" sz="1600" dirty="0">
                <a:ea typeface="Calibri"/>
                <a:cs typeface="Calibri"/>
              </a:rPr>
              <a:t> </a:t>
            </a:r>
            <a:r>
              <a:rPr lang="en-US" sz="1600" dirty="0" err="1">
                <a:ea typeface="Calibri"/>
                <a:cs typeface="Calibri"/>
              </a:rPr>
              <a:t>understøtte</a:t>
            </a:r>
            <a:r>
              <a:rPr lang="en-US" sz="1600" dirty="0">
                <a:ea typeface="Calibri"/>
                <a:cs typeface="Calibri"/>
              </a:rPr>
              <a:t> </a:t>
            </a:r>
            <a:r>
              <a:rPr lang="en-US" sz="1600" dirty="0" err="1">
                <a:ea typeface="Calibri"/>
                <a:cs typeface="Calibri"/>
              </a:rPr>
              <a:t>dette</a:t>
            </a:r>
            <a:r>
              <a:rPr lang="en-US" sz="1600" dirty="0">
                <a:ea typeface="Calibri"/>
                <a:cs typeface="Calibri"/>
              </a:rPr>
              <a:t> </a:t>
            </a:r>
            <a:r>
              <a:rPr lang="en-US" sz="1600" dirty="0" err="1">
                <a:ea typeface="Calibri"/>
                <a:cs typeface="Calibri"/>
              </a:rPr>
              <a:t>mål</a:t>
            </a:r>
            <a:r>
              <a:rPr lang="en-US" sz="1600"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samtidig</a:t>
            </a:r>
            <a:r>
              <a:rPr lang="en-US" sz="1600" dirty="0">
                <a:ea typeface="Calibri"/>
                <a:cs typeface="Calibri"/>
              </a:rPr>
              <a:t> </a:t>
            </a:r>
            <a:r>
              <a:rPr lang="en-US" sz="1600" dirty="0" err="1">
                <a:ea typeface="Calibri"/>
                <a:cs typeface="Calibri"/>
              </a:rPr>
              <a:t>opretholde</a:t>
            </a:r>
            <a:r>
              <a:rPr lang="en-US" sz="1600" dirty="0">
                <a:ea typeface="Calibri"/>
                <a:cs typeface="Calibri"/>
              </a:rPr>
              <a:t> </a:t>
            </a:r>
            <a:r>
              <a:rPr lang="en-US" sz="1600" b="1" dirty="0" err="1">
                <a:ea typeface="Calibri"/>
                <a:cs typeface="Calibri"/>
              </a:rPr>
              <a:t>hurtige</a:t>
            </a:r>
            <a:r>
              <a:rPr lang="en-US" sz="1600" b="1" dirty="0">
                <a:ea typeface="Calibri"/>
                <a:cs typeface="Calibri"/>
              </a:rPr>
              <a:t> </a:t>
            </a:r>
            <a:r>
              <a:rPr lang="en-US" sz="1600" b="1" dirty="0" err="1">
                <a:ea typeface="Calibri"/>
                <a:cs typeface="Calibri"/>
              </a:rPr>
              <a:t>produktionscyklusser</a:t>
            </a:r>
            <a:r>
              <a:rPr lang="en-US" sz="1600" b="1" dirty="0">
                <a:ea typeface="Calibri"/>
                <a:cs typeface="Calibri"/>
              </a:rPr>
              <a:t> </a:t>
            </a:r>
            <a:r>
              <a:rPr lang="en-US" sz="1600" b="1" dirty="0" err="1">
                <a:ea typeface="Calibri"/>
                <a:cs typeface="Calibri"/>
              </a:rPr>
              <a:t>og</a:t>
            </a:r>
            <a:r>
              <a:rPr lang="en-US" sz="1600" b="1" dirty="0">
                <a:ea typeface="Calibri"/>
                <a:cs typeface="Calibri"/>
              </a:rPr>
              <a:t> </a:t>
            </a:r>
            <a:r>
              <a:rPr lang="en-US" sz="1600" b="1" dirty="0" err="1">
                <a:ea typeface="Calibri"/>
                <a:cs typeface="Calibri"/>
              </a:rPr>
              <a:t>minimere</a:t>
            </a:r>
            <a:r>
              <a:rPr lang="en-US" sz="1600" b="1" dirty="0">
                <a:ea typeface="Calibri"/>
                <a:cs typeface="Calibri"/>
              </a:rPr>
              <a:t> </a:t>
            </a:r>
            <a:r>
              <a:rPr lang="en-US" sz="1600" b="1" dirty="0" err="1">
                <a:ea typeface="Calibri"/>
                <a:cs typeface="Calibri"/>
              </a:rPr>
              <a:t>transportemissioner</a:t>
            </a:r>
            <a:r>
              <a:rPr lang="en-US" sz="1600" dirty="0">
                <a:ea typeface="Calibri"/>
                <a:cs typeface="Calibri"/>
              </a:rPr>
              <a:t>?</a:t>
            </a:r>
            <a:endParaRPr lang="en-US" sz="1600" dirty="0"/>
          </a:p>
          <a:p>
            <a:pPr marL="285750" indent="-285750" algn="just">
              <a:buFont typeface="Wingdings" panose="05000000000000000000" pitchFamily="2" charset="2"/>
              <a:buChar char="q"/>
            </a:pPr>
            <a:r>
              <a:rPr lang="en-US" sz="1600" dirty="0" err="1">
                <a:ea typeface="Calibri"/>
                <a:cs typeface="Calibri"/>
              </a:rPr>
              <a:t>Hvordan</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b="1" dirty="0">
                <a:ea typeface="Calibri"/>
                <a:cs typeface="Calibri"/>
              </a:rPr>
              <a:t>AI-</a:t>
            </a:r>
            <a:r>
              <a:rPr lang="en-US" sz="1600" b="1" dirty="0" err="1">
                <a:ea typeface="Calibri"/>
                <a:cs typeface="Calibri"/>
              </a:rPr>
              <a:t>drevet</a:t>
            </a:r>
            <a:r>
              <a:rPr lang="en-US" sz="1600" b="1" dirty="0">
                <a:ea typeface="Calibri"/>
                <a:cs typeface="Calibri"/>
              </a:rPr>
              <a:t> </a:t>
            </a:r>
            <a:r>
              <a:rPr lang="en-US" sz="1600" b="1" dirty="0" err="1">
                <a:ea typeface="Calibri"/>
                <a:cs typeface="Calibri"/>
              </a:rPr>
              <a:t>ruteoptimering</a:t>
            </a:r>
            <a:r>
              <a:rPr lang="en-US" sz="1600" b="1" dirty="0">
                <a:ea typeface="Calibri"/>
                <a:cs typeface="Calibri"/>
              </a:rPr>
              <a:t> </a:t>
            </a:r>
            <a:r>
              <a:rPr lang="en-US" sz="1600" dirty="0" err="1">
                <a:ea typeface="Calibri"/>
                <a:cs typeface="Calibri"/>
              </a:rPr>
              <a:t>hjælpe</a:t>
            </a:r>
            <a:r>
              <a:rPr lang="en-US" sz="1600" dirty="0">
                <a:ea typeface="Calibri"/>
                <a:cs typeface="Calibri"/>
              </a:rPr>
              <a:t> </a:t>
            </a:r>
            <a:r>
              <a:rPr lang="en-US" sz="1600" dirty="0" err="1">
                <a:ea typeface="Calibri"/>
                <a:cs typeface="Calibri"/>
              </a:rPr>
              <a:t>logistikvirksomheder</a:t>
            </a:r>
            <a:r>
              <a:rPr lang="en-US" sz="1600" dirty="0">
                <a:ea typeface="Calibri"/>
                <a:cs typeface="Calibri"/>
              </a:rPr>
              <a:t> </a:t>
            </a:r>
            <a:r>
              <a:rPr lang="en-US" sz="1600" dirty="0" err="1">
                <a:ea typeface="Calibri"/>
                <a:cs typeface="Calibri"/>
              </a:rPr>
              <a:t>som</a:t>
            </a:r>
            <a:r>
              <a:rPr lang="en-US" sz="1600" dirty="0">
                <a:ea typeface="Calibri"/>
                <a:cs typeface="Calibri"/>
              </a:rPr>
              <a:t> </a:t>
            </a:r>
            <a:r>
              <a:rPr lang="en-US" sz="1600" dirty="0" err="1">
                <a:ea typeface="Calibri"/>
                <a:cs typeface="Calibri"/>
              </a:rPr>
              <a:t>H&amp;amp;M</a:t>
            </a:r>
            <a:r>
              <a:rPr lang="en-US" sz="1600" dirty="0">
                <a:ea typeface="Calibri"/>
                <a:cs typeface="Calibri"/>
              </a:rPr>
              <a:t> med at </a:t>
            </a:r>
            <a:r>
              <a:rPr lang="en-US" sz="1600" dirty="0" err="1">
                <a:ea typeface="Calibri"/>
                <a:cs typeface="Calibri"/>
              </a:rPr>
              <a:t>reducere</a:t>
            </a:r>
            <a:r>
              <a:rPr lang="en-US" sz="1600" dirty="0">
                <a:ea typeface="Calibri"/>
                <a:cs typeface="Calibri"/>
              </a:rPr>
              <a:t> </a:t>
            </a:r>
            <a:r>
              <a:rPr lang="en-US" sz="1600" dirty="0" err="1">
                <a:ea typeface="Calibri"/>
                <a:cs typeface="Calibri"/>
              </a:rPr>
              <a:t>emissioner</a:t>
            </a:r>
            <a:r>
              <a:rPr lang="en-US" sz="1600"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hvilke</a:t>
            </a:r>
            <a:r>
              <a:rPr lang="en-US" sz="1600" dirty="0">
                <a:ea typeface="Calibri"/>
                <a:cs typeface="Calibri"/>
              </a:rPr>
              <a:t> </a:t>
            </a:r>
            <a:r>
              <a:rPr lang="en-US" sz="1600" dirty="0" err="1">
                <a:ea typeface="Calibri"/>
                <a:cs typeface="Calibri"/>
              </a:rPr>
              <a:t>barrierer</a:t>
            </a:r>
            <a:r>
              <a:rPr lang="en-US" sz="1600" dirty="0">
                <a:ea typeface="Calibri"/>
                <a:cs typeface="Calibri"/>
              </a:rPr>
              <a:t> (</a:t>
            </a:r>
            <a:r>
              <a:rPr lang="en-US" sz="1600" dirty="0" err="1">
                <a:ea typeface="Calibri"/>
                <a:cs typeface="Calibri"/>
              </a:rPr>
              <a:t>f.eks</a:t>
            </a:r>
            <a:r>
              <a:rPr lang="en-US" sz="1600" dirty="0">
                <a:ea typeface="Calibri"/>
                <a:cs typeface="Calibri"/>
              </a:rPr>
              <a:t>. </a:t>
            </a:r>
            <a:r>
              <a:rPr lang="en-US" sz="1600" b="1" dirty="0" err="1">
                <a:ea typeface="Calibri"/>
                <a:cs typeface="Calibri"/>
              </a:rPr>
              <a:t>omkostninger</a:t>
            </a:r>
            <a:r>
              <a:rPr lang="en-US" sz="1600" b="1" dirty="0">
                <a:ea typeface="Calibri"/>
                <a:cs typeface="Calibri"/>
              </a:rPr>
              <a:t>, </a:t>
            </a:r>
            <a:r>
              <a:rPr lang="en-US" sz="1600" b="1" dirty="0" err="1">
                <a:ea typeface="Calibri"/>
                <a:cs typeface="Calibri"/>
              </a:rPr>
              <a:t>kompleksitet</a:t>
            </a:r>
            <a:r>
              <a:rPr lang="en-US" sz="1600" b="1" dirty="0">
                <a:ea typeface="Calibri"/>
                <a:cs typeface="Calibri"/>
              </a:rPr>
              <a:t> </a:t>
            </a:r>
            <a:r>
              <a:rPr lang="en-US" sz="1600" b="1" dirty="0" err="1">
                <a:ea typeface="Calibri"/>
                <a:cs typeface="Calibri"/>
              </a:rPr>
              <a:t>i</a:t>
            </a:r>
            <a:r>
              <a:rPr lang="en-US" sz="1600" b="1" dirty="0">
                <a:ea typeface="Calibri"/>
                <a:cs typeface="Calibri"/>
              </a:rPr>
              <a:t> </a:t>
            </a:r>
            <a:r>
              <a:rPr lang="en-US" sz="1600" b="1" dirty="0" err="1">
                <a:ea typeface="Calibri"/>
                <a:cs typeface="Calibri"/>
              </a:rPr>
              <a:t>implementeringen</a:t>
            </a:r>
            <a:r>
              <a:rPr lang="en-US" sz="1600" b="1" dirty="0">
                <a:ea typeface="Calibri"/>
                <a:cs typeface="Calibri"/>
              </a:rPr>
              <a:t>, </a:t>
            </a:r>
            <a:r>
              <a:rPr lang="en-US" sz="1600" b="1" dirty="0" err="1">
                <a:ea typeface="Calibri"/>
                <a:cs typeface="Calibri"/>
              </a:rPr>
              <a:t>datasikkerhed</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dirty="0" err="1">
                <a:ea typeface="Calibri"/>
                <a:cs typeface="Calibri"/>
              </a:rPr>
              <a:t>forhindre</a:t>
            </a:r>
            <a:r>
              <a:rPr lang="en-US" sz="1600" dirty="0">
                <a:ea typeface="Calibri"/>
                <a:cs typeface="Calibri"/>
              </a:rPr>
              <a:t> </a:t>
            </a:r>
            <a:r>
              <a:rPr lang="en-US" sz="1600" dirty="0" err="1">
                <a:ea typeface="Calibri"/>
                <a:cs typeface="Calibri"/>
              </a:rPr>
              <a:t>en</a:t>
            </a:r>
            <a:r>
              <a:rPr lang="en-US" sz="1600" dirty="0">
                <a:ea typeface="Calibri"/>
                <a:cs typeface="Calibri"/>
              </a:rPr>
              <a:t> </a:t>
            </a:r>
            <a:r>
              <a:rPr lang="en-US" sz="1600" dirty="0" err="1">
                <a:ea typeface="Calibri"/>
                <a:cs typeface="Calibri"/>
              </a:rPr>
              <a:t>bredere</a:t>
            </a:r>
            <a:r>
              <a:rPr lang="en-US" sz="1600" dirty="0">
                <a:ea typeface="Calibri"/>
                <a:cs typeface="Calibri"/>
              </a:rPr>
              <a:t> </a:t>
            </a:r>
            <a:r>
              <a:rPr lang="en-US" sz="1600" dirty="0" err="1">
                <a:ea typeface="Calibri"/>
                <a:cs typeface="Calibri"/>
              </a:rPr>
              <a:t>anvendelse</a:t>
            </a:r>
            <a:r>
              <a:rPr lang="en-US" sz="1600" dirty="0">
                <a:ea typeface="Calibri"/>
                <a:cs typeface="Calibri"/>
              </a:rPr>
              <a:t>?</a:t>
            </a:r>
            <a:endParaRPr lang="en-US" sz="1600" dirty="0"/>
          </a:p>
          <a:p>
            <a:pPr marL="285750" indent="-285750" algn="just">
              <a:buFont typeface="Wingdings" panose="05000000000000000000" pitchFamily="2" charset="2"/>
              <a:buChar char="q"/>
            </a:pPr>
            <a:r>
              <a:rPr lang="en-US" sz="1600" dirty="0">
                <a:ea typeface="Calibri"/>
                <a:cs typeface="Calibri"/>
              </a:rPr>
              <a:t>Mange </a:t>
            </a:r>
            <a:r>
              <a:rPr lang="en-US" sz="1600" dirty="0" err="1">
                <a:ea typeface="Calibri"/>
                <a:cs typeface="Calibri"/>
              </a:rPr>
              <a:t>virksomheder</a:t>
            </a:r>
            <a:r>
              <a:rPr lang="en-US" sz="1600" dirty="0">
                <a:ea typeface="Calibri"/>
                <a:cs typeface="Calibri"/>
              </a:rPr>
              <a:t> er </a:t>
            </a:r>
            <a:r>
              <a:rPr lang="en-US" sz="1600" dirty="0" err="1">
                <a:ea typeface="Calibri"/>
                <a:cs typeface="Calibri"/>
              </a:rPr>
              <a:t>i</a:t>
            </a:r>
            <a:r>
              <a:rPr lang="en-US" sz="1600" dirty="0">
                <a:ea typeface="Calibri"/>
                <a:cs typeface="Calibri"/>
              </a:rPr>
              <a:t> gang med at </a:t>
            </a:r>
            <a:r>
              <a:rPr lang="en-US" sz="1600" dirty="0" err="1">
                <a:ea typeface="Calibri"/>
                <a:cs typeface="Calibri"/>
              </a:rPr>
              <a:t>skifte</a:t>
            </a:r>
            <a:r>
              <a:rPr lang="en-US" sz="1600" dirty="0">
                <a:ea typeface="Calibri"/>
                <a:cs typeface="Calibri"/>
              </a:rPr>
              <a:t> </a:t>
            </a:r>
            <a:r>
              <a:rPr lang="en-US" sz="1600" dirty="0" err="1">
                <a:ea typeface="Calibri"/>
                <a:cs typeface="Calibri"/>
              </a:rPr>
              <a:t>til</a:t>
            </a:r>
            <a:r>
              <a:rPr lang="en-US" sz="1600" dirty="0">
                <a:ea typeface="Calibri"/>
                <a:cs typeface="Calibri"/>
              </a:rPr>
              <a:t> </a:t>
            </a:r>
            <a:r>
              <a:rPr lang="en-US" sz="1600" b="1" dirty="0">
                <a:ea typeface="Calibri"/>
                <a:cs typeface="Calibri"/>
              </a:rPr>
              <a:t>alternative </a:t>
            </a:r>
            <a:r>
              <a:rPr lang="en-US" sz="1600" b="1" dirty="0" err="1">
                <a:ea typeface="Calibri"/>
                <a:cs typeface="Calibri"/>
              </a:rPr>
              <a:t>brændstoffer</a:t>
            </a:r>
            <a:r>
              <a:rPr lang="en-US" sz="1600" b="1" dirty="0">
                <a:ea typeface="Calibri"/>
                <a:cs typeface="Calibri"/>
              </a:rPr>
              <a:t> </a:t>
            </a:r>
            <a:r>
              <a:rPr lang="en-US" sz="1600" dirty="0">
                <a:ea typeface="Calibri"/>
                <a:cs typeface="Calibri"/>
              </a:rPr>
              <a:t>(</a:t>
            </a:r>
            <a:r>
              <a:rPr lang="en-US" sz="1600" dirty="0" err="1">
                <a:ea typeface="Calibri"/>
                <a:cs typeface="Calibri"/>
              </a:rPr>
              <a:t>f.eks</a:t>
            </a:r>
            <a:r>
              <a:rPr lang="en-US" sz="1600" dirty="0">
                <a:ea typeface="Calibri"/>
                <a:cs typeface="Calibri"/>
              </a:rPr>
              <a:t>. </a:t>
            </a:r>
            <a:r>
              <a:rPr lang="en-US" sz="1600" dirty="0" err="1">
                <a:ea typeface="Calibri"/>
                <a:cs typeface="Calibri"/>
              </a:rPr>
              <a:t>biobrændstoffer</a:t>
            </a:r>
            <a:r>
              <a:rPr lang="en-US" sz="1600" dirty="0">
                <a:ea typeface="Calibri"/>
                <a:cs typeface="Calibri"/>
              </a:rPr>
              <a:t>, </a:t>
            </a:r>
            <a:r>
              <a:rPr lang="en-US" sz="1600" dirty="0" err="1">
                <a:ea typeface="Calibri"/>
                <a:cs typeface="Calibri"/>
              </a:rPr>
              <a:t>brint</a:t>
            </a:r>
            <a:r>
              <a:rPr lang="en-US" sz="1600" dirty="0">
                <a:ea typeface="Calibri"/>
                <a:cs typeface="Calibri"/>
              </a:rPr>
              <a:t>, </a:t>
            </a:r>
            <a:r>
              <a:rPr lang="en-US" sz="1600" dirty="0" err="1">
                <a:ea typeface="Calibri"/>
                <a:cs typeface="Calibri"/>
              </a:rPr>
              <a:t>elbiler</a:t>
            </a:r>
            <a:r>
              <a:rPr lang="en-US" sz="1600" dirty="0">
                <a:ea typeface="Calibri"/>
                <a:cs typeface="Calibri"/>
              </a:rPr>
              <a:t>) for at </a:t>
            </a:r>
            <a:r>
              <a:rPr lang="en-US" sz="1600" dirty="0" err="1">
                <a:ea typeface="Calibri"/>
                <a:cs typeface="Calibri"/>
              </a:rPr>
              <a:t>reducere</a:t>
            </a:r>
            <a:r>
              <a:rPr lang="en-US" sz="1600" dirty="0">
                <a:ea typeface="Calibri"/>
                <a:cs typeface="Calibri"/>
              </a:rPr>
              <a:t> CO2-udledningen. </a:t>
            </a:r>
            <a:r>
              <a:rPr lang="en-US" sz="1600" dirty="0" err="1">
                <a:ea typeface="Calibri"/>
                <a:cs typeface="Calibri"/>
              </a:rPr>
              <a:t>Hvilke</a:t>
            </a:r>
            <a:r>
              <a:rPr lang="en-US" sz="1600" dirty="0">
                <a:ea typeface="Calibri"/>
                <a:cs typeface="Calibri"/>
              </a:rPr>
              <a:t> </a:t>
            </a:r>
            <a:r>
              <a:rPr lang="en-US" sz="1600" b="1" dirty="0" err="1">
                <a:ea typeface="Calibri"/>
                <a:cs typeface="Calibri"/>
              </a:rPr>
              <a:t>logistiske</a:t>
            </a:r>
            <a:r>
              <a:rPr lang="en-US" sz="1600" b="1" dirty="0">
                <a:ea typeface="Calibri"/>
                <a:cs typeface="Calibri"/>
              </a:rPr>
              <a:t> </a:t>
            </a:r>
            <a:r>
              <a:rPr lang="en-US" sz="1600" b="1" dirty="0" err="1">
                <a:ea typeface="Calibri"/>
                <a:cs typeface="Calibri"/>
              </a:rPr>
              <a:t>og</a:t>
            </a:r>
            <a:r>
              <a:rPr lang="en-US" sz="1600" b="1" dirty="0">
                <a:ea typeface="Calibri"/>
                <a:cs typeface="Calibri"/>
              </a:rPr>
              <a:t> </a:t>
            </a:r>
            <a:r>
              <a:rPr lang="en-US" sz="1600" b="1" dirty="0" err="1">
                <a:ea typeface="Calibri"/>
                <a:cs typeface="Calibri"/>
              </a:rPr>
              <a:t>teknologiske</a:t>
            </a:r>
            <a:r>
              <a:rPr lang="en-US" sz="1600" b="1" dirty="0">
                <a:ea typeface="Calibri"/>
                <a:cs typeface="Calibri"/>
              </a:rPr>
              <a:t> </a:t>
            </a:r>
            <a:r>
              <a:rPr lang="en-US" sz="1600" b="1" dirty="0" err="1">
                <a:ea typeface="Calibri"/>
                <a:cs typeface="Calibri"/>
              </a:rPr>
              <a:t>udfordringer</a:t>
            </a:r>
            <a:r>
              <a:rPr lang="en-US" sz="1600" dirty="0">
                <a:ea typeface="Calibri"/>
                <a:cs typeface="Calibri"/>
              </a:rPr>
              <a:t> er der </a:t>
            </a:r>
            <a:r>
              <a:rPr lang="en-US" sz="1600" dirty="0" err="1">
                <a:ea typeface="Calibri"/>
                <a:cs typeface="Calibri"/>
              </a:rPr>
              <a:t>ved</a:t>
            </a:r>
            <a:r>
              <a:rPr lang="en-US" sz="1600" dirty="0">
                <a:ea typeface="Calibri"/>
                <a:cs typeface="Calibri"/>
              </a:rPr>
              <a:t> at </a:t>
            </a:r>
            <a:r>
              <a:rPr lang="en-US" sz="1600" dirty="0" err="1">
                <a:ea typeface="Calibri"/>
                <a:cs typeface="Calibri"/>
              </a:rPr>
              <a:t>skalere</a:t>
            </a:r>
            <a:r>
              <a:rPr lang="en-US" sz="1600" dirty="0">
                <a:ea typeface="Calibri"/>
                <a:cs typeface="Calibri"/>
              </a:rPr>
              <a:t> </a:t>
            </a:r>
            <a:r>
              <a:rPr lang="en-US" sz="1600" dirty="0" err="1">
                <a:ea typeface="Calibri"/>
                <a:cs typeface="Calibri"/>
              </a:rPr>
              <a:t>disse</a:t>
            </a:r>
            <a:r>
              <a:rPr lang="en-US" sz="1600" dirty="0">
                <a:ea typeface="Calibri"/>
                <a:cs typeface="Calibri"/>
              </a:rPr>
              <a:t> </a:t>
            </a:r>
            <a:r>
              <a:rPr lang="en-US" sz="1600" dirty="0" err="1">
                <a:ea typeface="Calibri"/>
                <a:cs typeface="Calibri"/>
              </a:rPr>
              <a:t>brændstofkilder</a:t>
            </a:r>
            <a:r>
              <a:rPr lang="en-US" sz="1600" dirty="0">
                <a:ea typeface="Calibri"/>
                <a:cs typeface="Calibri"/>
              </a:rPr>
              <a:t> </a:t>
            </a:r>
            <a:r>
              <a:rPr lang="en-US" sz="1600" dirty="0" err="1">
                <a:ea typeface="Calibri"/>
                <a:cs typeface="Calibri"/>
              </a:rPr>
              <a:t>til</a:t>
            </a:r>
            <a:r>
              <a:rPr lang="en-US" sz="1600" dirty="0">
                <a:ea typeface="Calibri"/>
                <a:cs typeface="Calibri"/>
              </a:rPr>
              <a:t> supply chain-drift?</a:t>
            </a:r>
            <a:endParaRPr lang="en-US" sz="1600" dirty="0"/>
          </a:p>
          <a:p>
            <a:pPr marL="285750" indent="-285750" algn="just">
              <a:buFont typeface="Wingdings" panose="05000000000000000000" pitchFamily="2" charset="2"/>
              <a:buChar char="q"/>
            </a:pPr>
            <a:r>
              <a:rPr lang="en-US" sz="1600" dirty="0">
                <a:ea typeface="Calibri"/>
                <a:cs typeface="Calibri"/>
              </a:rPr>
              <a:t>Store </a:t>
            </a:r>
            <a:r>
              <a:rPr lang="en-US" sz="1600" dirty="0" err="1">
                <a:ea typeface="Calibri"/>
                <a:cs typeface="Calibri"/>
              </a:rPr>
              <a:t>virksomheder</a:t>
            </a:r>
            <a:r>
              <a:rPr lang="en-US" sz="1600" dirty="0">
                <a:ea typeface="Calibri"/>
                <a:cs typeface="Calibri"/>
              </a:rPr>
              <a:t> </a:t>
            </a:r>
            <a:r>
              <a:rPr lang="en-US" sz="1600" dirty="0" err="1">
                <a:ea typeface="Calibri"/>
                <a:cs typeface="Calibri"/>
              </a:rPr>
              <a:t>arbejder</a:t>
            </a:r>
            <a:r>
              <a:rPr lang="en-US" sz="1600" dirty="0">
                <a:ea typeface="Calibri"/>
                <a:cs typeface="Calibri"/>
              </a:rPr>
              <a:t> </a:t>
            </a:r>
            <a:r>
              <a:rPr lang="en-US" sz="1600" dirty="0" err="1">
                <a:ea typeface="Calibri"/>
                <a:cs typeface="Calibri"/>
              </a:rPr>
              <a:t>ofte</a:t>
            </a:r>
            <a:r>
              <a:rPr lang="en-US" sz="1600" dirty="0">
                <a:ea typeface="Calibri"/>
                <a:cs typeface="Calibri"/>
              </a:rPr>
              <a:t> med </a:t>
            </a:r>
            <a:r>
              <a:rPr lang="en-US" sz="1600" b="1" dirty="0" err="1">
                <a:ea typeface="Calibri"/>
                <a:cs typeface="Calibri"/>
              </a:rPr>
              <a:t>eksterne</a:t>
            </a:r>
            <a:r>
              <a:rPr lang="en-US" sz="1600" b="1" dirty="0">
                <a:ea typeface="Calibri"/>
                <a:cs typeface="Calibri"/>
              </a:rPr>
              <a:t> </a:t>
            </a:r>
            <a:r>
              <a:rPr lang="en-US" sz="1600" b="1" dirty="0" err="1">
                <a:ea typeface="Calibri"/>
                <a:cs typeface="Calibri"/>
              </a:rPr>
              <a:t>log</a:t>
            </a:r>
            <a:r>
              <a:rPr lang="en-US" sz="1600" dirty="0" err="1">
                <a:ea typeface="Calibri"/>
                <a:cs typeface="Calibri"/>
              </a:rPr>
              <a:t>istikudbydere</a:t>
            </a:r>
            <a:r>
              <a:rPr lang="en-US" sz="1600" dirty="0">
                <a:ea typeface="Calibri"/>
                <a:cs typeface="Calibri"/>
              </a:rPr>
              <a:t>. </a:t>
            </a:r>
            <a:r>
              <a:rPr lang="en-US" sz="1600" dirty="0" err="1">
                <a:ea typeface="Calibri"/>
                <a:cs typeface="Calibri"/>
              </a:rPr>
              <a:t>Hvordan</a:t>
            </a:r>
            <a:r>
              <a:rPr lang="en-US" sz="1600" dirty="0">
                <a:ea typeface="Calibri"/>
                <a:cs typeface="Calibri"/>
              </a:rPr>
              <a:t> </a:t>
            </a:r>
            <a:r>
              <a:rPr lang="en-US" sz="1600" dirty="0" err="1">
                <a:ea typeface="Calibri"/>
                <a:cs typeface="Calibri"/>
              </a:rPr>
              <a:t>kan</a:t>
            </a:r>
            <a:r>
              <a:rPr lang="en-US" sz="1600" dirty="0">
                <a:ea typeface="Calibri"/>
                <a:cs typeface="Calibri"/>
              </a:rPr>
              <a:t> de </a:t>
            </a:r>
            <a:r>
              <a:rPr lang="en-US" sz="1600" dirty="0" err="1">
                <a:ea typeface="Calibri"/>
                <a:cs typeface="Calibri"/>
              </a:rPr>
              <a:t>sikre</a:t>
            </a:r>
            <a:r>
              <a:rPr lang="en-US" sz="1600" dirty="0">
                <a:ea typeface="Calibri"/>
                <a:cs typeface="Calibri"/>
              </a:rPr>
              <a:t>, at </a:t>
            </a:r>
            <a:r>
              <a:rPr lang="en-US" sz="1600" dirty="0" err="1">
                <a:ea typeface="Calibri"/>
                <a:cs typeface="Calibri"/>
              </a:rPr>
              <a:t>deres</a:t>
            </a:r>
            <a:r>
              <a:rPr lang="en-US" sz="1600" dirty="0">
                <a:ea typeface="Calibri"/>
                <a:cs typeface="Calibri"/>
              </a:rPr>
              <a:t> </a:t>
            </a:r>
            <a:r>
              <a:rPr lang="en-US" sz="1600" b="1" dirty="0" err="1">
                <a:ea typeface="Calibri"/>
                <a:cs typeface="Calibri"/>
              </a:rPr>
              <a:t>bæredygtighedsstandarder</a:t>
            </a:r>
            <a:r>
              <a:rPr lang="en-US" sz="1600" b="1" dirty="0">
                <a:ea typeface="Calibri"/>
                <a:cs typeface="Calibri"/>
              </a:rPr>
              <a:t> </a:t>
            </a:r>
            <a:r>
              <a:rPr lang="en-US" sz="1600" dirty="0" err="1">
                <a:ea typeface="Calibri"/>
                <a:cs typeface="Calibri"/>
              </a:rPr>
              <a:t>overholdes</a:t>
            </a:r>
            <a:r>
              <a:rPr lang="en-US" sz="1600" dirty="0">
                <a:ea typeface="Calibri"/>
                <a:cs typeface="Calibri"/>
              </a:rPr>
              <a:t> </a:t>
            </a:r>
            <a:r>
              <a:rPr lang="en-US" sz="1600" dirty="0" err="1">
                <a:ea typeface="Calibri"/>
                <a:cs typeface="Calibri"/>
              </a:rPr>
              <a:t>i</a:t>
            </a:r>
            <a:r>
              <a:rPr lang="en-US" sz="1600" dirty="0">
                <a:ea typeface="Calibri"/>
                <a:cs typeface="Calibri"/>
              </a:rPr>
              <a:t> alle </a:t>
            </a:r>
            <a:r>
              <a:rPr lang="en-US" sz="1600" dirty="0" err="1">
                <a:ea typeface="Calibri"/>
                <a:cs typeface="Calibri"/>
              </a:rPr>
              <a:t>outsourcede</a:t>
            </a:r>
            <a:r>
              <a:rPr lang="en-US" sz="1600" dirty="0">
                <a:ea typeface="Calibri"/>
                <a:cs typeface="Calibri"/>
              </a:rPr>
              <a:t> </a:t>
            </a:r>
            <a:r>
              <a:rPr lang="en-US" sz="1600" dirty="0" err="1">
                <a:ea typeface="Calibri"/>
                <a:cs typeface="Calibri"/>
              </a:rPr>
              <a:t>logistikprocesser</a:t>
            </a:r>
            <a:r>
              <a:rPr lang="en-US" sz="1600" dirty="0">
                <a:ea typeface="Calibri"/>
                <a:cs typeface="Calibri"/>
              </a:rPr>
              <a:t>?</a:t>
            </a:r>
            <a:endParaRPr lang="en-US" sz="1600" dirty="0"/>
          </a:p>
          <a:p>
            <a:pPr marL="285750" indent="-285750" algn="just">
              <a:buFont typeface="Wingdings" panose="05000000000000000000" pitchFamily="2" charset="2"/>
              <a:buChar char="q"/>
            </a:pPr>
            <a:r>
              <a:rPr lang="en-US" sz="1600" dirty="0">
                <a:ea typeface="Calibri"/>
                <a:cs typeface="Calibri"/>
              </a:rPr>
              <a:t>Med </a:t>
            </a:r>
            <a:r>
              <a:rPr lang="en-US" sz="1600" b="1" dirty="0">
                <a:ea typeface="Calibri"/>
                <a:cs typeface="Calibri"/>
              </a:rPr>
              <a:t>den </a:t>
            </a:r>
            <a:r>
              <a:rPr lang="en-US" sz="1600" b="1" dirty="0" err="1">
                <a:ea typeface="Calibri"/>
                <a:cs typeface="Calibri"/>
              </a:rPr>
              <a:t>stigende</a:t>
            </a:r>
            <a:r>
              <a:rPr lang="en-US" sz="1600" b="1" dirty="0">
                <a:ea typeface="Calibri"/>
                <a:cs typeface="Calibri"/>
              </a:rPr>
              <a:t> e-</a:t>
            </a:r>
            <a:r>
              <a:rPr lang="en-US" sz="1600" b="1" dirty="0" err="1">
                <a:ea typeface="Calibri"/>
                <a:cs typeface="Calibri"/>
              </a:rPr>
              <a:t>handel</a:t>
            </a:r>
            <a:r>
              <a:rPr lang="en-US" sz="1600" b="1" dirty="0">
                <a:ea typeface="Calibri"/>
                <a:cs typeface="Calibri"/>
              </a:rPr>
              <a:t> </a:t>
            </a:r>
            <a:r>
              <a:rPr lang="en-US" sz="1600" dirty="0">
                <a:ea typeface="Calibri"/>
                <a:cs typeface="Calibri"/>
              </a:rPr>
              <a:t>er </a:t>
            </a:r>
            <a:r>
              <a:rPr lang="en-US" sz="1600" dirty="0" err="1">
                <a:ea typeface="Calibri"/>
                <a:cs typeface="Calibri"/>
              </a:rPr>
              <a:t>virksomheder</a:t>
            </a:r>
            <a:r>
              <a:rPr lang="en-US" sz="1600" dirty="0">
                <a:ea typeface="Calibri"/>
                <a:cs typeface="Calibri"/>
              </a:rPr>
              <a:t> under </a:t>
            </a:r>
            <a:r>
              <a:rPr lang="en-US" sz="1600" dirty="0" err="1">
                <a:ea typeface="Calibri"/>
                <a:cs typeface="Calibri"/>
              </a:rPr>
              <a:t>pres</a:t>
            </a:r>
            <a:r>
              <a:rPr lang="en-US" sz="1600" dirty="0">
                <a:ea typeface="Calibri"/>
                <a:cs typeface="Calibri"/>
              </a:rPr>
              <a:t> for at </a:t>
            </a:r>
            <a:r>
              <a:rPr lang="en-US" sz="1600" dirty="0" err="1">
                <a:ea typeface="Calibri"/>
                <a:cs typeface="Calibri"/>
              </a:rPr>
              <a:t>levere</a:t>
            </a:r>
            <a:r>
              <a:rPr lang="en-US" sz="1600" dirty="0">
                <a:ea typeface="Calibri"/>
                <a:cs typeface="Calibri"/>
              </a:rPr>
              <a:t> </a:t>
            </a:r>
            <a:r>
              <a:rPr lang="en-US" sz="1600" dirty="0" err="1">
                <a:ea typeface="Calibri"/>
                <a:cs typeface="Calibri"/>
              </a:rPr>
              <a:t>produkter</a:t>
            </a:r>
            <a:r>
              <a:rPr lang="en-US" sz="1600" dirty="0">
                <a:ea typeface="Calibri"/>
                <a:cs typeface="Calibri"/>
              </a:rPr>
              <a:t> </a:t>
            </a:r>
            <a:r>
              <a:rPr lang="en-US" sz="1600" dirty="0" err="1">
                <a:ea typeface="Calibri"/>
                <a:cs typeface="Calibri"/>
              </a:rPr>
              <a:t>hurtigere</a:t>
            </a:r>
            <a:r>
              <a:rPr lang="en-US" sz="1600"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samtidig</a:t>
            </a:r>
            <a:r>
              <a:rPr lang="en-US" sz="1600" dirty="0">
                <a:ea typeface="Calibri"/>
                <a:cs typeface="Calibri"/>
              </a:rPr>
              <a:t> </a:t>
            </a:r>
            <a:r>
              <a:rPr lang="en-US" sz="1600" dirty="0" err="1">
                <a:ea typeface="Calibri"/>
                <a:cs typeface="Calibri"/>
              </a:rPr>
              <a:t>være</a:t>
            </a:r>
            <a:r>
              <a:rPr lang="en-US" sz="1600" dirty="0">
                <a:ea typeface="Calibri"/>
                <a:cs typeface="Calibri"/>
              </a:rPr>
              <a:t> </a:t>
            </a:r>
            <a:r>
              <a:rPr lang="en-US" sz="1600" dirty="0" err="1">
                <a:ea typeface="Calibri"/>
                <a:cs typeface="Calibri"/>
              </a:rPr>
              <a:t>bæredygtige</a:t>
            </a:r>
            <a:r>
              <a:rPr lang="en-US" sz="1600" dirty="0">
                <a:ea typeface="Calibri"/>
                <a:cs typeface="Calibri"/>
              </a:rPr>
              <a:t>. </a:t>
            </a:r>
            <a:r>
              <a:rPr lang="en-US" sz="1600" dirty="0" err="1">
                <a:ea typeface="Calibri"/>
                <a:cs typeface="Calibri"/>
              </a:rPr>
              <a:t>Hvilke</a:t>
            </a:r>
            <a:r>
              <a:rPr lang="en-US" sz="1600" dirty="0">
                <a:ea typeface="Calibri"/>
                <a:cs typeface="Calibri"/>
              </a:rPr>
              <a:t> </a:t>
            </a:r>
            <a:r>
              <a:rPr lang="en-US" sz="1600" dirty="0" err="1">
                <a:ea typeface="Calibri"/>
                <a:cs typeface="Calibri"/>
              </a:rPr>
              <a:t>udfordringer</a:t>
            </a:r>
            <a:r>
              <a:rPr lang="en-US" sz="1600" dirty="0">
                <a:ea typeface="Calibri"/>
                <a:cs typeface="Calibri"/>
              </a:rPr>
              <a:t> er der </a:t>
            </a:r>
            <a:r>
              <a:rPr lang="en-US" sz="1600" dirty="0" err="1">
                <a:ea typeface="Calibri"/>
                <a:cs typeface="Calibri"/>
              </a:rPr>
              <a:t>i</a:t>
            </a:r>
            <a:r>
              <a:rPr lang="en-US" sz="1600" dirty="0">
                <a:ea typeface="Calibri"/>
                <a:cs typeface="Calibri"/>
              </a:rPr>
              <a:t> at </a:t>
            </a:r>
            <a:r>
              <a:rPr lang="en-US" sz="1600" dirty="0" err="1">
                <a:ea typeface="Calibri"/>
                <a:cs typeface="Calibri"/>
              </a:rPr>
              <a:t>balancere</a:t>
            </a:r>
            <a:r>
              <a:rPr lang="en-US" sz="1600" dirty="0">
                <a:ea typeface="Calibri"/>
                <a:cs typeface="Calibri"/>
              </a:rPr>
              <a:t> </a:t>
            </a:r>
            <a:r>
              <a:rPr lang="en-US" sz="1600" b="1" dirty="0" err="1">
                <a:ea typeface="Calibri"/>
                <a:cs typeface="Calibri"/>
              </a:rPr>
              <a:t>forbrugernes</a:t>
            </a:r>
            <a:r>
              <a:rPr lang="en-US" sz="1600" b="1" dirty="0">
                <a:ea typeface="Calibri"/>
                <a:cs typeface="Calibri"/>
              </a:rPr>
              <a:t> </a:t>
            </a:r>
            <a:r>
              <a:rPr lang="en-US" sz="1600" b="1" dirty="0" err="1">
                <a:ea typeface="Calibri"/>
                <a:cs typeface="Calibri"/>
              </a:rPr>
              <a:t>forventninger</a:t>
            </a:r>
            <a:r>
              <a:rPr lang="en-US" sz="1600" b="1" dirty="0">
                <a:ea typeface="Calibri"/>
                <a:cs typeface="Calibri"/>
              </a:rPr>
              <a:t> </a:t>
            </a:r>
            <a:r>
              <a:rPr lang="en-US" sz="1600" b="1" dirty="0" err="1">
                <a:ea typeface="Calibri"/>
                <a:cs typeface="Calibri"/>
              </a:rPr>
              <a:t>til</a:t>
            </a:r>
            <a:r>
              <a:rPr lang="en-US" sz="1600" b="1" dirty="0">
                <a:ea typeface="Calibri"/>
                <a:cs typeface="Calibri"/>
              </a:rPr>
              <a:t> </a:t>
            </a:r>
            <a:r>
              <a:rPr lang="en-US" sz="1600" b="1" dirty="0" err="1">
                <a:ea typeface="Calibri"/>
                <a:cs typeface="Calibri"/>
              </a:rPr>
              <a:t>hurtig</a:t>
            </a:r>
            <a:r>
              <a:rPr lang="en-US" sz="1600" b="1" dirty="0">
                <a:ea typeface="Calibri"/>
                <a:cs typeface="Calibri"/>
              </a:rPr>
              <a:t> levering med </a:t>
            </a:r>
            <a:r>
              <a:rPr lang="en-US" sz="1600" b="1" dirty="0" err="1">
                <a:ea typeface="Calibri"/>
                <a:cs typeface="Calibri"/>
              </a:rPr>
              <a:t>miljøansvar</a:t>
            </a:r>
            <a:r>
              <a:rPr lang="en-US" sz="1600" dirty="0">
                <a:ea typeface="Calibri"/>
                <a:cs typeface="Calibri"/>
              </a:rPr>
              <a:t>?</a:t>
            </a:r>
            <a:endParaRPr lang="en-US" sz="1600" dirty="0"/>
          </a:p>
        </p:txBody>
      </p:sp>
      <p:pic>
        <p:nvPicPr>
          <p:cNvPr id="6" name="Grafik 5">
            <a:extLst>
              <a:ext uri="{FF2B5EF4-FFF2-40B4-BE49-F238E27FC236}">
                <a16:creationId xmlns:a16="http://schemas.microsoft.com/office/drawing/2014/main" id="{D91AC6BE-3F85-16C5-9B5A-1A1380433FAE}"/>
              </a:ext>
            </a:extLst>
          </p:cNvPr>
          <p:cNvPicPr>
            <a:picLocks noChangeAspect="1"/>
          </p:cNvPicPr>
          <p:nvPr/>
        </p:nvPicPr>
        <p:blipFill>
          <a:blip r:embed="rId2"/>
          <a:srcRect/>
          <a:stretch/>
        </p:blipFill>
        <p:spPr>
          <a:xfrm>
            <a:off x="6628602" y="88503"/>
            <a:ext cx="1345619" cy="1355162"/>
          </a:xfrm>
          <a:prstGeom prst="rect">
            <a:avLst/>
          </a:prstGeom>
        </p:spPr>
      </p:pic>
      <p:sp>
        <p:nvSpPr>
          <p:cNvPr id="7" name="Textfeld 6">
            <a:extLst>
              <a:ext uri="{FF2B5EF4-FFF2-40B4-BE49-F238E27FC236}">
                <a16:creationId xmlns:a16="http://schemas.microsoft.com/office/drawing/2014/main" id="{91FDF310-BB16-8E39-8912-B9AF88142622}"/>
              </a:ext>
            </a:extLst>
          </p:cNvPr>
          <p:cNvSpPr txBox="1"/>
          <p:nvPr/>
        </p:nvSpPr>
        <p:spPr>
          <a:xfrm>
            <a:off x="5464991" y="1443665"/>
            <a:ext cx="3672841" cy="584775"/>
          </a:xfrm>
          <a:prstGeom prst="rect">
            <a:avLst/>
          </a:prstGeom>
          <a:noFill/>
        </p:spPr>
        <p:txBody>
          <a:bodyPr wrap="square">
            <a:spAutoFit/>
          </a:bodyPr>
          <a:lstStyle/>
          <a:p>
            <a:pPr algn="ct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rPr>
              <a:t>Se: </a:t>
            </a: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H&amp;amp;M reducerer sit CO2-aftryk gennem miljøvenlig levering</a:t>
            </a:r>
            <a:endParaRPr lang="en-GB" sz="1600" b="1">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2A6846F1-C274-BAFD-7D07-08A10B6D7D2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548669" y="153799"/>
            <a:ext cx="2420809" cy="1635499"/>
          </a:xfrm>
          <a:prstGeom prst="rect">
            <a:avLst/>
          </a:prstGeom>
        </p:spPr>
      </p:pic>
    </p:spTree>
    <p:extLst>
      <p:ext uri="{BB962C8B-B14F-4D97-AF65-F5344CB8AC3E}">
        <p14:creationId xmlns:p14="http://schemas.microsoft.com/office/powerpoint/2010/main" val="143831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98DE47-F233-1BCF-9463-D18341DC3832}"/>
              </a:ext>
            </a:extLst>
          </p:cNvPr>
          <p:cNvSpPr>
            <a:spLocks noGrp="1"/>
          </p:cNvSpPr>
          <p:nvPr>
            <p:ph type="body" sz="quarter" idx="16"/>
          </p:nvPr>
        </p:nvSpPr>
        <p:spPr/>
        <p:txBody>
          <a:bodyPr/>
          <a:lstStyle/>
          <a:p>
            <a:r>
              <a:rPr lang="en-US"/>
              <a:t>TESLA – CASESTUDIE</a:t>
            </a:r>
          </a:p>
        </p:txBody>
      </p:sp>
      <p:pic>
        <p:nvPicPr>
          <p:cNvPr id="2" name="Grafik 1">
            <a:extLst>
              <a:ext uri="{FF2B5EF4-FFF2-40B4-BE49-F238E27FC236}">
                <a16:creationId xmlns:a16="http://schemas.microsoft.com/office/drawing/2014/main" id="{CE983A6D-271C-9F19-4B9C-5CF8ABBE084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28602" y="93274"/>
            <a:ext cx="1345619" cy="1345619"/>
          </a:xfrm>
          <a:prstGeom prst="rect">
            <a:avLst/>
          </a:prstGeom>
        </p:spPr>
      </p:pic>
      <p:sp>
        <p:nvSpPr>
          <p:cNvPr id="5" name="Textfeld 4">
            <a:extLst>
              <a:ext uri="{FF2B5EF4-FFF2-40B4-BE49-F238E27FC236}">
                <a16:creationId xmlns:a16="http://schemas.microsoft.com/office/drawing/2014/main" id="{F9B9B32B-ED9A-22CB-5D4A-89A4B4B2EC10}"/>
              </a:ext>
            </a:extLst>
          </p:cNvPr>
          <p:cNvSpPr txBox="1"/>
          <p:nvPr/>
        </p:nvSpPr>
        <p:spPr>
          <a:xfrm>
            <a:off x="5464991" y="1443665"/>
            <a:ext cx="3672841" cy="584775"/>
          </a:xfrm>
          <a:prstGeom prst="rect">
            <a:avLst/>
          </a:prstGeom>
          <a:noFill/>
        </p:spPr>
        <p:txBody>
          <a:bodyPr wrap="square">
            <a:spAutoFit/>
          </a:bodyPr>
          <a:lstStyle/>
          <a:p>
            <a:pPr algn="ctr"/>
            <a:r>
              <a:rPr lang="de-DE" sz="1600" b="1" dirty="0">
                <a:solidFill>
                  <a:schemeClr val="bg1"/>
                </a:solidFill>
                <a:latin typeface="Calibri" panose="020F0502020204030204" pitchFamily="34" charset="0"/>
                <a:ea typeface="Open Sans" panose="020B0606030504020204" pitchFamily="34" charset="0"/>
                <a:cs typeface="Calibri" panose="020F0502020204030204" pitchFamily="34" charset="0"/>
              </a:rPr>
              <a:t>SE: </a:t>
            </a:r>
            <a:r>
              <a:rPr lang="de-DE" sz="1600" b="1" dirty="0">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Den utrolige </a:t>
            </a:r>
            <a:r>
              <a:rPr lang="de-DE" sz="1600" b="1" dirty="0" err="1">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logistik bag </a:t>
            </a:r>
            <a:r>
              <a:rPr lang="de-DE" sz="1600" b="1" dirty="0">
                <a:solidFill>
                  <a:schemeClr val="bg1"/>
                </a:solidFill>
                <a:latin typeface="Calibri" panose="020F0502020204030204" pitchFamily="34" charset="0"/>
                <a:ea typeface="Open Sans"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Tesla Gigafactory!</a:t>
            </a:r>
            <a:endParaRPr lang="en-GB" sz="16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Grafik 6">
            <a:extLst>
              <a:ext uri="{FF2B5EF4-FFF2-40B4-BE49-F238E27FC236}">
                <a16:creationId xmlns:a16="http://schemas.microsoft.com/office/drawing/2014/main" id="{8FBC88AD-CA3D-61B8-D3E2-3162F678B8C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099935" y="88503"/>
            <a:ext cx="1215522" cy="1757551"/>
          </a:xfrm>
          <a:prstGeom prst="rect">
            <a:avLst/>
          </a:prstGeom>
        </p:spPr>
      </p:pic>
      <p:sp>
        <p:nvSpPr>
          <p:cNvPr id="10" name="Text Placeholder 3">
            <a:extLst>
              <a:ext uri="{FF2B5EF4-FFF2-40B4-BE49-F238E27FC236}">
                <a16:creationId xmlns:a16="http://schemas.microsoft.com/office/drawing/2014/main" id="{1ABA0C74-A3FE-337C-84DC-6CCBB3D3B1F7}"/>
              </a:ext>
            </a:extLst>
          </p:cNvPr>
          <p:cNvSpPr>
            <a:spLocks noGrp="1"/>
          </p:cNvSpPr>
          <p:nvPr>
            <p:ph type="body" sz="quarter" idx="19"/>
          </p:nvPr>
        </p:nvSpPr>
        <p:spPr>
          <a:xfrm>
            <a:off x="904856" y="2028440"/>
            <a:ext cx="10704136" cy="3781929"/>
          </a:xfrm>
        </p:spPr>
        <p:txBody>
          <a:bodyPr lIns="91440" tIns="45720" rIns="91440" bIns="45720" numCol="3" spcCol="288000" anchor="t"/>
          <a:lstStyle/>
          <a:p>
            <a:pPr marL="0" indent="0" algn="just">
              <a:lnSpc>
                <a:spcPct val="100000"/>
              </a:lnSpc>
            </a:pPr>
            <a:r>
              <a:rPr lang="en-GB" sz="1400" dirty="0"/>
              <a:t>Tesla er </a:t>
            </a:r>
            <a:r>
              <a:rPr lang="en-GB" sz="1400" dirty="0" err="1"/>
              <a:t>en</a:t>
            </a:r>
            <a:r>
              <a:rPr lang="en-GB" sz="1400" dirty="0"/>
              <a:t> </a:t>
            </a:r>
            <a:r>
              <a:rPr lang="en-GB" sz="1400" b="1" dirty="0" err="1"/>
              <a:t>førende</a:t>
            </a:r>
            <a:r>
              <a:rPr lang="en-GB" sz="1400" b="1" dirty="0"/>
              <a:t> producent </a:t>
            </a:r>
            <a:r>
              <a:rPr lang="en-GB" sz="1400" b="1" dirty="0" err="1"/>
              <a:t>af</a:t>
            </a:r>
            <a:r>
              <a:rPr lang="en-GB" sz="1400" b="1" dirty="0"/>
              <a:t> </a:t>
            </a:r>
            <a:r>
              <a:rPr lang="en-GB" sz="1400" b="1" dirty="0" err="1"/>
              <a:t>elbiler</a:t>
            </a:r>
            <a:r>
              <a:rPr lang="en-GB" sz="1400" dirty="0"/>
              <a:t>, der er </a:t>
            </a:r>
            <a:r>
              <a:rPr lang="en-GB" sz="1400" dirty="0" err="1"/>
              <a:t>kendt</a:t>
            </a:r>
            <a:r>
              <a:rPr lang="en-GB" sz="1400" dirty="0"/>
              <a:t> for sin innovation </a:t>
            </a:r>
            <a:r>
              <a:rPr lang="en-GB" sz="1400" dirty="0" err="1"/>
              <a:t>inden</a:t>
            </a:r>
            <a:r>
              <a:rPr lang="en-GB" sz="1400" dirty="0"/>
              <a:t> for </a:t>
            </a:r>
            <a:r>
              <a:rPr lang="en-GB" sz="1400" dirty="0" err="1"/>
              <a:t>bilteknologi</a:t>
            </a:r>
            <a:r>
              <a:rPr lang="en-GB" sz="1400" dirty="0"/>
              <a:t> </a:t>
            </a:r>
            <a:r>
              <a:rPr lang="en-GB" sz="1400" dirty="0" err="1"/>
              <a:t>og</a:t>
            </a:r>
            <a:r>
              <a:rPr lang="en-GB" sz="1400" dirty="0"/>
              <a:t> sit engagement </a:t>
            </a:r>
            <a:r>
              <a:rPr lang="en-GB" sz="1400" dirty="0" err="1"/>
              <a:t>i</a:t>
            </a:r>
            <a:r>
              <a:rPr lang="en-GB" sz="1400" dirty="0"/>
              <a:t> </a:t>
            </a:r>
            <a:r>
              <a:rPr lang="en-GB" sz="1400" dirty="0" err="1"/>
              <a:t>bæredygtighed</a:t>
            </a:r>
            <a:r>
              <a:rPr lang="en-GB" sz="1400" dirty="0"/>
              <a:t>. </a:t>
            </a:r>
            <a:r>
              <a:rPr lang="en-GB" sz="1400" dirty="0" err="1"/>
              <a:t>Virksomheden</a:t>
            </a:r>
            <a:r>
              <a:rPr lang="en-GB" sz="1400" dirty="0"/>
              <a:t> </a:t>
            </a:r>
            <a:r>
              <a:rPr lang="en-GB" sz="1400" dirty="0" err="1"/>
              <a:t>har</a:t>
            </a:r>
            <a:r>
              <a:rPr lang="en-GB" sz="1400" dirty="0"/>
              <a:t> </a:t>
            </a:r>
            <a:r>
              <a:rPr lang="en-GB" sz="1400" dirty="0" err="1"/>
              <a:t>revolutioneret</a:t>
            </a:r>
            <a:r>
              <a:rPr lang="en-GB" sz="1400" dirty="0"/>
              <a:t> </a:t>
            </a:r>
            <a:r>
              <a:rPr lang="en-GB" sz="1400" dirty="0" err="1"/>
              <a:t>bilindustrien</a:t>
            </a:r>
            <a:r>
              <a:rPr lang="en-GB" sz="1400" dirty="0"/>
              <a:t> </a:t>
            </a:r>
            <a:r>
              <a:rPr lang="en-GB" sz="1400" dirty="0" err="1"/>
              <a:t>ved</a:t>
            </a:r>
            <a:r>
              <a:rPr lang="en-GB" sz="1400" dirty="0"/>
              <a:t> at </a:t>
            </a:r>
            <a:r>
              <a:rPr lang="en-GB" sz="1400" dirty="0" err="1"/>
              <a:t>integrere</a:t>
            </a:r>
            <a:r>
              <a:rPr lang="en-GB" sz="1400" dirty="0"/>
              <a:t> </a:t>
            </a:r>
            <a:r>
              <a:rPr lang="en-GB" sz="1400" b="1" dirty="0" err="1"/>
              <a:t>banebrydende</a:t>
            </a:r>
            <a:r>
              <a:rPr lang="en-GB" sz="1400" b="1" dirty="0"/>
              <a:t> </a:t>
            </a:r>
            <a:r>
              <a:rPr lang="en-GB" sz="1400" b="1" dirty="0" err="1"/>
              <a:t>batteriteknologi</a:t>
            </a:r>
            <a:r>
              <a:rPr lang="en-GB" sz="1400" dirty="0"/>
              <a:t>, </a:t>
            </a:r>
            <a:r>
              <a:rPr lang="en-GB" sz="1400" b="1" dirty="0" err="1"/>
              <a:t>selvkørende</a:t>
            </a:r>
            <a:r>
              <a:rPr lang="en-GB" sz="1400" b="1" dirty="0"/>
              <a:t> </a:t>
            </a:r>
            <a:r>
              <a:rPr lang="en-GB" sz="1400" b="1" dirty="0" err="1"/>
              <a:t>funktioner</a:t>
            </a:r>
            <a:r>
              <a:rPr lang="en-GB" sz="1400" b="1" dirty="0"/>
              <a:t> </a:t>
            </a:r>
            <a:r>
              <a:rPr lang="en-GB" sz="1400" dirty="0" err="1"/>
              <a:t>og</a:t>
            </a:r>
            <a:r>
              <a:rPr lang="en-GB" sz="1400" dirty="0"/>
              <a:t> </a:t>
            </a:r>
            <a:r>
              <a:rPr lang="en-GB" sz="1400" b="1" dirty="0" err="1"/>
              <a:t>løsninger</a:t>
            </a:r>
            <a:r>
              <a:rPr lang="en-GB" sz="1400" b="1" dirty="0"/>
              <a:t> </a:t>
            </a:r>
            <a:r>
              <a:rPr lang="en-GB" sz="1400" b="1" dirty="0" err="1"/>
              <a:t>baseret</a:t>
            </a:r>
            <a:r>
              <a:rPr lang="en-GB" sz="1400" b="1" dirty="0"/>
              <a:t> </a:t>
            </a:r>
            <a:r>
              <a:rPr lang="en-GB" sz="1400" b="1" dirty="0" err="1"/>
              <a:t>på</a:t>
            </a:r>
            <a:r>
              <a:rPr lang="en-GB" sz="1400" b="1" dirty="0"/>
              <a:t> </a:t>
            </a:r>
            <a:r>
              <a:rPr lang="en-GB" sz="1400" b="1" dirty="0" err="1"/>
              <a:t>vedvarende</a:t>
            </a:r>
            <a:r>
              <a:rPr lang="en-GB" sz="1400" b="1" dirty="0"/>
              <a:t> </a:t>
            </a:r>
            <a:r>
              <a:rPr lang="en-GB" sz="1400" b="1" dirty="0" err="1"/>
              <a:t>energi</a:t>
            </a:r>
            <a:r>
              <a:rPr lang="en-GB" sz="1400" b="1" dirty="0"/>
              <a:t> </a:t>
            </a:r>
            <a:r>
              <a:rPr lang="en-GB" sz="1400" dirty="0" err="1"/>
              <a:t>i</a:t>
            </a:r>
            <a:r>
              <a:rPr lang="en-GB" sz="1400" dirty="0"/>
              <a:t> sine </a:t>
            </a:r>
            <a:r>
              <a:rPr lang="en-GB" sz="1400" dirty="0" err="1"/>
              <a:t>aktiviteter</a:t>
            </a:r>
            <a:r>
              <a:rPr lang="en-GB" sz="1400" dirty="0"/>
              <a:t>. </a:t>
            </a:r>
            <a:r>
              <a:rPr lang="en-GB" sz="1400" dirty="0" err="1"/>
              <a:t>Teslas</a:t>
            </a:r>
            <a:r>
              <a:rPr lang="en-GB" sz="1400" dirty="0"/>
              <a:t> </a:t>
            </a:r>
            <a:r>
              <a:rPr lang="en-GB" sz="1400" dirty="0" err="1"/>
              <a:t>logistiknetværk</a:t>
            </a:r>
            <a:r>
              <a:rPr lang="en-GB" sz="1400" dirty="0"/>
              <a:t> er </a:t>
            </a:r>
            <a:r>
              <a:rPr lang="en-GB" sz="1400" dirty="0" err="1"/>
              <a:t>afgørende</a:t>
            </a:r>
            <a:r>
              <a:rPr lang="en-GB" sz="1400" dirty="0"/>
              <a:t> for </a:t>
            </a:r>
            <a:r>
              <a:rPr lang="en-GB" sz="1400" dirty="0" err="1"/>
              <a:t>virksomhedens</a:t>
            </a:r>
            <a:r>
              <a:rPr lang="en-GB" sz="1400" dirty="0"/>
              <a:t> </a:t>
            </a:r>
            <a:r>
              <a:rPr lang="en-GB" sz="1400" dirty="0" err="1"/>
              <a:t>succes</a:t>
            </a:r>
            <a:r>
              <a:rPr lang="en-GB" sz="1400" dirty="0"/>
              <a:t>, da det </a:t>
            </a:r>
            <a:r>
              <a:rPr lang="en-GB" sz="1400" dirty="0" err="1"/>
              <a:t>skal</a:t>
            </a:r>
            <a:r>
              <a:rPr lang="en-GB" sz="1400" dirty="0"/>
              <a:t> </a:t>
            </a:r>
            <a:r>
              <a:rPr lang="en-GB" sz="1400" dirty="0" err="1"/>
              <a:t>styre</a:t>
            </a:r>
            <a:r>
              <a:rPr lang="en-GB" sz="1400" dirty="0"/>
              <a:t> </a:t>
            </a:r>
            <a:r>
              <a:rPr lang="en-GB" sz="1400" b="1" dirty="0" err="1"/>
              <a:t>komplekse</a:t>
            </a:r>
            <a:r>
              <a:rPr lang="en-GB" sz="1400" b="1" dirty="0"/>
              <a:t> </a:t>
            </a:r>
            <a:r>
              <a:rPr lang="en-GB" sz="1400" b="1" dirty="0" err="1"/>
              <a:t>forsyningskædeaktiviteter</a:t>
            </a:r>
            <a:r>
              <a:rPr lang="en-GB" sz="1400" b="1" dirty="0"/>
              <a:t> </a:t>
            </a:r>
            <a:r>
              <a:rPr lang="en-GB" sz="1400" dirty="0" err="1"/>
              <a:t>på</a:t>
            </a:r>
            <a:r>
              <a:rPr lang="en-GB" sz="1400" dirty="0"/>
              <a:t> </a:t>
            </a:r>
            <a:r>
              <a:rPr lang="en-GB" sz="1400" dirty="0" err="1"/>
              <a:t>tværs</a:t>
            </a:r>
            <a:r>
              <a:rPr lang="en-GB" sz="1400" dirty="0"/>
              <a:t> </a:t>
            </a:r>
            <a:r>
              <a:rPr lang="en-GB" sz="1400" dirty="0" err="1"/>
              <a:t>af</a:t>
            </a:r>
            <a:r>
              <a:rPr lang="en-GB" sz="1400" dirty="0"/>
              <a:t> </a:t>
            </a:r>
            <a:r>
              <a:rPr lang="en-GB" sz="1400" dirty="0" err="1"/>
              <a:t>flere</a:t>
            </a:r>
            <a:r>
              <a:rPr lang="en-GB" sz="1400" dirty="0"/>
              <a:t> </a:t>
            </a:r>
            <a:r>
              <a:rPr lang="en-GB" sz="1400" dirty="0" err="1"/>
              <a:t>kontinenter</a:t>
            </a:r>
            <a:r>
              <a:rPr lang="en-GB" sz="1400" dirty="0"/>
              <a:t> for at </a:t>
            </a:r>
            <a:r>
              <a:rPr lang="en-GB" sz="1400" dirty="0" err="1"/>
              <a:t>skaffe</a:t>
            </a:r>
            <a:r>
              <a:rPr lang="en-GB" sz="1400" dirty="0"/>
              <a:t> </a:t>
            </a:r>
            <a:r>
              <a:rPr lang="en-GB" sz="1400" dirty="0" err="1"/>
              <a:t>vigtige</a:t>
            </a:r>
            <a:r>
              <a:rPr lang="en-GB" sz="1400" dirty="0"/>
              <a:t> </a:t>
            </a:r>
            <a:r>
              <a:rPr lang="en-GB" sz="1400" dirty="0" err="1"/>
              <a:t>materialer</a:t>
            </a:r>
            <a:r>
              <a:rPr lang="en-GB" sz="1400" dirty="0"/>
              <a:t>, </a:t>
            </a:r>
            <a:r>
              <a:rPr lang="en-GB" sz="1400" dirty="0" err="1"/>
              <a:t>fremstille</a:t>
            </a:r>
            <a:r>
              <a:rPr lang="en-GB" sz="1400" dirty="0"/>
              <a:t> </a:t>
            </a:r>
            <a:r>
              <a:rPr lang="en-GB" sz="1400" dirty="0" err="1"/>
              <a:t>biler</a:t>
            </a:r>
            <a:r>
              <a:rPr lang="en-GB" sz="1400" dirty="0"/>
              <a:t> </a:t>
            </a:r>
            <a:r>
              <a:rPr lang="en-GB" sz="1400" dirty="0" err="1"/>
              <a:t>og</a:t>
            </a:r>
            <a:r>
              <a:rPr lang="en-GB" sz="1400" dirty="0"/>
              <a:t> </a:t>
            </a:r>
            <a:r>
              <a:rPr lang="en-GB" sz="1400" dirty="0" err="1"/>
              <a:t>levere</a:t>
            </a:r>
            <a:r>
              <a:rPr lang="en-GB" sz="1400" dirty="0"/>
              <a:t> </a:t>
            </a:r>
            <a:r>
              <a:rPr lang="en-GB" sz="1400" dirty="0" err="1"/>
              <a:t>dem</a:t>
            </a:r>
            <a:r>
              <a:rPr lang="en-GB" sz="1400" dirty="0"/>
              <a:t> </a:t>
            </a:r>
            <a:r>
              <a:rPr lang="en-GB" sz="1400" dirty="0" err="1"/>
              <a:t>effektivt</a:t>
            </a:r>
            <a:r>
              <a:rPr lang="en-GB" sz="1400" dirty="0"/>
              <a:t> </a:t>
            </a:r>
            <a:r>
              <a:rPr lang="en-GB" sz="1400" dirty="0" err="1"/>
              <a:t>til</a:t>
            </a:r>
            <a:r>
              <a:rPr lang="en-GB" sz="1400" dirty="0"/>
              <a:t> </a:t>
            </a:r>
            <a:r>
              <a:rPr lang="en-GB" sz="1400" dirty="0" err="1"/>
              <a:t>kunderne</a:t>
            </a:r>
            <a:r>
              <a:rPr lang="en-GB" sz="1400" dirty="0"/>
              <a:t>.</a:t>
            </a:r>
          </a:p>
          <a:p>
            <a:pPr marL="0" indent="0" algn="just">
              <a:lnSpc>
                <a:spcPct val="100000"/>
              </a:lnSpc>
            </a:pPr>
            <a:endParaRPr lang="en-GB" sz="1400" dirty="0"/>
          </a:p>
          <a:p>
            <a:pPr marL="0" indent="0" algn="just">
              <a:lnSpc>
                <a:spcPct val="100000"/>
              </a:lnSpc>
            </a:pPr>
            <a:r>
              <a:rPr lang="en-GB" sz="1400" dirty="0"/>
              <a:t>I Europa </a:t>
            </a:r>
            <a:r>
              <a:rPr lang="en-GB" sz="1400" dirty="0" err="1"/>
              <a:t>har</a:t>
            </a:r>
            <a:r>
              <a:rPr lang="en-GB" sz="1400" dirty="0"/>
              <a:t> Tesla </a:t>
            </a:r>
            <a:r>
              <a:rPr lang="en-GB" sz="1400" dirty="0" err="1"/>
              <a:t>styrket</a:t>
            </a:r>
            <a:r>
              <a:rPr lang="en-GB" sz="1400" dirty="0"/>
              <a:t> sine </a:t>
            </a:r>
            <a:r>
              <a:rPr lang="en-GB" sz="1400" dirty="0" err="1"/>
              <a:t>logistikkapaciteter</a:t>
            </a:r>
            <a:r>
              <a:rPr lang="en-GB" sz="1400" dirty="0"/>
              <a:t> </a:t>
            </a:r>
            <a:r>
              <a:rPr lang="en-GB" sz="1400" dirty="0" err="1"/>
              <a:t>gennem</a:t>
            </a:r>
            <a:r>
              <a:rPr lang="en-GB" sz="1400" dirty="0"/>
              <a:t> </a:t>
            </a:r>
            <a:r>
              <a:rPr lang="en-GB" sz="1400" b="1" dirty="0" err="1"/>
              <a:t>etableringen</a:t>
            </a:r>
            <a:r>
              <a:rPr lang="en-GB" sz="1400" b="1" dirty="0"/>
              <a:t> </a:t>
            </a:r>
            <a:r>
              <a:rPr lang="en-GB" sz="1400" b="1" dirty="0" err="1"/>
              <a:t>af</a:t>
            </a:r>
            <a:r>
              <a:rPr lang="en-GB" sz="1400" b="1" dirty="0"/>
              <a:t> Gigafactory Berlin</a:t>
            </a:r>
            <a:r>
              <a:rPr lang="en-GB" sz="1400" dirty="0"/>
              <a:t>, </a:t>
            </a:r>
            <a:r>
              <a:rPr lang="en-GB" sz="1400" dirty="0" err="1"/>
              <a:t>hvilket</a:t>
            </a:r>
            <a:r>
              <a:rPr lang="en-GB" sz="1400" dirty="0"/>
              <a:t> </a:t>
            </a:r>
            <a:r>
              <a:rPr lang="en-GB" sz="1400" dirty="0" err="1"/>
              <a:t>har</a:t>
            </a:r>
            <a:r>
              <a:rPr lang="en-GB" sz="1400" dirty="0"/>
              <a:t> </a:t>
            </a:r>
            <a:r>
              <a:rPr lang="en-GB" sz="1400" dirty="0" err="1"/>
              <a:t>reduceret</a:t>
            </a:r>
            <a:r>
              <a:rPr lang="en-GB" sz="1400" dirty="0"/>
              <a:t> </a:t>
            </a:r>
            <a:r>
              <a:rPr lang="en-GB" sz="1400" dirty="0" err="1"/>
              <a:t>afhængigheden</a:t>
            </a:r>
            <a:r>
              <a:rPr lang="en-GB" sz="1400" dirty="0"/>
              <a:t> </a:t>
            </a:r>
            <a:r>
              <a:rPr lang="en-GB" sz="1400" dirty="0" err="1"/>
              <a:t>af</a:t>
            </a:r>
            <a:r>
              <a:rPr lang="en-GB" sz="1400" dirty="0"/>
              <a:t> </a:t>
            </a:r>
            <a:r>
              <a:rPr lang="en-GB" sz="1400" dirty="0" err="1"/>
              <a:t>langdistance</a:t>
            </a:r>
            <a:r>
              <a:rPr lang="en-GB" sz="1400" dirty="0"/>
              <a:t> transport </a:t>
            </a:r>
            <a:r>
              <a:rPr lang="en-GB" sz="1400" dirty="0" err="1"/>
              <a:t>og</a:t>
            </a:r>
            <a:r>
              <a:rPr lang="en-GB" sz="1400" dirty="0"/>
              <a:t> </a:t>
            </a:r>
            <a:r>
              <a:rPr lang="en-GB" sz="1400" dirty="0" err="1"/>
              <a:t>forbedret</a:t>
            </a:r>
            <a:r>
              <a:rPr lang="en-GB" sz="1400" dirty="0"/>
              <a:t> </a:t>
            </a:r>
            <a:r>
              <a:rPr lang="en-GB" sz="1400" dirty="0" err="1"/>
              <a:t>produktionseffektiviteten</a:t>
            </a:r>
            <a:r>
              <a:rPr lang="en-GB" sz="1400" dirty="0"/>
              <a:t>.</a:t>
            </a:r>
          </a:p>
          <a:p>
            <a:pPr marL="0" indent="0" algn="just">
              <a:lnSpc>
                <a:spcPct val="100000"/>
              </a:lnSpc>
            </a:pPr>
            <a:endParaRPr lang="en-GB" sz="1400" dirty="0"/>
          </a:p>
          <a:p>
            <a:pPr marL="0" indent="0" algn="just">
              <a:lnSpc>
                <a:spcPct val="100000"/>
              </a:lnSpc>
            </a:pPr>
            <a:r>
              <a:rPr lang="en-GB" sz="1400" dirty="0" err="1"/>
              <a:t>effektiviteten</a:t>
            </a:r>
            <a:r>
              <a:rPr lang="en-GB" sz="1400" dirty="0"/>
              <a:t>. Ved </a:t>
            </a:r>
            <a:r>
              <a:rPr lang="en-GB" sz="1400" b="1" dirty="0"/>
              <a:t>at </a:t>
            </a:r>
            <a:r>
              <a:rPr lang="en-GB" sz="1400" b="1" dirty="0" err="1"/>
              <a:t>lokalisere</a:t>
            </a:r>
            <a:r>
              <a:rPr lang="en-GB" sz="1400" b="1" dirty="0"/>
              <a:t> </a:t>
            </a:r>
            <a:r>
              <a:rPr lang="en-GB" sz="1400" b="1" dirty="0" err="1"/>
              <a:t>produktionen</a:t>
            </a:r>
            <a:r>
              <a:rPr lang="en-GB" sz="1400" b="1" dirty="0"/>
              <a:t> </a:t>
            </a:r>
            <a:r>
              <a:rPr lang="en-GB" sz="1400" dirty="0" err="1"/>
              <a:t>har</a:t>
            </a:r>
            <a:r>
              <a:rPr lang="en-GB" sz="1400" dirty="0"/>
              <a:t> Tesla </a:t>
            </a:r>
            <a:r>
              <a:rPr lang="en-GB" sz="1400" dirty="0" err="1"/>
              <a:t>reduceret</a:t>
            </a:r>
            <a:r>
              <a:rPr lang="en-GB" sz="1400" dirty="0"/>
              <a:t> </a:t>
            </a:r>
            <a:r>
              <a:rPr lang="en-GB" sz="1400" dirty="0" err="1"/>
              <a:t>leveringstiderne</a:t>
            </a:r>
            <a:r>
              <a:rPr lang="en-GB" sz="1400" dirty="0"/>
              <a:t> </a:t>
            </a:r>
            <a:r>
              <a:rPr lang="en-GB" sz="1400" dirty="0" err="1"/>
              <a:t>og</a:t>
            </a:r>
            <a:r>
              <a:rPr lang="en-GB" sz="1400" dirty="0"/>
              <a:t> </a:t>
            </a:r>
            <a:r>
              <a:rPr lang="en-GB" sz="1400" dirty="0" err="1"/>
              <a:t>transportomkostningerne</a:t>
            </a:r>
            <a:r>
              <a:rPr lang="en-GB" sz="1400" dirty="0"/>
              <a:t> </a:t>
            </a:r>
            <a:r>
              <a:rPr lang="en-GB" sz="1400" dirty="0" err="1"/>
              <a:t>betydeligt</a:t>
            </a:r>
            <a:r>
              <a:rPr lang="en-GB" sz="1400" dirty="0"/>
              <a:t>, </a:t>
            </a:r>
            <a:r>
              <a:rPr lang="en-GB" sz="1400" dirty="0" err="1"/>
              <a:t>hvilket</a:t>
            </a:r>
            <a:r>
              <a:rPr lang="en-GB" sz="1400" dirty="0"/>
              <a:t> </a:t>
            </a:r>
            <a:r>
              <a:rPr lang="en-GB" sz="1400" dirty="0" err="1"/>
              <a:t>gør</a:t>
            </a:r>
            <a:r>
              <a:rPr lang="en-GB" sz="1400" dirty="0"/>
              <a:t> det </a:t>
            </a:r>
            <a:r>
              <a:rPr lang="en-GB" sz="1400" dirty="0" err="1"/>
              <a:t>muligt</a:t>
            </a:r>
            <a:r>
              <a:rPr lang="en-GB" sz="1400" dirty="0"/>
              <a:t> at </a:t>
            </a:r>
            <a:r>
              <a:rPr lang="en-GB" sz="1400" dirty="0" err="1"/>
              <a:t>skalere</a:t>
            </a:r>
            <a:r>
              <a:rPr lang="en-GB" sz="1400" dirty="0"/>
              <a:t> sine </a:t>
            </a:r>
            <a:r>
              <a:rPr lang="en-GB" sz="1400" dirty="0" err="1"/>
              <a:t>aktiviteter</a:t>
            </a:r>
            <a:r>
              <a:rPr lang="en-GB" sz="1400" dirty="0"/>
              <a:t> </a:t>
            </a:r>
            <a:r>
              <a:rPr lang="en-GB" sz="1400" dirty="0" err="1"/>
              <a:t>på</a:t>
            </a:r>
            <a:r>
              <a:rPr lang="en-GB" sz="1400" dirty="0"/>
              <a:t> det </a:t>
            </a:r>
            <a:r>
              <a:rPr lang="en-GB" sz="1400" dirty="0" err="1"/>
              <a:t>europæiske</a:t>
            </a:r>
            <a:r>
              <a:rPr lang="en-GB" sz="1400" dirty="0"/>
              <a:t> marked </a:t>
            </a:r>
            <a:r>
              <a:rPr lang="en-GB" sz="1400" b="1" dirty="0"/>
              <a:t>mere </a:t>
            </a:r>
            <a:r>
              <a:rPr lang="en-GB" sz="1400" b="1" dirty="0" err="1"/>
              <a:t>effektivt</a:t>
            </a:r>
            <a:r>
              <a:rPr lang="en-GB" sz="1400" dirty="0"/>
              <a:t>. </a:t>
            </a:r>
            <a:r>
              <a:rPr lang="en-GB" sz="1400" dirty="0" err="1"/>
              <a:t>Virksomheden</a:t>
            </a:r>
            <a:r>
              <a:rPr lang="en-GB" sz="1400" dirty="0"/>
              <a:t> </a:t>
            </a:r>
            <a:r>
              <a:rPr lang="en-GB" sz="1400" dirty="0" err="1"/>
              <a:t>anvender</a:t>
            </a:r>
            <a:r>
              <a:rPr lang="en-GB" sz="1400" dirty="0"/>
              <a:t> </a:t>
            </a:r>
            <a:r>
              <a:rPr lang="en-GB" sz="1400" b="1" dirty="0"/>
              <a:t>AI-</a:t>
            </a:r>
            <a:r>
              <a:rPr lang="en-GB" sz="1400" b="1" dirty="0" err="1"/>
              <a:t>drevet</a:t>
            </a:r>
            <a:r>
              <a:rPr lang="en-GB" sz="1400" b="1" dirty="0"/>
              <a:t> analyse </a:t>
            </a:r>
            <a:r>
              <a:rPr lang="en-GB" sz="1400" b="1" dirty="0" err="1"/>
              <a:t>af</a:t>
            </a:r>
            <a:r>
              <a:rPr lang="en-GB" sz="1400" b="1" dirty="0"/>
              <a:t> </a:t>
            </a:r>
            <a:r>
              <a:rPr lang="en-GB" sz="1400" b="1" dirty="0" err="1"/>
              <a:t>forsyningskæden</a:t>
            </a:r>
            <a:r>
              <a:rPr lang="en-GB" sz="1400" b="1" dirty="0"/>
              <a:t>, </a:t>
            </a:r>
            <a:r>
              <a:rPr lang="en-GB" sz="1400" b="1" dirty="0" err="1"/>
              <a:t>ruteoptimering</a:t>
            </a:r>
            <a:r>
              <a:rPr lang="en-GB" sz="1400" b="1" dirty="0"/>
              <a:t> </a:t>
            </a:r>
            <a:r>
              <a:rPr lang="en-GB" sz="1400" b="1" dirty="0" err="1"/>
              <a:t>i</a:t>
            </a:r>
            <a:r>
              <a:rPr lang="en-GB" sz="1400" b="1" dirty="0"/>
              <a:t> </a:t>
            </a:r>
            <a:r>
              <a:rPr lang="en-GB" sz="1400" b="1" dirty="0" err="1"/>
              <a:t>realtid</a:t>
            </a:r>
            <a:r>
              <a:rPr lang="en-GB" sz="1400" b="1" dirty="0"/>
              <a:t> </a:t>
            </a:r>
            <a:r>
              <a:rPr lang="en-GB" sz="1400" dirty="0" err="1"/>
              <a:t>og</a:t>
            </a:r>
            <a:r>
              <a:rPr lang="en-GB" sz="1400" dirty="0"/>
              <a:t> </a:t>
            </a:r>
            <a:r>
              <a:rPr lang="en-GB" sz="1400" b="1" dirty="0"/>
              <a:t>just-in-time-</a:t>
            </a:r>
            <a:r>
              <a:rPr lang="en-GB" sz="1400" b="1" dirty="0" err="1"/>
              <a:t>produktionsmetoder</a:t>
            </a:r>
            <a:r>
              <a:rPr lang="en-GB" sz="1400" b="1" dirty="0"/>
              <a:t> </a:t>
            </a:r>
            <a:r>
              <a:rPr lang="en-GB" sz="1400" dirty="0"/>
              <a:t>for at </a:t>
            </a:r>
            <a:r>
              <a:rPr lang="en-GB" sz="1400" dirty="0" err="1"/>
              <a:t>mindske</a:t>
            </a:r>
            <a:r>
              <a:rPr lang="en-GB" sz="1400" dirty="0"/>
              <a:t> </a:t>
            </a:r>
            <a:r>
              <a:rPr lang="en-GB" sz="1400" dirty="0" err="1"/>
              <a:t>forstyrrelser</a:t>
            </a:r>
            <a:r>
              <a:rPr lang="en-GB" sz="1400" dirty="0"/>
              <a:t> </a:t>
            </a:r>
            <a:r>
              <a:rPr lang="en-GB" sz="1400" dirty="0" err="1"/>
              <a:t>i</a:t>
            </a:r>
            <a:r>
              <a:rPr lang="en-GB" sz="1400" dirty="0"/>
              <a:t> </a:t>
            </a:r>
            <a:r>
              <a:rPr lang="en-GB" sz="1400" dirty="0" err="1"/>
              <a:t>forsyningskæden</a:t>
            </a:r>
            <a:r>
              <a:rPr lang="en-GB" sz="1400" dirty="0"/>
              <a:t> </a:t>
            </a:r>
            <a:r>
              <a:rPr lang="en-GB" sz="1400" dirty="0" err="1"/>
              <a:t>og</a:t>
            </a:r>
            <a:r>
              <a:rPr lang="en-GB" sz="1400" dirty="0"/>
              <a:t> </a:t>
            </a:r>
            <a:r>
              <a:rPr lang="en-GB" sz="1400" dirty="0" err="1"/>
              <a:t>forbedre</a:t>
            </a:r>
            <a:r>
              <a:rPr lang="en-GB" sz="1400" dirty="0"/>
              <a:t> </a:t>
            </a:r>
            <a:r>
              <a:rPr lang="en-GB" sz="1400" dirty="0" err="1"/>
              <a:t>leveringshastigheden</a:t>
            </a:r>
            <a:r>
              <a:rPr lang="en-GB" sz="1400" dirty="0"/>
              <a:t>. </a:t>
            </a:r>
            <a:r>
              <a:rPr lang="en-GB" sz="1400" b="1" dirty="0" err="1"/>
              <a:t>Teslas</a:t>
            </a:r>
            <a:r>
              <a:rPr lang="en-GB" sz="1400" b="1" dirty="0"/>
              <a:t> </a:t>
            </a:r>
            <a:r>
              <a:rPr lang="en-GB" sz="1400" b="1" dirty="0" err="1"/>
              <a:t>vertikalt</a:t>
            </a:r>
            <a:r>
              <a:rPr lang="en-GB" sz="1400" b="1" dirty="0"/>
              <a:t> </a:t>
            </a:r>
            <a:r>
              <a:rPr lang="en-GB" sz="1400" b="1" dirty="0" err="1"/>
              <a:t>integrerede</a:t>
            </a:r>
            <a:r>
              <a:rPr lang="en-GB" sz="1400" b="1" dirty="0"/>
              <a:t> </a:t>
            </a:r>
            <a:r>
              <a:rPr lang="en-GB" sz="1400" b="1" dirty="0" err="1"/>
              <a:t>tilgang</a:t>
            </a:r>
            <a:r>
              <a:rPr lang="en-GB" sz="1400" b="1" dirty="0"/>
              <a:t>, </a:t>
            </a:r>
            <a:r>
              <a:rPr lang="en-GB" sz="1400" dirty="0"/>
              <a:t>der </a:t>
            </a:r>
            <a:r>
              <a:rPr lang="en-GB" sz="1400" dirty="0" err="1"/>
              <a:t>omfatter</a:t>
            </a:r>
            <a:r>
              <a:rPr lang="en-GB" sz="1400" dirty="0"/>
              <a:t> </a:t>
            </a:r>
            <a:r>
              <a:rPr lang="en-GB" sz="1400" dirty="0" err="1"/>
              <a:t>egen</a:t>
            </a:r>
            <a:r>
              <a:rPr lang="en-GB" sz="1400" dirty="0"/>
              <a:t> </a:t>
            </a:r>
            <a:r>
              <a:rPr lang="en-GB" sz="1400" dirty="0" err="1"/>
              <a:t>batteriproduktion</a:t>
            </a:r>
            <a:r>
              <a:rPr lang="en-GB" sz="1400" dirty="0"/>
              <a:t> </a:t>
            </a:r>
            <a:r>
              <a:rPr lang="en-GB" sz="1400" dirty="0" err="1"/>
              <a:t>og</a:t>
            </a:r>
            <a:r>
              <a:rPr lang="en-GB" sz="1400" dirty="0"/>
              <a:t> </a:t>
            </a:r>
            <a:r>
              <a:rPr lang="en-GB" sz="1400" dirty="0" err="1"/>
              <a:t>direkte</a:t>
            </a:r>
            <a:r>
              <a:rPr lang="en-GB" sz="1400" dirty="0"/>
              <a:t> distribution </a:t>
            </a:r>
            <a:r>
              <a:rPr lang="en-GB" sz="1400" dirty="0" err="1"/>
              <a:t>af</a:t>
            </a:r>
            <a:r>
              <a:rPr lang="en-GB" sz="1400" dirty="0"/>
              <a:t> </a:t>
            </a:r>
            <a:r>
              <a:rPr lang="en-GB" sz="1400" dirty="0" err="1"/>
              <a:t>køretøjer</a:t>
            </a:r>
            <a:r>
              <a:rPr lang="en-GB" sz="1400" dirty="0"/>
              <a:t>, giver </a:t>
            </a:r>
            <a:r>
              <a:rPr lang="en-GB" sz="1400" dirty="0" err="1"/>
              <a:t>virksomheden</a:t>
            </a:r>
            <a:r>
              <a:rPr lang="en-GB" sz="1400" dirty="0"/>
              <a:t> </a:t>
            </a:r>
            <a:r>
              <a:rPr lang="en-GB" sz="1400" dirty="0" err="1"/>
              <a:t>mulighed</a:t>
            </a:r>
            <a:r>
              <a:rPr lang="en-GB" sz="1400" dirty="0"/>
              <a:t> for at </a:t>
            </a:r>
            <a:r>
              <a:rPr lang="en-GB" sz="1400" dirty="0" err="1"/>
              <a:t>opretholde</a:t>
            </a:r>
            <a:r>
              <a:rPr lang="en-GB" sz="1400" dirty="0"/>
              <a:t> </a:t>
            </a:r>
            <a:r>
              <a:rPr lang="en-GB" sz="1400" b="1" dirty="0" err="1"/>
              <a:t>en</a:t>
            </a:r>
            <a:r>
              <a:rPr lang="en-GB" sz="1400" b="1" dirty="0"/>
              <a:t> </a:t>
            </a:r>
            <a:r>
              <a:rPr lang="en-GB" sz="1400" b="1" dirty="0" err="1"/>
              <a:t>strammere</a:t>
            </a:r>
            <a:r>
              <a:rPr lang="en-GB" sz="1400" b="1" dirty="0"/>
              <a:t> </a:t>
            </a:r>
            <a:r>
              <a:rPr lang="en-GB" sz="1400" b="1" dirty="0" err="1"/>
              <a:t>kontrol</a:t>
            </a:r>
            <a:r>
              <a:rPr lang="en-GB" sz="1400" b="1" dirty="0"/>
              <a:t> </a:t>
            </a:r>
            <a:r>
              <a:rPr lang="en-GB" sz="1400" dirty="0"/>
              <a:t>over sin </a:t>
            </a:r>
            <a:r>
              <a:rPr lang="en-GB" sz="1400" dirty="0" err="1"/>
              <a:t>forsyningskæde</a:t>
            </a:r>
            <a:r>
              <a:rPr lang="en-GB" sz="1400" dirty="0"/>
              <a:t> </a:t>
            </a:r>
            <a:r>
              <a:rPr lang="en-GB" sz="1400" dirty="0" err="1"/>
              <a:t>sammenlignet</a:t>
            </a:r>
            <a:r>
              <a:rPr lang="en-GB" sz="1400" dirty="0"/>
              <a:t> med </a:t>
            </a:r>
            <a:r>
              <a:rPr lang="en-GB" sz="1400" dirty="0" err="1"/>
              <a:t>traditionelle</a:t>
            </a:r>
            <a:r>
              <a:rPr lang="en-GB" sz="1400" dirty="0"/>
              <a:t> </a:t>
            </a:r>
            <a:r>
              <a:rPr lang="en-GB" sz="1400" dirty="0" err="1"/>
              <a:t>bilproducenter</a:t>
            </a:r>
            <a:r>
              <a:rPr lang="en-GB" sz="1400" dirty="0"/>
              <a:t>.</a:t>
            </a:r>
          </a:p>
          <a:p>
            <a:pPr marL="0" indent="0" algn="just">
              <a:lnSpc>
                <a:spcPct val="100000"/>
              </a:lnSpc>
            </a:pPr>
            <a:r>
              <a:rPr lang="en-GB" sz="1400" dirty="0"/>
              <a:t>Tesla </a:t>
            </a:r>
            <a:r>
              <a:rPr lang="en-GB" sz="1400" dirty="0" err="1"/>
              <a:t>prioriterer</a:t>
            </a:r>
            <a:r>
              <a:rPr lang="en-GB" sz="1400" dirty="0"/>
              <a:t> </a:t>
            </a:r>
            <a:r>
              <a:rPr lang="en-GB" sz="1400" dirty="0" err="1"/>
              <a:t>også</a:t>
            </a:r>
            <a:r>
              <a:rPr lang="en-GB" sz="1400" dirty="0"/>
              <a:t> </a:t>
            </a:r>
            <a:r>
              <a:rPr lang="en-GB" sz="1400" b="1" dirty="0" err="1"/>
              <a:t>bæredygtighed</a:t>
            </a:r>
            <a:r>
              <a:rPr lang="en-GB" sz="1400" b="1" dirty="0"/>
              <a:t> </a:t>
            </a:r>
            <a:r>
              <a:rPr lang="en-GB" sz="1400" dirty="0" err="1"/>
              <a:t>ved</a:t>
            </a:r>
            <a:r>
              <a:rPr lang="en-GB" sz="1400" dirty="0"/>
              <a:t> at </a:t>
            </a:r>
            <a:r>
              <a:rPr lang="en-GB" sz="1400" dirty="0" err="1"/>
              <a:t>indkøbe</a:t>
            </a:r>
            <a:r>
              <a:rPr lang="en-GB" sz="1400" dirty="0"/>
              <a:t> </a:t>
            </a:r>
            <a:r>
              <a:rPr lang="en-GB" sz="1400" dirty="0" err="1"/>
              <a:t>materialer</a:t>
            </a:r>
            <a:r>
              <a:rPr lang="en-GB" sz="1400" dirty="0"/>
              <a:t> </a:t>
            </a:r>
            <a:r>
              <a:rPr lang="en-GB" sz="1400" dirty="0" err="1"/>
              <a:t>lokalt</a:t>
            </a:r>
            <a:r>
              <a:rPr lang="en-GB" sz="1400" dirty="0"/>
              <a:t>, </a:t>
            </a:r>
            <a:r>
              <a:rPr lang="en-GB" sz="1400" dirty="0" err="1"/>
              <a:t>investere</a:t>
            </a:r>
            <a:r>
              <a:rPr lang="en-GB" sz="1400" dirty="0"/>
              <a:t> </a:t>
            </a:r>
            <a:r>
              <a:rPr lang="en-GB" sz="1400" dirty="0" err="1"/>
              <a:t>i</a:t>
            </a:r>
            <a:r>
              <a:rPr lang="en-GB" sz="1400" dirty="0"/>
              <a:t> </a:t>
            </a:r>
            <a:r>
              <a:rPr lang="en-GB" sz="1400" dirty="0" err="1"/>
              <a:t>energieffektive</a:t>
            </a:r>
            <a:r>
              <a:rPr lang="en-GB" sz="1400" dirty="0"/>
              <a:t> </a:t>
            </a:r>
            <a:r>
              <a:rPr lang="en-GB" sz="1400" dirty="0" err="1"/>
              <a:t>produktionsmetoder</a:t>
            </a:r>
            <a:r>
              <a:rPr lang="en-GB" sz="1400" dirty="0"/>
              <a:t> </a:t>
            </a:r>
            <a:r>
              <a:rPr lang="en-GB" sz="1400" dirty="0" err="1"/>
              <a:t>og</a:t>
            </a:r>
            <a:r>
              <a:rPr lang="en-GB" sz="1400" dirty="0"/>
              <a:t> </a:t>
            </a:r>
            <a:r>
              <a:rPr lang="en-GB" sz="1400" dirty="0" err="1"/>
              <a:t>udvikle</a:t>
            </a:r>
            <a:r>
              <a:rPr lang="en-GB" sz="1400" dirty="0"/>
              <a:t> </a:t>
            </a:r>
            <a:r>
              <a:rPr lang="en-GB" sz="1400" dirty="0" err="1"/>
              <a:t>batterigenanvendelsesprogrammer</a:t>
            </a:r>
            <a:r>
              <a:rPr lang="en-GB" sz="1400" dirty="0"/>
              <a:t> for at </a:t>
            </a:r>
            <a:r>
              <a:rPr lang="en-GB" sz="1400" b="1" dirty="0" err="1"/>
              <a:t>minimere</a:t>
            </a:r>
            <a:r>
              <a:rPr lang="en-GB" sz="1400" b="1" dirty="0"/>
              <a:t> </a:t>
            </a:r>
            <a:r>
              <a:rPr lang="en-GB" sz="1400" b="1" dirty="0" err="1"/>
              <a:t>miljøpåvirkningen</a:t>
            </a:r>
            <a:r>
              <a:rPr lang="en-GB" sz="1400" dirty="0"/>
              <a:t>.</a:t>
            </a:r>
          </a:p>
          <a:p>
            <a:pPr marL="0" indent="0" algn="just">
              <a:lnSpc>
                <a:spcPct val="100000"/>
              </a:lnSpc>
            </a:pPr>
            <a:endParaRPr lang="en-GB" sz="1400" dirty="0"/>
          </a:p>
          <a:p>
            <a:pPr marL="0" indent="0" algn="just">
              <a:lnSpc>
                <a:spcPct val="100000"/>
              </a:lnSpc>
            </a:pPr>
            <a:r>
              <a:rPr lang="en-GB" sz="1400" dirty="0" err="1"/>
              <a:t>Virksomheden</a:t>
            </a:r>
            <a:r>
              <a:rPr lang="en-GB" sz="1400" dirty="0"/>
              <a:t> </a:t>
            </a:r>
            <a:r>
              <a:rPr lang="en-GB" sz="1400" dirty="0" err="1"/>
              <a:t>har</a:t>
            </a:r>
            <a:r>
              <a:rPr lang="en-GB" sz="1400" dirty="0"/>
              <a:t> </a:t>
            </a:r>
            <a:r>
              <a:rPr lang="en-GB" sz="1400" dirty="0" err="1"/>
              <a:t>implementeret</a:t>
            </a:r>
            <a:r>
              <a:rPr lang="en-GB" sz="1400" dirty="0"/>
              <a:t> </a:t>
            </a:r>
            <a:r>
              <a:rPr lang="en-GB" sz="1400" b="1" dirty="0" err="1"/>
              <a:t>vedvarende</a:t>
            </a:r>
            <a:r>
              <a:rPr lang="en-GB" sz="1400" b="1" dirty="0"/>
              <a:t> </a:t>
            </a:r>
            <a:r>
              <a:rPr lang="en-GB" sz="1400" b="1" dirty="0" err="1"/>
              <a:t>energikilder</a:t>
            </a:r>
            <a:r>
              <a:rPr lang="en-GB" sz="1400" b="1" dirty="0"/>
              <a:t> </a:t>
            </a:r>
            <a:r>
              <a:rPr lang="en-GB" sz="1400" dirty="0" err="1"/>
              <a:t>i</a:t>
            </a:r>
            <a:r>
              <a:rPr lang="en-GB" sz="1400" dirty="0"/>
              <a:t> sine Gigafactories </a:t>
            </a:r>
            <a:r>
              <a:rPr lang="en-GB" sz="1400" dirty="0" err="1"/>
              <a:t>og</a:t>
            </a:r>
            <a:r>
              <a:rPr lang="en-GB" sz="1400" dirty="0"/>
              <a:t> </a:t>
            </a:r>
            <a:r>
              <a:rPr lang="en-GB" sz="1400" dirty="0" err="1"/>
              <a:t>arbejder</a:t>
            </a:r>
            <a:r>
              <a:rPr lang="en-GB" sz="1400" dirty="0"/>
              <a:t> </a:t>
            </a:r>
            <a:r>
              <a:rPr lang="en-GB" sz="1400" dirty="0" err="1"/>
              <a:t>løbende</a:t>
            </a:r>
            <a:r>
              <a:rPr lang="en-GB" sz="1400" dirty="0"/>
              <a:t> </a:t>
            </a:r>
            <a:r>
              <a:rPr lang="en-GB" sz="1400" dirty="0" err="1"/>
              <a:t>på</a:t>
            </a:r>
            <a:r>
              <a:rPr lang="en-GB" sz="1400" dirty="0"/>
              <a:t> </a:t>
            </a:r>
            <a:r>
              <a:rPr lang="en-GB" sz="1400" b="1" dirty="0"/>
              <a:t>at </a:t>
            </a:r>
            <a:r>
              <a:rPr lang="en-GB" sz="1400" b="1" dirty="0" err="1"/>
              <a:t>reducere</a:t>
            </a:r>
            <a:r>
              <a:rPr lang="en-GB" sz="1400" b="1" dirty="0"/>
              <a:t> sin </a:t>
            </a:r>
            <a:r>
              <a:rPr lang="en-GB" sz="1400" b="1" dirty="0" err="1"/>
              <a:t>afhængighed</a:t>
            </a:r>
            <a:r>
              <a:rPr lang="en-GB" sz="1400" b="1" dirty="0"/>
              <a:t> </a:t>
            </a:r>
            <a:r>
              <a:rPr lang="en-GB" sz="1400" b="1" dirty="0" err="1"/>
              <a:t>af</a:t>
            </a:r>
            <a:r>
              <a:rPr lang="en-GB" sz="1400" b="1" dirty="0"/>
              <a:t> </a:t>
            </a:r>
            <a:r>
              <a:rPr lang="en-GB" sz="1400" b="1" dirty="0" err="1"/>
              <a:t>sjældne</a:t>
            </a:r>
            <a:r>
              <a:rPr lang="en-GB" sz="1400" b="1" dirty="0"/>
              <a:t> </a:t>
            </a:r>
            <a:r>
              <a:rPr lang="en-GB" sz="1400" b="1" dirty="0" err="1"/>
              <a:t>jordarters</a:t>
            </a:r>
            <a:r>
              <a:rPr lang="en-GB" sz="1400" b="1" dirty="0"/>
              <a:t> </a:t>
            </a:r>
            <a:r>
              <a:rPr lang="en-GB" sz="1400" b="1" dirty="0" err="1"/>
              <a:t>metaller</a:t>
            </a:r>
            <a:r>
              <a:rPr lang="en-GB" sz="1400" b="1" dirty="0"/>
              <a:t> </a:t>
            </a:r>
            <a:r>
              <a:rPr lang="en-GB" sz="1400" dirty="0" err="1"/>
              <a:t>i</a:t>
            </a:r>
            <a:r>
              <a:rPr lang="en-GB" sz="1400" dirty="0"/>
              <a:t> </a:t>
            </a:r>
            <a:r>
              <a:rPr lang="en-GB" sz="1400" dirty="0" err="1"/>
              <a:t>batteriproduktionen</a:t>
            </a:r>
            <a:r>
              <a:rPr lang="en-GB" sz="1400" dirty="0"/>
              <a:t>. </a:t>
            </a:r>
          </a:p>
          <a:p>
            <a:pPr marL="0" indent="0" algn="just">
              <a:lnSpc>
                <a:spcPct val="100000"/>
              </a:lnSpc>
            </a:pPr>
            <a:endParaRPr lang="en-GB" sz="1400" dirty="0"/>
          </a:p>
          <a:p>
            <a:pPr marL="0" indent="0" algn="just">
              <a:lnSpc>
                <a:spcPct val="100000"/>
              </a:lnSpc>
            </a:pPr>
            <a:r>
              <a:rPr lang="en-GB" sz="1400" dirty="0"/>
              <a:t>Tesla </a:t>
            </a:r>
            <a:r>
              <a:rPr lang="en-GB" sz="1400" dirty="0" err="1"/>
              <a:t>står</a:t>
            </a:r>
            <a:r>
              <a:rPr lang="en-GB" sz="1400" dirty="0"/>
              <a:t> dog over for </a:t>
            </a:r>
            <a:r>
              <a:rPr lang="en-GB" sz="1400" b="1" dirty="0" err="1"/>
              <a:t>logistiske</a:t>
            </a:r>
            <a:r>
              <a:rPr lang="en-GB" sz="1400" b="1" dirty="0"/>
              <a:t> </a:t>
            </a:r>
            <a:r>
              <a:rPr lang="en-GB" sz="1400" b="1" dirty="0" err="1"/>
              <a:t>udfordringer</a:t>
            </a:r>
            <a:r>
              <a:rPr lang="en-GB" sz="1400" dirty="0"/>
              <a:t>, </a:t>
            </a:r>
            <a:r>
              <a:rPr lang="en-GB" sz="1400" dirty="0" err="1"/>
              <a:t>herunder</a:t>
            </a:r>
            <a:r>
              <a:rPr lang="en-GB" sz="1400" dirty="0"/>
              <a:t> </a:t>
            </a:r>
            <a:r>
              <a:rPr lang="en-GB" sz="1400" dirty="0" err="1"/>
              <a:t>mangel</a:t>
            </a:r>
            <a:r>
              <a:rPr lang="en-GB" sz="1400" dirty="0"/>
              <a:t> </a:t>
            </a:r>
            <a:r>
              <a:rPr lang="en-GB" sz="1400" dirty="0" err="1"/>
              <a:t>på</a:t>
            </a:r>
            <a:r>
              <a:rPr lang="en-GB" sz="1400" dirty="0"/>
              <a:t> </a:t>
            </a:r>
            <a:r>
              <a:rPr lang="en-GB" sz="1400" dirty="0" err="1"/>
              <a:t>halvledere</a:t>
            </a:r>
            <a:r>
              <a:rPr lang="en-GB" sz="1400" dirty="0"/>
              <a:t>, </a:t>
            </a:r>
            <a:r>
              <a:rPr lang="en-GB" sz="1400" dirty="0" err="1"/>
              <a:t>svingende</a:t>
            </a:r>
            <a:r>
              <a:rPr lang="en-GB" sz="1400" dirty="0"/>
              <a:t> </a:t>
            </a:r>
            <a:r>
              <a:rPr lang="en-GB" sz="1400" dirty="0" err="1"/>
              <a:t>råvarepriser</a:t>
            </a:r>
            <a:r>
              <a:rPr lang="en-GB" sz="1400" dirty="0"/>
              <a:t> </a:t>
            </a:r>
            <a:r>
              <a:rPr lang="en-GB" sz="1400" dirty="0" err="1"/>
              <a:t>og</a:t>
            </a:r>
            <a:r>
              <a:rPr lang="en-GB" sz="1400" dirty="0"/>
              <a:t> </a:t>
            </a:r>
            <a:r>
              <a:rPr lang="en-GB" sz="1400" dirty="0" err="1"/>
              <a:t>behov</a:t>
            </a:r>
            <a:r>
              <a:rPr lang="en-GB" sz="1400" dirty="0"/>
              <a:t> for </a:t>
            </a:r>
            <a:r>
              <a:rPr lang="en-GB" sz="1400" dirty="0" err="1"/>
              <a:t>yderligere</a:t>
            </a:r>
            <a:r>
              <a:rPr lang="en-GB" sz="1400" dirty="0"/>
              <a:t> </a:t>
            </a:r>
            <a:r>
              <a:rPr lang="en-GB" sz="1400" dirty="0" err="1"/>
              <a:t>infrastrukturudvikling</a:t>
            </a:r>
            <a:r>
              <a:rPr lang="en-GB" sz="1400" dirty="0"/>
              <a:t> for at </a:t>
            </a:r>
            <a:r>
              <a:rPr lang="en-GB" sz="1400" dirty="0" err="1"/>
              <a:t>understøtte</a:t>
            </a:r>
            <a:r>
              <a:rPr lang="en-GB" sz="1400" dirty="0"/>
              <a:t> sin </a:t>
            </a:r>
            <a:r>
              <a:rPr lang="en-GB" sz="1400" dirty="0" err="1"/>
              <a:t>voksende</a:t>
            </a:r>
            <a:r>
              <a:rPr lang="en-GB" sz="1400" dirty="0"/>
              <a:t> </a:t>
            </a:r>
            <a:r>
              <a:rPr lang="en-GB" sz="1400" dirty="0" err="1"/>
              <a:t>markedsandel</a:t>
            </a:r>
            <a:r>
              <a:rPr lang="en-GB" sz="1400" dirty="0"/>
              <a:t>. </a:t>
            </a:r>
            <a:r>
              <a:rPr lang="en-GB" sz="1400" dirty="0" err="1"/>
              <a:t>Virksomhedens</a:t>
            </a:r>
            <a:r>
              <a:rPr lang="en-GB" sz="1400" dirty="0"/>
              <a:t> </a:t>
            </a:r>
            <a:r>
              <a:rPr lang="en-GB" sz="1400" b="1" dirty="0" err="1"/>
              <a:t>direkte</a:t>
            </a:r>
            <a:r>
              <a:rPr lang="en-GB" sz="1400" b="1" dirty="0"/>
              <a:t>-</a:t>
            </a:r>
            <a:r>
              <a:rPr lang="en-GB" sz="1400" b="1" dirty="0" err="1"/>
              <a:t>til</a:t>
            </a:r>
            <a:r>
              <a:rPr lang="en-GB" sz="1400" b="1" dirty="0"/>
              <a:t>-</a:t>
            </a:r>
            <a:r>
              <a:rPr lang="en-GB" sz="1400" b="1" dirty="0" err="1"/>
              <a:t>forbruger</a:t>
            </a:r>
            <a:r>
              <a:rPr lang="en-GB" sz="1400" b="1" dirty="0"/>
              <a:t>-model </a:t>
            </a:r>
            <a:r>
              <a:rPr lang="en-GB" sz="1400" dirty="0"/>
              <a:t>er </a:t>
            </a:r>
            <a:r>
              <a:rPr lang="en-GB" sz="1400" dirty="0" err="1"/>
              <a:t>innovativ</a:t>
            </a:r>
            <a:r>
              <a:rPr lang="en-GB" sz="1400" dirty="0"/>
              <a:t>, men </a:t>
            </a:r>
            <a:r>
              <a:rPr lang="en-GB" sz="1400" dirty="0" err="1"/>
              <a:t>medfører</a:t>
            </a:r>
            <a:r>
              <a:rPr lang="en-GB" sz="1400" dirty="0"/>
              <a:t> </a:t>
            </a:r>
            <a:r>
              <a:rPr lang="en-GB" sz="1400" dirty="0" err="1"/>
              <a:t>yderligere</a:t>
            </a:r>
            <a:r>
              <a:rPr lang="en-GB" sz="1400" dirty="0"/>
              <a:t> </a:t>
            </a:r>
            <a:r>
              <a:rPr lang="en-GB" sz="1400" dirty="0" err="1"/>
              <a:t>logistiske</a:t>
            </a:r>
            <a:r>
              <a:rPr lang="en-GB" sz="1400" dirty="0"/>
              <a:t> </a:t>
            </a:r>
            <a:r>
              <a:rPr lang="en-GB" sz="1400" dirty="0" err="1"/>
              <a:t>udfordringer</a:t>
            </a:r>
            <a:r>
              <a:rPr lang="en-GB" sz="1400" dirty="0"/>
              <a:t>, da Tesla </a:t>
            </a:r>
            <a:r>
              <a:rPr lang="en-GB" sz="1400" b="1" dirty="0" err="1"/>
              <a:t>selv</a:t>
            </a:r>
            <a:r>
              <a:rPr lang="en-GB" sz="1400" dirty="0"/>
              <a:t> </a:t>
            </a:r>
            <a:r>
              <a:rPr lang="en-GB" sz="1400" dirty="0" err="1"/>
              <a:t>skal</a:t>
            </a:r>
            <a:r>
              <a:rPr lang="en-GB" sz="1400" dirty="0"/>
              <a:t> </a:t>
            </a:r>
            <a:r>
              <a:rPr lang="en-GB" sz="1400" dirty="0" err="1"/>
              <a:t>stå</a:t>
            </a:r>
            <a:r>
              <a:rPr lang="en-GB" sz="1400" dirty="0"/>
              <a:t> for </a:t>
            </a:r>
            <a:r>
              <a:rPr lang="en-GB" sz="1400" b="1" dirty="0" err="1"/>
              <a:t>leveringen</a:t>
            </a:r>
            <a:r>
              <a:rPr lang="en-GB" sz="1400" b="1" dirty="0"/>
              <a:t> </a:t>
            </a:r>
            <a:r>
              <a:rPr lang="en-GB" sz="1400" b="1" dirty="0" err="1"/>
              <a:t>af</a:t>
            </a:r>
            <a:r>
              <a:rPr lang="en-GB" sz="1400" b="1" dirty="0"/>
              <a:t> sine </a:t>
            </a:r>
            <a:r>
              <a:rPr lang="en-GB" sz="1400" b="1" dirty="0" err="1"/>
              <a:t>biler</a:t>
            </a:r>
            <a:r>
              <a:rPr lang="en-GB" sz="1400" b="1" dirty="0"/>
              <a:t> </a:t>
            </a:r>
            <a:r>
              <a:rPr lang="en-GB" sz="1400" dirty="0" err="1"/>
              <a:t>i</a:t>
            </a:r>
            <a:r>
              <a:rPr lang="en-GB" sz="1400" dirty="0"/>
              <a:t> </a:t>
            </a:r>
            <a:r>
              <a:rPr lang="en-GB" sz="1400" dirty="0" err="1"/>
              <a:t>stedet</a:t>
            </a:r>
            <a:r>
              <a:rPr lang="en-GB" sz="1400" dirty="0"/>
              <a:t> for at </a:t>
            </a:r>
            <a:r>
              <a:rPr lang="en-GB" sz="1400" dirty="0" err="1"/>
              <a:t>benytte</a:t>
            </a:r>
            <a:r>
              <a:rPr lang="en-GB" sz="1400" dirty="0"/>
              <a:t> </a:t>
            </a:r>
            <a:r>
              <a:rPr lang="en-GB" sz="1400" dirty="0" err="1"/>
              <a:t>tredjepartsforhandlere</a:t>
            </a:r>
            <a:r>
              <a:rPr lang="en-GB" sz="1400" dirty="0"/>
              <a:t>. </a:t>
            </a:r>
            <a:r>
              <a:rPr lang="en-GB" sz="1400" dirty="0" err="1"/>
              <a:t>På</a:t>
            </a:r>
            <a:r>
              <a:rPr lang="en-GB" sz="1400" dirty="0"/>
              <a:t> </a:t>
            </a:r>
            <a:r>
              <a:rPr lang="en-GB" sz="1400" dirty="0" err="1"/>
              <a:t>trods</a:t>
            </a:r>
            <a:r>
              <a:rPr lang="en-GB" sz="1400" dirty="0"/>
              <a:t> </a:t>
            </a:r>
            <a:r>
              <a:rPr lang="en-GB" sz="1400" dirty="0" err="1"/>
              <a:t>af</a:t>
            </a:r>
            <a:r>
              <a:rPr lang="en-GB" sz="1400" dirty="0"/>
              <a:t> </a:t>
            </a:r>
            <a:r>
              <a:rPr lang="en-GB" sz="1400" dirty="0" err="1"/>
              <a:t>disse</a:t>
            </a:r>
            <a:r>
              <a:rPr lang="en-GB" sz="1400" dirty="0"/>
              <a:t> </a:t>
            </a:r>
            <a:r>
              <a:rPr lang="en-GB" sz="1400" dirty="0" err="1"/>
              <a:t>forhindringer</a:t>
            </a:r>
            <a:r>
              <a:rPr lang="en-GB" sz="1400" dirty="0"/>
              <a:t> </a:t>
            </a:r>
            <a:r>
              <a:rPr lang="en-GB" sz="1400" dirty="0" err="1"/>
              <a:t>fortsætter</a:t>
            </a:r>
            <a:r>
              <a:rPr lang="en-GB" sz="1400" dirty="0"/>
              <a:t> Tesla med at </a:t>
            </a:r>
            <a:r>
              <a:rPr lang="en-GB" sz="1400" dirty="0" err="1"/>
              <a:t>arbejde</a:t>
            </a:r>
            <a:r>
              <a:rPr lang="en-GB" sz="1400" dirty="0"/>
              <a:t> </a:t>
            </a:r>
            <a:r>
              <a:rPr lang="en-GB" sz="1400" dirty="0" err="1"/>
              <a:t>på</a:t>
            </a:r>
            <a:r>
              <a:rPr lang="en-GB" sz="1400" dirty="0"/>
              <a:t> at </a:t>
            </a:r>
            <a:r>
              <a:rPr lang="en-GB" sz="1400" dirty="0" err="1"/>
              <a:t>forbedre</a:t>
            </a:r>
            <a:r>
              <a:rPr lang="en-GB" sz="1400" dirty="0"/>
              <a:t> sine </a:t>
            </a:r>
            <a:r>
              <a:rPr lang="en-GB" sz="1400" dirty="0" err="1"/>
              <a:t>logistikoperationer</a:t>
            </a:r>
            <a:r>
              <a:rPr lang="en-GB" sz="1400" dirty="0"/>
              <a:t> for at </a:t>
            </a:r>
            <a:r>
              <a:rPr lang="en-GB" sz="1400" dirty="0" err="1"/>
              <a:t>understøtte</a:t>
            </a:r>
            <a:r>
              <a:rPr lang="en-GB" sz="1400" dirty="0"/>
              <a:t> sine </a:t>
            </a:r>
            <a:r>
              <a:rPr lang="en-GB" sz="1400" dirty="0" err="1"/>
              <a:t>ambitiøse</a:t>
            </a:r>
            <a:r>
              <a:rPr lang="en-GB" sz="1400" dirty="0"/>
              <a:t> </a:t>
            </a:r>
            <a:r>
              <a:rPr lang="en-GB" sz="1400" dirty="0" err="1"/>
              <a:t>vækstplaner</a:t>
            </a:r>
            <a:r>
              <a:rPr lang="en-GB" sz="1400" dirty="0"/>
              <a:t> </a:t>
            </a:r>
            <a:r>
              <a:rPr lang="en-GB" sz="1400" dirty="0" err="1"/>
              <a:t>i</a:t>
            </a:r>
            <a:r>
              <a:rPr lang="en-GB" sz="1400" dirty="0"/>
              <a:t> Europa </a:t>
            </a:r>
            <a:r>
              <a:rPr lang="en-GB" sz="1400" dirty="0" err="1"/>
              <a:t>og</a:t>
            </a:r>
            <a:r>
              <a:rPr lang="en-GB" sz="1400" dirty="0"/>
              <a:t> </a:t>
            </a:r>
            <a:r>
              <a:rPr lang="en-GB" sz="1400" dirty="0" err="1"/>
              <a:t>resten</a:t>
            </a:r>
            <a:r>
              <a:rPr lang="en-GB" sz="1400" dirty="0"/>
              <a:t> </a:t>
            </a:r>
            <a:r>
              <a:rPr lang="en-GB" sz="1400" dirty="0" err="1"/>
              <a:t>af</a:t>
            </a:r>
            <a:r>
              <a:rPr lang="en-GB" sz="1400" dirty="0"/>
              <a:t> </a:t>
            </a:r>
            <a:r>
              <a:rPr lang="en-GB" sz="1400" dirty="0" err="1"/>
              <a:t>verden</a:t>
            </a:r>
            <a:r>
              <a:rPr lang="en-GB" sz="1400" dirty="0"/>
              <a:t>.</a:t>
            </a:r>
          </a:p>
        </p:txBody>
      </p:sp>
    </p:spTree>
    <p:extLst>
      <p:ext uri="{BB962C8B-B14F-4D97-AF65-F5344CB8AC3E}">
        <p14:creationId xmlns:p14="http://schemas.microsoft.com/office/powerpoint/2010/main" val="2608476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4">
            <a:extLst>
              <a:ext uri="{FF2B5EF4-FFF2-40B4-BE49-F238E27FC236}">
                <a16:creationId xmlns:a16="http://schemas.microsoft.com/office/drawing/2014/main" id="{93B8B6A2-68AE-E363-E110-145DF0E68D0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7545" r="27545"/>
          <a:stretch/>
        </p:blipFill>
        <p:spPr/>
      </p:pic>
      <p:sp>
        <p:nvSpPr>
          <p:cNvPr id="9" name="Text Placeholder 8">
            <a:extLst>
              <a:ext uri="{FF2B5EF4-FFF2-40B4-BE49-F238E27FC236}">
                <a16:creationId xmlns:a16="http://schemas.microsoft.com/office/drawing/2014/main" id="{4BCA7494-017B-CC48-9BEC-8F31D90E2329}"/>
              </a:ext>
            </a:extLst>
          </p:cNvPr>
          <p:cNvSpPr>
            <a:spLocks noGrp="1"/>
          </p:cNvSpPr>
          <p:nvPr>
            <p:ph type="body" sz="quarter" idx="18"/>
          </p:nvPr>
        </p:nvSpPr>
        <p:spPr>
          <a:xfrm>
            <a:off x="4940624" y="2131276"/>
            <a:ext cx="6299717" cy="2123902"/>
          </a:xfrm>
        </p:spPr>
        <p:txBody>
          <a:bodyPr/>
          <a:lstStyle/>
          <a:p>
            <a:pPr marL="11113" indent="-11113" algn="just">
              <a:lnSpc>
                <a:spcPct val="100000"/>
              </a:lnSpc>
            </a:pPr>
            <a:r>
              <a:rPr lang="en-US" sz="2200" dirty="0"/>
              <a:t>EARTH-projektets </a:t>
            </a:r>
            <a:r>
              <a:rPr lang="en-US" sz="2200" b="1" dirty="0"/>
              <a:t>mission </a:t>
            </a:r>
            <a:r>
              <a:rPr lang="en-US" sz="2200" dirty="0"/>
              <a:t>er at øge fokus på </a:t>
            </a:r>
            <a:r>
              <a:rPr lang="en-US" sz="2200" b="1" dirty="0"/>
              <a:t>bæredygtighed </a:t>
            </a:r>
            <a:r>
              <a:rPr lang="en-US" sz="2200" dirty="0"/>
              <a:t>inden for </a:t>
            </a:r>
            <a:r>
              <a:rPr lang="en-US" sz="2200" b="1" dirty="0"/>
              <a:t>logistik </a:t>
            </a:r>
            <a:r>
              <a:rPr lang="en-US" sz="2200" dirty="0"/>
              <a:t>gennem integration af digitale tilgange til </a:t>
            </a:r>
            <a:r>
              <a:rPr lang="en-US" sz="2200" b="1" dirty="0"/>
              <a:t>innovationsledelse</a:t>
            </a:r>
            <a:r>
              <a:rPr lang="en-US" sz="2200" dirty="0"/>
              <a:t>.</a:t>
            </a:r>
          </a:p>
          <a:p>
            <a:pPr marL="11113" indent="-11113" algn="just">
              <a:lnSpc>
                <a:spcPct val="100000"/>
              </a:lnSpc>
            </a:pPr>
            <a:r>
              <a:rPr lang="en-US" sz="2200" dirty="0"/>
              <a:t>For at nå projektets mål integrerer en omfattende </a:t>
            </a:r>
            <a:r>
              <a:rPr lang="en-US" sz="2200" b="1" dirty="0"/>
              <a:t>uddannelsesramme og åbne uddannelsesressourcer (OER) </a:t>
            </a:r>
            <a:r>
              <a:rPr lang="en-US" sz="2200" dirty="0"/>
              <a:t>SDG'er og bæredygtighed i innovationsledelse for logistikoperationer og tilbyder en </a:t>
            </a:r>
            <a:r>
              <a:rPr lang="en-US" sz="2200" b="1" dirty="0"/>
              <a:t>struktureret og innovativ tilgang </a:t>
            </a:r>
            <a:r>
              <a:rPr lang="en-US" sz="2200" dirty="0"/>
              <a:t>til at fremme bæredygtighedsmål.</a:t>
            </a:r>
          </a:p>
          <a:p>
            <a:pPr algn="just">
              <a:lnSpc>
                <a:spcPct val="100000"/>
              </a:lnSpc>
            </a:pPr>
            <a:endParaRPr lang="en-US" sz="2200" dirty="0"/>
          </a:p>
        </p:txBody>
      </p:sp>
      <p:sp>
        <p:nvSpPr>
          <p:cNvPr id="13" name="Rectangle 12">
            <a:extLst>
              <a:ext uri="{FF2B5EF4-FFF2-40B4-BE49-F238E27FC236}">
                <a16:creationId xmlns:a16="http://schemas.microsoft.com/office/drawing/2014/main" id="{F5B3DF5B-B659-D26B-965C-36176B3B9B03}"/>
              </a:ext>
            </a:extLst>
          </p:cNvPr>
          <p:cNvSpPr/>
          <p:nvPr/>
        </p:nvSpPr>
        <p:spPr>
          <a:xfrm>
            <a:off x="3926747" y="1252799"/>
            <a:ext cx="5192509" cy="698629"/>
          </a:xfrm>
          <a:prstGeom prst="rect">
            <a:avLst/>
          </a:prstGeom>
          <a:gradFill>
            <a:gsLst>
              <a:gs pos="0">
                <a:srgbClr val="8551A1"/>
              </a:gs>
              <a:gs pos="35350">
                <a:srgbClr val="6363AC"/>
              </a:gs>
              <a:gs pos="100000">
                <a:srgbClr val="26C4F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789EB091-9909-434F-09BC-37EEDA80CBFB}"/>
              </a:ext>
            </a:extLst>
          </p:cNvPr>
          <p:cNvSpPr txBox="1"/>
          <p:nvPr/>
        </p:nvSpPr>
        <p:spPr>
          <a:xfrm>
            <a:off x="4110770" y="1305097"/>
            <a:ext cx="5008487" cy="646331"/>
          </a:xfrm>
          <a:prstGeom prst="rect">
            <a:avLst/>
          </a:prstGeom>
          <a:noFill/>
        </p:spPr>
        <p:txBody>
          <a:bodyPr wrap="none" rtlCol="0">
            <a:spAutoFit/>
          </a:bodyPr>
          <a:lstStyle/>
          <a:p>
            <a:r>
              <a:rPr lang="en-US" sz="3600" b="1" spc="324">
                <a:solidFill>
                  <a:schemeClr val="bg1"/>
                </a:solidFill>
                <a:latin typeface="Calibri" panose="020F0502020204030204" pitchFamily="34" charset="0"/>
                <a:cs typeface="Calibri" panose="020F0502020204030204" pitchFamily="34" charset="0"/>
              </a:rPr>
              <a:t>OM VORES PROJEKT</a:t>
            </a:r>
          </a:p>
        </p:txBody>
      </p:sp>
      <p:sp>
        <p:nvSpPr>
          <p:cNvPr id="6" name="Freeform 5">
            <a:extLst>
              <a:ext uri="{FF2B5EF4-FFF2-40B4-BE49-F238E27FC236}">
                <a16:creationId xmlns:a16="http://schemas.microsoft.com/office/drawing/2014/main" id="{F8C66793-2EC9-51EF-45DD-DA3FB13BBF09}"/>
              </a:ext>
            </a:extLst>
          </p:cNvPr>
          <p:cNvSpPr/>
          <p:nvPr/>
        </p:nvSpPr>
        <p:spPr>
          <a:xfrm rot="11124034">
            <a:off x="-3948435" y="1490712"/>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F30ABA5-E35D-9388-BF2D-D906C926D845}"/>
              </a:ext>
            </a:extLst>
          </p:cNvPr>
          <p:cNvSpPr/>
          <p:nvPr/>
        </p:nvSpPr>
        <p:spPr>
          <a:xfrm>
            <a:off x="11240341" y="2187202"/>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59F713B4-9139-0A89-55D8-C6F50F3BD13A}"/>
              </a:ext>
            </a:extLst>
          </p:cNvPr>
          <p:cNvSpPr txBox="1"/>
          <p:nvPr/>
        </p:nvSpPr>
        <p:spPr>
          <a:xfrm>
            <a:off x="4592382" y="5964708"/>
            <a:ext cx="6996199" cy="507831"/>
          </a:xfrm>
          <a:prstGeom prst="rect">
            <a:avLst/>
          </a:prstGeom>
          <a:noFill/>
        </p:spPr>
        <p:txBody>
          <a:bodyPr wrap="square">
            <a:spAutoFit/>
          </a:bodyPr>
          <a:lstStyle/>
          <a:p>
            <a:pPr algn="just"/>
            <a:r>
              <a:rPr lang="en-US" sz="900" i="1">
                <a:solidFill>
                  <a:srgbClr val="173965"/>
                </a:solidFill>
              </a:rPr>
              <a:t>Denne problembaserede åbne uddannelsesressource, der er en del af Erasmus+ samarbejdsprojektet "Etisk og ansvarlig transport og håndtering", er </a:t>
            </a:r>
            <a:r>
              <a:rPr lang="en-US" sz="900" i="1" err="1">
                <a:solidFill>
                  <a:srgbClr val="173965"/>
                </a:solidFill>
              </a:rPr>
              <a:t>udtænkt </a:t>
            </a:r>
            <a:r>
              <a:rPr lang="en-US" sz="900" i="1">
                <a:solidFill>
                  <a:srgbClr val="173965"/>
                </a:solidFill>
              </a:rPr>
              <a:t>og produceret af Maynara Furquim og Paula </a:t>
            </a:r>
            <a:r>
              <a:rPr lang="en-US" sz="900" i="1" err="1">
                <a:solidFill>
                  <a:srgbClr val="173965"/>
                </a:solidFill>
              </a:rPr>
              <a:t>Schüppenhauer</a:t>
            </a:r>
            <a:r>
              <a:rPr lang="en-US" sz="900" i="1">
                <a:solidFill>
                  <a:srgbClr val="173965"/>
                </a:solidFill>
              </a:rPr>
              <a:t>, FH Münster University of Applied Sciences, i samarbejde med EARTH-projektpartnerskabet.</a:t>
            </a:r>
          </a:p>
        </p:txBody>
      </p:sp>
    </p:spTree>
    <p:extLst>
      <p:ext uri="{BB962C8B-B14F-4D97-AF65-F5344CB8AC3E}">
        <p14:creationId xmlns:p14="http://schemas.microsoft.com/office/powerpoint/2010/main" val="399398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29B41-9713-0DB9-3962-DC647FA11A5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E30AE9A-7441-A5D3-7F2D-53D0FFB46BE8}"/>
              </a:ext>
            </a:extLst>
          </p:cNvPr>
          <p:cNvSpPr>
            <a:spLocks noGrp="1"/>
          </p:cNvSpPr>
          <p:nvPr>
            <p:ph type="body" sz="quarter" idx="16"/>
          </p:nvPr>
        </p:nvSpPr>
        <p:spPr/>
        <p:txBody>
          <a:bodyPr/>
          <a:lstStyle/>
          <a:p>
            <a:r>
              <a:rPr lang="en-US"/>
              <a:t>TESLA – CASE STUDY</a:t>
            </a:r>
          </a:p>
        </p:txBody>
      </p:sp>
      <p:sp>
        <p:nvSpPr>
          <p:cNvPr id="4" name="Text Placeholder 3">
            <a:extLst>
              <a:ext uri="{FF2B5EF4-FFF2-40B4-BE49-F238E27FC236}">
                <a16:creationId xmlns:a16="http://schemas.microsoft.com/office/drawing/2014/main" id="{153C2DDE-5365-A725-A35A-8A63C7673895}"/>
              </a:ext>
            </a:extLst>
          </p:cNvPr>
          <p:cNvSpPr>
            <a:spLocks noGrp="1"/>
          </p:cNvSpPr>
          <p:nvPr>
            <p:ph type="body" sz="quarter" idx="19"/>
          </p:nvPr>
        </p:nvSpPr>
        <p:spPr>
          <a:xfrm>
            <a:off x="797169" y="2055664"/>
            <a:ext cx="10586905" cy="3781929"/>
          </a:xfrm>
        </p:spPr>
        <p:txBody>
          <a:bodyPr lIns="91440" tIns="45720" rIns="91440" bIns="45720" anchor="t"/>
          <a:lstStyle/>
          <a:p>
            <a:pPr marL="0" indent="0" algn="just"/>
            <a:r>
              <a:rPr lang="en-US" sz="1600" dirty="0" err="1">
                <a:ea typeface="Calibri"/>
                <a:cs typeface="Calibri"/>
              </a:rPr>
              <a:t>Læs</a:t>
            </a:r>
            <a:r>
              <a:rPr lang="en-US" sz="1600" dirty="0">
                <a:ea typeface="Calibri"/>
                <a:cs typeface="Calibri"/>
              </a:rPr>
              <a:t> </a:t>
            </a:r>
            <a:r>
              <a:rPr lang="en-US" sz="1600" dirty="0" err="1">
                <a:ea typeface="Calibri"/>
                <a:cs typeface="Calibri"/>
              </a:rPr>
              <a:t>casestudiet</a:t>
            </a:r>
            <a:r>
              <a:rPr lang="en-US" sz="1600" dirty="0">
                <a:ea typeface="Calibri"/>
                <a:cs typeface="Calibri"/>
              </a:rPr>
              <a:t> om Tesla </a:t>
            </a:r>
            <a:r>
              <a:rPr lang="en-US" sz="1600" dirty="0" err="1">
                <a:ea typeface="Calibri"/>
                <a:cs typeface="Calibri"/>
              </a:rPr>
              <a:t>og</a:t>
            </a:r>
            <a:r>
              <a:rPr lang="en-US" sz="1600" dirty="0">
                <a:ea typeface="Calibri"/>
                <a:cs typeface="Calibri"/>
              </a:rPr>
              <a:t> </a:t>
            </a:r>
            <a:r>
              <a:rPr lang="en-US" sz="1600" dirty="0" err="1">
                <a:ea typeface="Calibri"/>
                <a:cs typeface="Calibri"/>
              </a:rPr>
              <a:t>diskuter</a:t>
            </a:r>
            <a:r>
              <a:rPr lang="en-US" sz="1600" dirty="0">
                <a:ea typeface="Calibri"/>
                <a:cs typeface="Calibri"/>
              </a:rPr>
              <a:t> </a:t>
            </a:r>
            <a:r>
              <a:rPr lang="en-US" sz="1600" dirty="0" err="1">
                <a:ea typeface="Calibri"/>
                <a:cs typeface="Calibri"/>
              </a:rPr>
              <a:t>potentielle</a:t>
            </a:r>
            <a:r>
              <a:rPr lang="en-US" sz="1600" dirty="0">
                <a:ea typeface="Calibri"/>
                <a:cs typeface="Calibri"/>
              </a:rPr>
              <a:t> </a:t>
            </a:r>
            <a:r>
              <a:rPr lang="en-US" sz="1600" dirty="0" err="1">
                <a:ea typeface="Calibri"/>
                <a:cs typeface="Calibri"/>
              </a:rPr>
              <a:t>logistiske</a:t>
            </a:r>
            <a:r>
              <a:rPr lang="en-US" sz="1600" dirty="0">
                <a:ea typeface="Calibri"/>
                <a:cs typeface="Calibri"/>
              </a:rPr>
              <a:t> </a:t>
            </a:r>
            <a:r>
              <a:rPr lang="en-US" sz="1600" dirty="0" err="1">
                <a:ea typeface="Calibri"/>
                <a:cs typeface="Calibri"/>
              </a:rPr>
              <a:t>problemer</a:t>
            </a:r>
            <a:r>
              <a:rPr lang="en-US" sz="1600" dirty="0">
                <a:ea typeface="Calibri"/>
                <a:cs typeface="Calibri"/>
              </a:rPr>
              <a:t>. Disse </a:t>
            </a:r>
            <a:r>
              <a:rPr lang="en-US" sz="1600" dirty="0" err="1">
                <a:ea typeface="Calibri"/>
                <a:cs typeface="Calibri"/>
              </a:rPr>
              <a:t>spørgsmål</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dirty="0" err="1">
                <a:ea typeface="Calibri"/>
                <a:cs typeface="Calibri"/>
              </a:rPr>
              <a:t>hjælpe</a:t>
            </a:r>
            <a:r>
              <a:rPr lang="en-US" sz="1600" dirty="0">
                <a:ea typeface="Calibri"/>
                <a:cs typeface="Calibri"/>
              </a:rPr>
              <a:t> dig med at </a:t>
            </a:r>
            <a:r>
              <a:rPr lang="en-US" sz="1600" dirty="0" err="1">
                <a:ea typeface="Calibri"/>
                <a:cs typeface="Calibri"/>
              </a:rPr>
              <a:t>finde</a:t>
            </a:r>
            <a:r>
              <a:rPr lang="en-US" sz="1600" dirty="0">
                <a:ea typeface="Calibri"/>
                <a:cs typeface="Calibri"/>
              </a:rPr>
              <a:t> dem:</a:t>
            </a:r>
          </a:p>
          <a:p>
            <a:pPr marL="0" indent="0" algn="just"/>
            <a:endParaRPr lang="en-US" sz="1600" dirty="0">
              <a:ea typeface="Calibri"/>
              <a:cs typeface="Calibri"/>
            </a:endParaRPr>
          </a:p>
          <a:p>
            <a:pPr marL="285750" indent="-285750" algn="just">
              <a:buFont typeface="Wingdings" panose="05000000000000000000" pitchFamily="2" charset="2"/>
              <a:buChar char="q"/>
            </a:pPr>
            <a:r>
              <a:rPr lang="en-US" sz="1600" b="1" dirty="0" err="1">
                <a:ea typeface="Calibri"/>
                <a:cs typeface="Calibri"/>
              </a:rPr>
              <a:t>Teslas</a:t>
            </a:r>
            <a:r>
              <a:rPr lang="en-US" sz="1600" b="1" dirty="0">
                <a:ea typeface="Calibri"/>
                <a:cs typeface="Calibri"/>
              </a:rPr>
              <a:t> </a:t>
            </a:r>
            <a:r>
              <a:rPr lang="en-US" sz="1600" dirty="0" err="1">
                <a:ea typeface="Calibri"/>
                <a:cs typeface="Calibri"/>
              </a:rPr>
              <a:t>direkte</a:t>
            </a:r>
            <a:r>
              <a:rPr lang="en-US" sz="1600" dirty="0">
                <a:ea typeface="Calibri"/>
                <a:cs typeface="Calibri"/>
              </a:rPr>
              <a:t> </a:t>
            </a:r>
            <a:r>
              <a:rPr lang="en-US" sz="1600" dirty="0" err="1">
                <a:ea typeface="Calibri"/>
                <a:cs typeface="Calibri"/>
              </a:rPr>
              <a:t>salg</a:t>
            </a:r>
            <a:r>
              <a:rPr lang="en-US" sz="1600" dirty="0">
                <a:ea typeface="Calibri"/>
                <a:cs typeface="Calibri"/>
              </a:rPr>
              <a:t> </a:t>
            </a:r>
            <a:r>
              <a:rPr lang="en-US" sz="1600" dirty="0" err="1">
                <a:ea typeface="Calibri"/>
                <a:cs typeface="Calibri"/>
              </a:rPr>
              <a:t>til</a:t>
            </a:r>
            <a:r>
              <a:rPr lang="en-US" sz="1600" dirty="0">
                <a:ea typeface="Calibri"/>
                <a:cs typeface="Calibri"/>
              </a:rPr>
              <a:t> </a:t>
            </a:r>
            <a:r>
              <a:rPr lang="en-US" sz="1600" dirty="0" err="1">
                <a:ea typeface="Calibri"/>
                <a:cs typeface="Calibri"/>
              </a:rPr>
              <a:t>forbrugerne</a:t>
            </a:r>
            <a:r>
              <a:rPr lang="en-US" sz="1600" dirty="0">
                <a:ea typeface="Calibri"/>
                <a:cs typeface="Calibri"/>
              </a:rPr>
              <a:t> </a:t>
            </a:r>
            <a:r>
              <a:rPr lang="en-US" sz="1600" dirty="0" err="1">
                <a:ea typeface="Calibri"/>
                <a:cs typeface="Calibri"/>
              </a:rPr>
              <a:t>eliminerer</a:t>
            </a:r>
            <a:r>
              <a:rPr lang="en-US" sz="1600" dirty="0">
                <a:ea typeface="Calibri"/>
                <a:cs typeface="Calibri"/>
              </a:rPr>
              <a:t> </a:t>
            </a:r>
            <a:r>
              <a:rPr lang="en-US" sz="1600" dirty="0" err="1">
                <a:ea typeface="Calibri"/>
                <a:cs typeface="Calibri"/>
              </a:rPr>
              <a:t>traditionelle</a:t>
            </a:r>
            <a:r>
              <a:rPr lang="en-US" sz="1600" dirty="0">
                <a:ea typeface="Calibri"/>
                <a:cs typeface="Calibri"/>
              </a:rPr>
              <a:t> </a:t>
            </a:r>
            <a:r>
              <a:rPr lang="en-US" sz="1600" dirty="0" err="1">
                <a:ea typeface="Calibri"/>
                <a:cs typeface="Calibri"/>
              </a:rPr>
              <a:t>forhandlere</a:t>
            </a:r>
            <a:r>
              <a:rPr lang="en-US" sz="1600" dirty="0">
                <a:ea typeface="Calibri"/>
                <a:cs typeface="Calibri"/>
              </a:rPr>
              <a:t>, </a:t>
            </a:r>
            <a:r>
              <a:rPr lang="en-US" sz="1600" dirty="0" err="1">
                <a:ea typeface="Calibri"/>
                <a:cs typeface="Calibri"/>
              </a:rPr>
              <a:t>hvilket</a:t>
            </a:r>
            <a:r>
              <a:rPr lang="en-US" sz="1600" dirty="0">
                <a:ea typeface="Calibri"/>
                <a:cs typeface="Calibri"/>
              </a:rPr>
              <a:t> </a:t>
            </a:r>
            <a:r>
              <a:rPr lang="en-US" sz="1600" dirty="0" err="1">
                <a:ea typeface="Calibri"/>
                <a:cs typeface="Calibri"/>
              </a:rPr>
              <a:t>betyder</a:t>
            </a:r>
            <a:r>
              <a:rPr lang="en-US" sz="1600" dirty="0">
                <a:ea typeface="Calibri"/>
                <a:cs typeface="Calibri"/>
              </a:rPr>
              <a:t>, at </a:t>
            </a:r>
            <a:r>
              <a:rPr lang="en-US" sz="1600" dirty="0" err="1">
                <a:ea typeface="Calibri"/>
                <a:cs typeface="Calibri"/>
              </a:rPr>
              <a:t>virksomheden</a:t>
            </a:r>
            <a:r>
              <a:rPr lang="en-US" sz="1600" dirty="0">
                <a:ea typeface="Calibri"/>
                <a:cs typeface="Calibri"/>
              </a:rPr>
              <a:t> </a:t>
            </a:r>
            <a:r>
              <a:rPr lang="en-US" sz="1600" b="1" dirty="0" err="1">
                <a:ea typeface="Calibri"/>
                <a:cs typeface="Calibri"/>
              </a:rPr>
              <a:t>selv</a:t>
            </a:r>
            <a:r>
              <a:rPr lang="en-US" sz="1600" b="1" dirty="0">
                <a:ea typeface="Calibri"/>
                <a:cs typeface="Calibri"/>
              </a:rPr>
              <a:t> </a:t>
            </a:r>
            <a:r>
              <a:rPr lang="en-US" sz="1600" b="1" dirty="0" err="1">
                <a:ea typeface="Calibri"/>
                <a:cs typeface="Calibri"/>
              </a:rPr>
              <a:t>skal</a:t>
            </a:r>
            <a:r>
              <a:rPr lang="en-US" sz="1600" b="1" dirty="0">
                <a:ea typeface="Calibri"/>
                <a:cs typeface="Calibri"/>
              </a:rPr>
              <a:t> </a:t>
            </a:r>
            <a:r>
              <a:rPr lang="en-US" sz="1600" b="1" dirty="0" err="1">
                <a:ea typeface="Calibri"/>
                <a:cs typeface="Calibri"/>
              </a:rPr>
              <a:t>stå</a:t>
            </a:r>
            <a:r>
              <a:rPr lang="en-US" sz="1600" b="1" dirty="0">
                <a:ea typeface="Calibri"/>
                <a:cs typeface="Calibri"/>
              </a:rPr>
              <a:t> for </a:t>
            </a:r>
            <a:r>
              <a:rPr lang="en-US" sz="1600" b="1" dirty="0" err="1">
                <a:ea typeface="Calibri"/>
                <a:cs typeface="Calibri"/>
              </a:rPr>
              <a:t>leveringen</a:t>
            </a:r>
            <a:r>
              <a:rPr lang="en-US" sz="1600" b="1" dirty="0">
                <a:ea typeface="Calibri"/>
                <a:cs typeface="Calibri"/>
              </a:rPr>
              <a:t> </a:t>
            </a:r>
            <a:r>
              <a:rPr lang="en-US" sz="1600" b="1" dirty="0" err="1">
                <a:ea typeface="Calibri"/>
                <a:cs typeface="Calibri"/>
              </a:rPr>
              <a:t>af</a:t>
            </a:r>
            <a:r>
              <a:rPr lang="en-US" sz="1600" b="1" dirty="0">
                <a:ea typeface="Calibri"/>
                <a:cs typeface="Calibri"/>
              </a:rPr>
              <a:t> </a:t>
            </a:r>
            <a:r>
              <a:rPr lang="en-US" sz="1600" b="1" dirty="0" err="1">
                <a:ea typeface="Calibri"/>
                <a:cs typeface="Calibri"/>
              </a:rPr>
              <a:t>køretøjerne</a:t>
            </a:r>
            <a:r>
              <a:rPr lang="en-US" sz="1600" dirty="0">
                <a:ea typeface="Calibri"/>
                <a:cs typeface="Calibri"/>
              </a:rPr>
              <a:t>. </a:t>
            </a:r>
            <a:r>
              <a:rPr lang="en-US" sz="1600" dirty="0" err="1">
                <a:ea typeface="Calibri"/>
                <a:cs typeface="Calibri"/>
              </a:rPr>
              <a:t>Hvilke</a:t>
            </a:r>
            <a:r>
              <a:rPr lang="en-US" sz="1600" dirty="0">
                <a:ea typeface="Calibri"/>
                <a:cs typeface="Calibri"/>
              </a:rPr>
              <a:t> </a:t>
            </a:r>
            <a:r>
              <a:rPr lang="en-US" sz="1600" dirty="0" err="1">
                <a:ea typeface="Calibri"/>
                <a:cs typeface="Calibri"/>
              </a:rPr>
              <a:t>bæredygtigheds</a:t>
            </a:r>
            <a:r>
              <a:rPr lang="en-US" sz="1600"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logistiske</a:t>
            </a:r>
            <a:r>
              <a:rPr lang="en-US" sz="1600" dirty="0">
                <a:ea typeface="Calibri"/>
                <a:cs typeface="Calibri"/>
              </a:rPr>
              <a:t> </a:t>
            </a:r>
            <a:r>
              <a:rPr lang="en-US" sz="1600" dirty="0" err="1">
                <a:ea typeface="Calibri"/>
                <a:cs typeface="Calibri"/>
              </a:rPr>
              <a:t>udfordringer</a:t>
            </a:r>
            <a:r>
              <a:rPr lang="en-US" sz="1600" dirty="0">
                <a:ea typeface="Calibri"/>
                <a:cs typeface="Calibri"/>
              </a:rPr>
              <a:t> er der </a:t>
            </a:r>
            <a:r>
              <a:rPr lang="en-US" sz="1600" dirty="0" err="1">
                <a:ea typeface="Calibri"/>
                <a:cs typeface="Calibri"/>
              </a:rPr>
              <a:t>forbundet</a:t>
            </a:r>
            <a:r>
              <a:rPr lang="en-US" sz="1600" dirty="0">
                <a:ea typeface="Calibri"/>
                <a:cs typeface="Calibri"/>
              </a:rPr>
              <a:t> med at </a:t>
            </a:r>
            <a:r>
              <a:rPr lang="en-US" sz="1600" dirty="0" err="1">
                <a:ea typeface="Calibri"/>
                <a:cs typeface="Calibri"/>
              </a:rPr>
              <a:t>levere</a:t>
            </a:r>
            <a:r>
              <a:rPr lang="en-US" sz="1600" dirty="0">
                <a:ea typeface="Calibri"/>
                <a:cs typeface="Calibri"/>
              </a:rPr>
              <a:t> </a:t>
            </a:r>
            <a:r>
              <a:rPr lang="en-US" sz="1600" b="1" dirty="0" err="1">
                <a:ea typeface="Calibri"/>
                <a:cs typeface="Calibri"/>
              </a:rPr>
              <a:t>elbiler</a:t>
            </a:r>
            <a:r>
              <a:rPr lang="en-US" sz="1600" b="1" dirty="0">
                <a:ea typeface="Calibri"/>
                <a:cs typeface="Calibri"/>
              </a:rPr>
              <a:t> </a:t>
            </a:r>
            <a:r>
              <a:rPr lang="en-US" sz="1600" b="1" dirty="0" err="1">
                <a:ea typeface="Calibri"/>
                <a:cs typeface="Calibri"/>
              </a:rPr>
              <a:t>effektivt</a:t>
            </a:r>
            <a:r>
              <a:rPr lang="en-US" sz="1600" b="1" dirty="0">
                <a:ea typeface="Calibri"/>
                <a:cs typeface="Calibri"/>
              </a:rPr>
              <a:t> </a:t>
            </a:r>
            <a:r>
              <a:rPr lang="en-US" sz="1600" b="1" dirty="0" err="1">
                <a:ea typeface="Calibri"/>
                <a:cs typeface="Calibri"/>
              </a:rPr>
              <a:t>og</a:t>
            </a:r>
            <a:r>
              <a:rPr lang="en-US" sz="1600" b="1" dirty="0">
                <a:ea typeface="Calibri"/>
                <a:cs typeface="Calibri"/>
              </a:rPr>
              <a:t> </a:t>
            </a:r>
            <a:r>
              <a:rPr lang="en-US" sz="1600" b="1" dirty="0" err="1">
                <a:ea typeface="Calibri"/>
                <a:cs typeface="Calibri"/>
              </a:rPr>
              <a:t>samtidig</a:t>
            </a:r>
            <a:r>
              <a:rPr lang="en-US" sz="1600" b="1" dirty="0">
                <a:ea typeface="Calibri"/>
                <a:cs typeface="Calibri"/>
              </a:rPr>
              <a:t> </a:t>
            </a:r>
            <a:r>
              <a:rPr lang="en-US" sz="1600" b="1" dirty="0" err="1">
                <a:ea typeface="Calibri"/>
                <a:cs typeface="Calibri"/>
              </a:rPr>
              <a:t>reducere</a:t>
            </a:r>
            <a:r>
              <a:rPr lang="en-US" sz="1600" b="1" dirty="0">
                <a:ea typeface="Calibri"/>
                <a:cs typeface="Calibri"/>
              </a:rPr>
              <a:t> CO2-aftrykket</a:t>
            </a:r>
            <a:r>
              <a:rPr lang="en-US" sz="1600" dirty="0">
                <a:ea typeface="Calibri"/>
                <a:cs typeface="Calibri"/>
              </a:rPr>
              <a:t>?</a:t>
            </a:r>
            <a:endParaRPr lang="en-US" sz="1600" dirty="0"/>
          </a:p>
          <a:p>
            <a:pPr marL="285750" indent="-285750" algn="just">
              <a:buFont typeface="Wingdings" panose="05000000000000000000" pitchFamily="2" charset="2"/>
              <a:buChar char="q"/>
            </a:pPr>
            <a:r>
              <a:rPr lang="en-US" sz="1600" dirty="0" err="1">
                <a:ea typeface="Calibri"/>
                <a:cs typeface="Calibri"/>
              </a:rPr>
              <a:t>Hvordan</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b="1" dirty="0">
                <a:ea typeface="Calibri"/>
                <a:cs typeface="Calibri"/>
              </a:rPr>
              <a:t>AI-</a:t>
            </a:r>
            <a:r>
              <a:rPr lang="en-US" sz="1600" b="1" dirty="0" err="1">
                <a:ea typeface="Calibri"/>
                <a:cs typeface="Calibri"/>
              </a:rPr>
              <a:t>drevet</a:t>
            </a:r>
            <a:r>
              <a:rPr lang="en-US" sz="1600" b="1" dirty="0">
                <a:ea typeface="Calibri"/>
                <a:cs typeface="Calibri"/>
              </a:rPr>
              <a:t> </a:t>
            </a:r>
            <a:r>
              <a:rPr lang="en-US" sz="1600" b="1" dirty="0" err="1">
                <a:ea typeface="Calibri"/>
                <a:cs typeface="Calibri"/>
              </a:rPr>
              <a:t>ruteoptimering</a:t>
            </a:r>
            <a:r>
              <a:rPr lang="en-US" sz="1600" b="1" dirty="0">
                <a:ea typeface="Calibri"/>
                <a:cs typeface="Calibri"/>
              </a:rPr>
              <a:t> </a:t>
            </a:r>
            <a:r>
              <a:rPr lang="en-US" sz="1600" dirty="0" err="1">
                <a:ea typeface="Calibri"/>
                <a:cs typeface="Calibri"/>
              </a:rPr>
              <a:t>hjælpe</a:t>
            </a:r>
            <a:r>
              <a:rPr lang="en-US" sz="1600" dirty="0">
                <a:ea typeface="Calibri"/>
                <a:cs typeface="Calibri"/>
              </a:rPr>
              <a:t> </a:t>
            </a:r>
            <a:r>
              <a:rPr lang="en-US" sz="1600" dirty="0" err="1">
                <a:ea typeface="Calibri"/>
                <a:cs typeface="Calibri"/>
              </a:rPr>
              <a:t>logistikvirksomheder</a:t>
            </a:r>
            <a:r>
              <a:rPr lang="en-US" sz="1600" dirty="0">
                <a:ea typeface="Calibri"/>
                <a:cs typeface="Calibri"/>
              </a:rPr>
              <a:t> </a:t>
            </a:r>
            <a:r>
              <a:rPr lang="en-US" sz="1600" dirty="0" err="1">
                <a:ea typeface="Calibri"/>
                <a:cs typeface="Calibri"/>
              </a:rPr>
              <a:t>som</a:t>
            </a:r>
            <a:r>
              <a:rPr lang="en-US" sz="1600" dirty="0">
                <a:ea typeface="Calibri"/>
                <a:cs typeface="Calibri"/>
              </a:rPr>
              <a:t> Tesla med at </a:t>
            </a:r>
            <a:r>
              <a:rPr lang="en-US" sz="1600" dirty="0" err="1">
                <a:ea typeface="Calibri"/>
                <a:cs typeface="Calibri"/>
              </a:rPr>
              <a:t>reducere</a:t>
            </a:r>
            <a:r>
              <a:rPr lang="en-US" sz="1600" dirty="0">
                <a:ea typeface="Calibri"/>
                <a:cs typeface="Calibri"/>
              </a:rPr>
              <a:t> </a:t>
            </a:r>
            <a:r>
              <a:rPr lang="en-US" sz="1600" dirty="0" err="1">
                <a:ea typeface="Calibri"/>
                <a:cs typeface="Calibri"/>
              </a:rPr>
              <a:t>emissionerne</a:t>
            </a:r>
            <a:r>
              <a:rPr lang="en-US" sz="1600"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hvilke</a:t>
            </a:r>
            <a:r>
              <a:rPr lang="en-US" sz="1600" dirty="0">
                <a:ea typeface="Calibri"/>
                <a:cs typeface="Calibri"/>
              </a:rPr>
              <a:t> </a:t>
            </a:r>
            <a:r>
              <a:rPr lang="en-US" sz="1600" dirty="0" err="1">
                <a:ea typeface="Calibri"/>
                <a:cs typeface="Calibri"/>
              </a:rPr>
              <a:t>barrierer</a:t>
            </a:r>
            <a:r>
              <a:rPr lang="en-US" sz="1600" dirty="0">
                <a:ea typeface="Calibri"/>
                <a:cs typeface="Calibri"/>
              </a:rPr>
              <a:t> (</a:t>
            </a:r>
            <a:r>
              <a:rPr lang="en-US" sz="1600" dirty="0" err="1">
                <a:ea typeface="Calibri"/>
                <a:cs typeface="Calibri"/>
              </a:rPr>
              <a:t>f.eks</a:t>
            </a:r>
            <a:r>
              <a:rPr lang="en-US" sz="1600" dirty="0">
                <a:ea typeface="Calibri"/>
                <a:cs typeface="Calibri"/>
              </a:rPr>
              <a:t>. </a:t>
            </a:r>
            <a:r>
              <a:rPr lang="en-US" sz="1600" b="1" dirty="0" err="1">
                <a:ea typeface="Calibri"/>
                <a:cs typeface="Calibri"/>
              </a:rPr>
              <a:t>omkostninger</a:t>
            </a:r>
            <a:r>
              <a:rPr lang="en-US" sz="1600" b="1" dirty="0">
                <a:ea typeface="Calibri"/>
                <a:cs typeface="Calibri"/>
              </a:rPr>
              <a:t>, </a:t>
            </a:r>
            <a:r>
              <a:rPr lang="en-US" sz="1600" b="1" dirty="0" err="1">
                <a:ea typeface="Calibri"/>
                <a:cs typeface="Calibri"/>
              </a:rPr>
              <a:t>kompleksitet</a:t>
            </a:r>
            <a:r>
              <a:rPr lang="en-US" sz="1600" b="1" dirty="0">
                <a:ea typeface="Calibri"/>
                <a:cs typeface="Calibri"/>
              </a:rPr>
              <a:t> </a:t>
            </a:r>
            <a:r>
              <a:rPr lang="en-US" sz="1600" b="1" dirty="0" err="1">
                <a:ea typeface="Calibri"/>
                <a:cs typeface="Calibri"/>
              </a:rPr>
              <a:t>i</a:t>
            </a:r>
            <a:r>
              <a:rPr lang="en-US" sz="1600" b="1" dirty="0">
                <a:ea typeface="Calibri"/>
                <a:cs typeface="Calibri"/>
              </a:rPr>
              <a:t> </a:t>
            </a:r>
            <a:r>
              <a:rPr lang="en-US" sz="1600" b="1" dirty="0" err="1">
                <a:ea typeface="Calibri"/>
                <a:cs typeface="Calibri"/>
              </a:rPr>
              <a:t>implementeringen</a:t>
            </a:r>
            <a:r>
              <a:rPr lang="en-US" sz="1600" b="1" dirty="0">
                <a:ea typeface="Calibri"/>
                <a:cs typeface="Calibri"/>
              </a:rPr>
              <a:t>, </a:t>
            </a:r>
            <a:r>
              <a:rPr lang="en-US" sz="1600" b="1" dirty="0" err="1">
                <a:ea typeface="Calibri"/>
                <a:cs typeface="Calibri"/>
              </a:rPr>
              <a:t>datasikkerhedsproblemer</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dirty="0" err="1">
                <a:ea typeface="Calibri"/>
                <a:cs typeface="Calibri"/>
              </a:rPr>
              <a:t>forhindre</a:t>
            </a:r>
            <a:r>
              <a:rPr lang="en-US" sz="1600" dirty="0">
                <a:ea typeface="Calibri"/>
                <a:cs typeface="Calibri"/>
              </a:rPr>
              <a:t> </a:t>
            </a:r>
            <a:r>
              <a:rPr lang="en-US" sz="1600" dirty="0" err="1">
                <a:ea typeface="Calibri"/>
                <a:cs typeface="Calibri"/>
              </a:rPr>
              <a:t>en</a:t>
            </a:r>
            <a:r>
              <a:rPr lang="en-US" sz="1600" dirty="0">
                <a:ea typeface="Calibri"/>
                <a:cs typeface="Calibri"/>
              </a:rPr>
              <a:t> </a:t>
            </a:r>
            <a:r>
              <a:rPr lang="en-US" sz="1600" dirty="0" err="1">
                <a:ea typeface="Calibri"/>
                <a:cs typeface="Calibri"/>
              </a:rPr>
              <a:t>bredere</a:t>
            </a:r>
            <a:r>
              <a:rPr lang="en-US" sz="1600" dirty="0">
                <a:ea typeface="Calibri"/>
                <a:cs typeface="Calibri"/>
              </a:rPr>
              <a:t> </a:t>
            </a:r>
            <a:r>
              <a:rPr lang="en-US" sz="1600" dirty="0" err="1">
                <a:ea typeface="Calibri"/>
                <a:cs typeface="Calibri"/>
              </a:rPr>
              <a:t>anvendelse</a:t>
            </a:r>
            <a:r>
              <a:rPr lang="en-US" sz="1600" dirty="0">
                <a:ea typeface="Calibri"/>
                <a:cs typeface="Calibri"/>
              </a:rPr>
              <a:t>?</a:t>
            </a:r>
            <a:endParaRPr lang="en-US" sz="1600" dirty="0"/>
          </a:p>
          <a:p>
            <a:pPr marL="285750" indent="-285750" algn="just">
              <a:buFont typeface="Wingdings" panose="05000000000000000000" pitchFamily="2" charset="2"/>
              <a:buChar char="q"/>
            </a:pPr>
            <a:r>
              <a:rPr lang="en-US" sz="1600" dirty="0">
                <a:ea typeface="Calibri"/>
                <a:cs typeface="Calibri"/>
              </a:rPr>
              <a:t>Mange </a:t>
            </a:r>
            <a:r>
              <a:rPr lang="en-US" sz="1600" dirty="0" err="1">
                <a:ea typeface="Calibri"/>
                <a:cs typeface="Calibri"/>
              </a:rPr>
              <a:t>virksomheder</a:t>
            </a:r>
            <a:r>
              <a:rPr lang="en-US" sz="1600" dirty="0">
                <a:ea typeface="Calibri"/>
                <a:cs typeface="Calibri"/>
              </a:rPr>
              <a:t> er </a:t>
            </a:r>
            <a:r>
              <a:rPr lang="en-US" sz="1600" dirty="0" err="1">
                <a:ea typeface="Calibri"/>
                <a:cs typeface="Calibri"/>
              </a:rPr>
              <a:t>i</a:t>
            </a:r>
            <a:r>
              <a:rPr lang="en-US" sz="1600" dirty="0">
                <a:ea typeface="Calibri"/>
                <a:cs typeface="Calibri"/>
              </a:rPr>
              <a:t> gang med at </a:t>
            </a:r>
            <a:r>
              <a:rPr lang="en-US" sz="1600" dirty="0" err="1">
                <a:ea typeface="Calibri"/>
                <a:cs typeface="Calibri"/>
              </a:rPr>
              <a:t>skifte</a:t>
            </a:r>
            <a:r>
              <a:rPr lang="en-US" sz="1600" dirty="0">
                <a:ea typeface="Calibri"/>
                <a:cs typeface="Calibri"/>
              </a:rPr>
              <a:t> </a:t>
            </a:r>
            <a:r>
              <a:rPr lang="en-US" sz="1600" dirty="0" err="1">
                <a:ea typeface="Calibri"/>
                <a:cs typeface="Calibri"/>
              </a:rPr>
              <a:t>til</a:t>
            </a:r>
            <a:r>
              <a:rPr lang="en-US" sz="1600" dirty="0">
                <a:ea typeface="Calibri"/>
                <a:cs typeface="Calibri"/>
              </a:rPr>
              <a:t> </a:t>
            </a:r>
            <a:r>
              <a:rPr lang="en-US" sz="1600" b="1" dirty="0">
                <a:ea typeface="Calibri"/>
                <a:cs typeface="Calibri"/>
              </a:rPr>
              <a:t>alternative </a:t>
            </a:r>
            <a:r>
              <a:rPr lang="en-US" sz="1600" b="1" dirty="0" err="1">
                <a:ea typeface="Calibri"/>
                <a:cs typeface="Calibri"/>
              </a:rPr>
              <a:t>brændstoffer</a:t>
            </a:r>
            <a:r>
              <a:rPr lang="en-US" sz="1600" b="1" dirty="0">
                <a:ea typeface="Calibri"/>
                <a:cs typeface="Calibri"/>
              </a:rPr>
              <a:t> </a:t>
            </a:r>
            <a:r>
              <a:rPr lang="en-US" sz="1600" dirty="0">
                <a:ea typeface="Calibri"/>
                <a:cs typeface="Calibri"/>
              </a:rPr>
              <a:t>(</a:t>
            </a:r>
            <a:r>
              <a:rPr lang="en-US" sz="1600" dirty="0" err="1">
                <a:ea typeface="Calibri"/>
                <a:cs typeface="Calibri"/>
              </a:rPr>
              <a:t>f.eks</a:t>
            </a:r>
            <a:r>
              <a:rPr lang="en-US" sz="1600" dirty="0">
                <a:ea typeface="Calibri"/>
                <a:cs typeface="Calibri"/>
              </a:rPr>
              <a:t>. </a:t>
            </a:r>
            <a:r>
              <a:rPr lang="en-US" sz="1600" dirty="0" err="1">
                <a:ea typeface="Calibri"/>
                <a:cs typeface="Calibri"/>
              </a:rPr>
              <a:t>biobrændstoffer</a:t>
            </a:r>
            <a:r>
              <a:rPr lang="en-US" sz="1600" dirty="0">
                <a:ea typeface="Calibri"/>
                <a:cs typeface="Calibri"/>
              </a:rPr>
              <a:t>, </a:t>
            </a:r>
            <a:r>
              <a:rPr lang="en-US" sz="1600" dirty="0" err="1">
                <a:ea typeface="Calibri"/>
                <a:cs typeface="Calibri"/>
              </a:rPr>
              <a:t>brint</a:t>
            </a:r>
            <a:r>
              <a:rPr lang="en-US" sz="1600" dirty="0">
                <a:ea typeface="Calibri"/>
                <a:cs typeface="Calibri"/>
              </a:rPr>
              <a:t>, </a:t>
            </a:r>
            <a:r>
              <a:rPr lang="en-US" sz="1600" dirty="0" err="1">
                <a:ea typeface="Calibri"/>
                <a:cs typeface="Calibri"/>
              </a:rPr>
              <a:t>elbiler</a:t>
            </a:r>
            <a:r>
              <a:rPr lang="en-US" sz="1600" dirty="0">
                <a:ea typeface="Calibri"/>
                <a:cs typeface="Calibri"/>
              </a:rPr>
              <a:t>) for at </a:t>
            </a:r>
            <a:r>
              <a:rPr lang="en-US" sz="1600" dirty="0" err="1">
                <a:ea typeface="Calibri"/>
                <a:cs typeface="Calibri"/>
              </a:rPr>
              <a:t>reducere</a:t>
            </a:r>
            <a:r>
              <a:rPr lang="en-US" sz="1600" dirty="0">
                <a:ea typeface="Calibri"/>
                <a:cs typeface="Calibri"/>
              </a:rPr>
              <a:t> CO2-udledningen. </a:t>
            </a:r>
            <a:r>
              <a:rPr lang="en-US" sz="1600" dirty="0" err="1">
                <a:ea typeface="Calibri"/>
                <a:cs typeface="Calibri"/>
              </a:rPr>
              <a:t>Hvilke</a:t>
            </a:r>
            <a:r>
              <a:rPr lang="en-US" sz="1600" dirty="0">
                <a:ea typeface="Calibri"/>
                <a:cs typeface="Calibri"/>
              </a:rPr>
              <a:t> </a:t>
            </a:r>
            <a:r>
              <a:rPr lang="en-US" sz="1600" b="1" dirty="0" err="1">
                <a:ea typeface="Calibri"/>
                <a:cs typeface="Calibri"/>
              </a:rPr>
              <a:t>logistiske</a:t>
            </a:r>
            <a:r>
              <a:rPr lang="en-US" sz="1600" b="1" dirty="0">
                <a:ea typeface="Calibri"/>
                <a:cs typeface="Calibri"/>
              </a:rPr>
              <a:t> </a:t>
            </a:r>
            <a:r>
              <a:rPr lang="en-US" sz="1600" b="1" dirty="0" err="1">
                <a:ea typeface="Calibri"/>
                <a:cs typeface="Calibri"/>
              </a:rPr>
              <a:t>og</a:t>
            </a:r>
            <a:r>
              <a:rPr lang="en-US" sz="1600" b="1" dirty="0">
                <a:ea typeface="Calibri"/>
                <a:cs typeface="Calibri"/>
              </a:rPr>
              <a:t> </a:t>
            </a:r>
            <a:r>
              <a:rPr lang="en-US" sz="1600" b="1" dirty="0" err="1">
                <a:ea typeface="Calibri"/>
                <a:cs typeface="Calibri"/>
              </a:rPr>
              <a:t>teknologiske</a:t>
            </a:r>
            <a:r>
              <a:rPr lang="en-US" sz="1600" b="1" dirty="0">
                <a:ea typeface="Calibri"/>
                <a:cs typeface="Calibri"/>
              </a:rPr>
              <a:t> </a:t>
            </a:r>
            <a:r>
              <a:rPr lang="en-US" sz="1600" b="1" dirty="0" err="1">
                <a:ea typeface="Calibri"/>
                <a:cs typeface="Calibri"/>
              </a:rPr>
              <a:t>udfordringer</a:t>
            </a:r>
            <a:r>
              <a:rPr lang="en-US" sz="1600" dirty="0">
                <a:ea typeface="Calibri"/>
                <a:cs typeface="Calibri"/>
              </a:rPr>
              <a:t> er der </a:t>
            </a:r>
            <a:r>
              <a:rPr lang="en-US" sz="1600" dirty="0" err="1">
                <a:ea typeface="Calibri"/>
                <a:cs typeface="Calibri"/>
              </a:rPr>
              <a:t>ved</a:t>
            </a:r>
            <a:r>
              <a:rPr lang="en-US" sz="1600" dirty="0">
                <a:ea typeface="Calibri"/>
                <a:cs typeface="Calibri"/>
              </a:rPr>
              <a:t> at </a:t>
            </a:r>
            <a:r>
              <a:rPr lang="en-US" sz="1600" dirty="0" err="1">
                <a:ea typeface="Calibri"/>
                <a:cs typeface="Calibri"/>
              </a:rPr>
              <a:t>skalere</a:t>
            </a:r>
            <a:r>
              <a:rPr lang="en-US" sz="1600" dirty="0">
                <a:ea typeface="Calibri"/>
                <a:cs typeface="Calibri"/>
              </a:rPr>
              <a:t> </a:t>
            </a:r>
            <a:r>
              <a:rPr lang="en-US" sz="1600" dirty="0" err="1">
                <a:ea typeface="Calibri"/>
                <a:cs typeface="Calibri"/>
              </a:rPr>
              <a:t>disse</a:t>
            </a:r>
            <a:r>
              <a:rPr lang="en-US" sz="1600" dirty="0">
                <a:ea typeface="Calibri"/>
                <a:cs typeface="Calibri"/>
              </a:rPr>
              <a:t> </a:t>
            </a:r>
            <a:r>
              <a:rPr lang="en-US" sz="1600" dirty="0" err="1">
                <a:ea typeface="Calibri"/>
                <a:cs typeface="Calibri"/>
              </a:rPr>
              <a:t>brændstofkilder</a:t>
            </a:r>
            <a:r>
              <a:rPr lang="en-US" sz="1600" dirty="0">
                <a:ea typeface="Calibri"/>
                <a:cs typeface="Calibri"/>
              </a:rPr>
              <a:t> </a:t>
            </a:r>
            <a:r>
              <a:rPr lang="en-US" sz="1600" dirty="0" err="1">
                <a:ea typeface="Calibri"/>
                <a:cs typeface="Calibri"/>
              </a:rPr>
              <a:t>til</a:t>
            </a:r>
            <a:r>
              <a:rPr lang="en-US" sz="1600" dirty="0">
                <a:ea typeface="Calibri"/>
                <a:cs typeface="Calibri"/>
              </a:rPr>
              <a:t> </a:t>
            </a:r>
            <a:r>
              <a:rPr lang="en-US" sz="1600" dirty="0" err="1">
                <a:ea typeface="Calibri"/>
                <a:cs typeface="Calibri"/>
              </a:rPr>
              <a:t>brug</a:t>
            </a:r>
            <a:r>
              <a:rPr lang="en-US" sz="1600" dirty="0">
                <a:ea typeface="Calibri"/>
                <a:cs typeface="Calibri"/>
              </a:rPr>
              <a:t> </a:t>
            </a:r>
            <a:r>
              <a:rPr lang="en-US" sz="1600" dirty="0" err="1">
                <a:ea typeface="Calibri"/>
                <a:cs typeface="Calibri"/>
              </a:rPr>
              <a:t>i</a:t>
            </a:r>
            <a:r>
              <a:rPr lang="en-US" sz="1600" dirty="0">
                <a:ea typeface="Calibri"/>
                <a:cs typeface="Calibri"/>
              </a:rPr>
              <a:t> </a:t>
            </a:r>
            <a:r>
              <a:rPr lang="en-US" sz="1600" dirty="0" err="1">
                <a:ea typeface="Calibri"/>
                <a:cs typeface="Calibri"/>
              </a:rPr>
              <a:t>forsyningskæden</a:t>
            </a:r>
            <a:r>
              <a:rPr lang="en-US" sz="1600" dirty="0">
                <a:ea typeface="Calibri"/>
                <a:cs typeface="Calibri"/>
              </a:rPr>
              <a:t>?</a:t>
            </a:r>
            <a:endParaRPr lang="en-US" sz="1600" dirty="0"/>
          </a:p>
          <a:p>
            <a:pPr marL="285750" indent="-285750" algn="just">
              <a:buFont typeface="Wingdings" panose="05000000000000000000" pitchFamily="2" charset="2"/>
              <a:buChar char="q"/>
            </a:pPr>
            <a:r>
              <a:rPr lang="en-US" sz="1600" dirty="0">
                <a:ea typeface="Calibri"/>
                <a:cs typeface="Calibri"/>
              </a:rPr>
              <a:t>Store </a:t>
            </a:r>
            <a:r>
              <a:rPr lang="en-US" sz="1600" dirty="0" err="1">
                <a:ea typeface="Calibri"/>
                <a:cs typeface="Calibri"/>
              </a:rPr>
              <a:t>virksomheder</a:t>
            </a:r>
            <a:r>
              <a:rPr lang="en-US" sz="1600" dirty="0">
                <a:ea typeface="Calibri"/>
                <a:cs typeface="Calibri"/>
              </a:rPr>
              <a:t> </a:t>
            </a:r>
            <a:r>
              <a:rPr lang="en-US" sz="1600" dirty="0" err="1">
                <a:ea typeface="Calibri"/>
                <a:cs typeface="Calibri"/>
              </a:rPr>
              <a:t>arbejder</a:t>
            </a:r>
            <a:r>
              <a:rPr lang="en-US" sz="1600" dirty="0">
                <a:ea typeface="Calibri"/>
                <a:cs typeface="Calibri"/>
              </a:rPr>
              <a:t> </a:t>
            </a:r>
            <a:r>
              <a:rPr lang="en-US" sz="1600" dirty="0" err="1">
                <a:ea typeface="Calibri"/>
                <a:cs typeface="Calibri"/>
              </a:rPr>
              <a:t>ofte</a:t>
            </a:r>
            <a:r>
              <a:rPr lang="en-US" sz="1600" dirty="0">
                <a:ea typeface="Calibri"/>
                <a:cs typeface="Calibri"/>
              </a:rPr>
              <a:t> med </a:t>
            </a:r>
            <a:r>
              <a:rPr lang="en-US" sz="1600" b="1" dirty="0" err="1">
                <a:ea typeface="Calibri"/>
                <a:cs typeface="Calibri"/>
              </a:rPr>
              <a:t>eksterne</a:t>
            </a:r>
            <a:r>
              <a:rPr lang="en-US" sz="1600" b="1" dirty="0">
                <a:ea typeface="Calibri"/>
                <a:cs typeface="Calibri"/>
              </a:rPr>
              <a:t> </a:t>
            </a:r>
            <a:r>
              <a:rPr lang="en-US" sz="1600" b="1" dirty="0" err="1">
                <a:ea typeface="Calibri"/>
                <a:cs typeface="Calibri"/>
              </a:rPr>
              <a:t>log</a:t>
            </a:r>
            <a:r>
              <a:rPr lang="en-US" sz="1600" dirty="0" err="1">
                <a:ea typeface="Calibri"/>
                <a:cs typeface="Calibri"/>
              </a:rPr>
              <a:t>istikudbydere</a:t>
            </a:r>
            <a:r>
              <a:rPr lang="en-US" sz="1600" dirty="0">
                <a:ea typeface="Calibri"/>
                <a:cs typeface="Calibri"/>
              </a:rPr>
              <a:t>. </a:t>
            </a:r>
            <a:r>
              <a:rPr lang="en-US" sz="1600" dirty="0" err="1">
                <a:ea typeface="Calibri"/>
                <a:cs typeface="Calibri"/>
              </a:rPr>
              <a:t>Hvordan</a:t>
            </a:r>
            <a:r>
              <a:rPr lang="en-US" sz="1600" dirty="0">
                <a:ea typeface="Calibri"/>
                <a:cs typeface="Calibri"/>
              </a:rPr>
              <a:t> </a:t>
            </a:r>
            <a:r>
              <a:rPr lang="en-US" sz="1600" dirty="0" err="1">
                <a:ea typeface="Calibri"/>
                <a:cs typeface="Calibri"/>
              </a:rPr>
              <a:t>kan</a:t>
            </a:r>
            <a:r>
              <a:rPr lang="en-US" sz="1600" dirty="0">
                <a:ea typeface="Calibri"/>
                <a:cs typeface="Calibri"/>
              </a:rPr>
              <a:t> de </a:t>
            </a:r>
            <a:r>
              <a:rPr lang="en-US" sz="1600" dirty="0" err="1">
                <a:ea typeface="Calibri"/>
                <a:cs typeface="Calibri"/>
              </a:rPr>
              <a:t>sikre</a:t>
            </a:r>
            <a:r>
              <a:rPr lang="en-US" sz="1600" dirty="0">
                <a:ea typeface="Calibri"/>
                <a:cs typeface="Calibri"/>
              </a:rPr>
              <a:t>, at </a:t>
            </a:r>
            <a:r>
              <a:rPr lang="en-US" sz="1600" dirty="0" err="1">
                <a:ea typeface="Calibri"/>
                <a:cs typeface="Calibri"/>
              </a:rPr>
              <a:t>deres</a:t>
            </a:r>
            <a:r>
              <a:rPr lang="en-US" sz="1600" dirty="0">
                <a:ea typeface="Calibri"/>
                <a:cs typeface="Calibri"/>
              </a:rPr>
              <a:t> </a:t>
            </a:r>
            <a:r>
              <a:rPr lang="en-US" sz="1600" b="1" dirty="0" err="1">
                <a:ea typeface="Calibri"/>
                <a:cs typeface="Calibri"/>
              </a:rPr>
              <a:t>bæredygtighedsstandarder</a:t>
            </a:r>
            <a:r>
              <a:rPr lang="en-US" sz="1600" b="1" dirty="0">
                <a:ea typeface="Calibri"/>
                <a:cs typeface="Calibri"/>
              </a:rPr>
              <a:t> </a:t>
            </a:r>
            <a:r>
              <a:rPr lang="en-US" sz="1600" dirty="0" err="1">
                <a:ea typeface="Calibri"/>
                <a:cs typeface="Calibri"/>
              </a:rPr>
              <a:t>overholdes</a:t>
            </a:r>
            <a:r>
              <a:rPr lang="en-US" sz="1600" dirty="0">
                <a:ea typeface="Calibri"/>
                <a:cs typeface="Calibri"/>
              </a:rPr>
              <a:t> </a:t>
            </a:r>
            <a:r>
              <a:rPr lang="en-US" sz="1600" dirty="0" err="1">
                <a:ea typeface="Calibri"/>
                <a:cs typeface="Calibri"/>
              </a:rPr>
              <a:t>i</a:t>
            </a:r>
            <a:r>
              <a:rPr lang="en-US" sz="1600" dirty="0">
                <a:ea typeface="Calibri"/>
                <a:cs typeface="Calibri"/>
              </a:rPr>
              <a:t> alle </a:t>
            </a:r>
            <a:r>
              <a:rPr lang="en-US" sz="1600" dirty="0" err="1">
                <a:ea typeface="Calibri"/>
                <a:cs typeface="Calibri"/>
              </a:rPr>
              <a:t>outsourcede</a:t>
            </a:r>
            <a:r>
              <a:rPr lang="en-US" sz="1600" dirty="0">
                <a:ea typeface="Calibri"/>
                <a:cs typeface="Calibri"/>
              </a:rPr>
              <a:t> </a:t>
            </a:r>
            <a:r>
              <a:rPr lang="en-US" sz="1600" dirty="0" err="1">
                <a:ea typeface="Calibri"/>
                <a:cs typeface="Calibri"/>
              </a:rPr>
              <a:t>logistikprocesser</a:t>
            </a:r>
            <a:r>
              <a:rPr lang="en-US" sz="1600" dirty="0">
                <a:ea typeface="Calibri"/>
                <a:cs typeface="Calibri"/>
              </a:rPr>
              <a:t>?</a:t>
            </a:r>
            <a:endParaRPr lang="en-US" sz="1600" dirty="0"/>
          </a:p>
          <a:p>
            <a:pPr marL="285750" indent="-285750" algn="just">
              <a:buFont typeface="Wingdings" panose="05000000000000000000" pitchFamily="2" charset="2"/>
              <a:buChar char="q"/>
            </a:pPr>
            <a:r>
              <a:rPr lang="en-US" sz="1600" dirty="0">
                <a:ea typeface="Calibri"/>
                <a:cs typeface="Calibri"/>
              </a:rPr>
              <a:t>Med </a:t>
            </a:r>
            <a:r>
              <a:rPr lang="en-US" sz="1600" b="1" dirty="0">
                <a:ea typeface="Calibri"/>
                <a:cs typeface="Calibri"/>
              </a:rPr>
              <a:t>den </a:t>
            </a:r>
            <a:r>
              <a:rPr lang="en-US" sz="1600" b="1" dirty="0" err="1">
                <a:ea typeface="Calibri"/>
                <a:cs typeface="Calibri"/>
              </a:rPr>
              <a:t>stigende</a:t>
            </a:r>
            <a:r>
              <a:rPr lang="en-US" sz="1600" b="1" dirty="0">
                <a:ea typeface="Calibri"/>
                <a:cs typeface="Calibri"/>
              </a:rPr>
              <a:t> e-</a:t>
            </a:r>
            <a:r>
              <a:rPr lang="en-US" sz="1600" b="1" dirty="0" err="1">
                <a:ea typeface="Calibri"/>
                <a:cs typeface="Calibri"/>
              </a:rPr>
              <a:t>handelsefterspørgsel</a:t>
            </a:r>
            <a:r>
              <a:rPr lang="en-US" sz="1600" b="1" dirty="0">
                <a:ea typeface="Calibri"/>
                <a:cs typeface="Calibri"/>
              </a:rPr>
              <a:t> </a:t>
            </a:r>
            <a:r>
              <a:rPr lang="en-US" sz="1600" dirty="0">
                <a:ea typeface="Calibri"/>
                <a:cs typeface="Calibri"/>
              </a:rPr>
              <a:t>er </a:t>
            </a:r>
            <a:r>
              <a:rPr lang="en-US" sz="1600" dirty="0" err="1">
                <a:ea typeface="Calibri"/>
                <a:cs typeface="Calibri"/>
              </a:rPr>
              <a:t>virksomheder</a:t>
            </a:r>
            <a:r>
              <a:rPr lang="en-US" sz="1600" dirty="0">
                <a:ea typeface="Calibri"/>
                <a:cs typeface="Calibri"/>
              </a:rPr>
              <a:t> under </a:t>
            </a:r>
            <a:r>
              <a:rPr lang="en-US" sz="1600" dirty="0" err="1">
                <a:ea typeface="Calibri"/>
                <a:cs typeface="Calibri"/>
              </a:rPr>
              <a:t>pres</a:t>
            </a:r>
            <a:r>
              <a:rPr lang="en-US" sz="1600" dirty="0">
                <a:ea typeface="Calibri"/>
                <a:cs typeface="Calibri"/>
              </a:rPr>
              <a:t> for at </a:t>
            </a:r>
            <a:r>
              <a:rPr lang="en-US" sz="1600" dirty="0" err="1">
                <a:ea typeface="Calibri"/>
                <a:cs typeface="Calibri"/>
              </a:rPr>
              <a:t>levere</a:t>
            </a:r>
            <a:r>
              <a:rPr lang="en-US" sz="1600" dirty="0">
                <a:ea typeface="Calibri"/>
                <a:cs typeface="Calibri"/>
              </a:rPr>
              <a:t> </a:t>
            </a:r>
            <a:r>
              <a:rPr lang="en-US" sz="1600" dirty="0" err="1">
                <a:ea typeface="Calibri"/>
                <a:cs typeface="Calibri"/>
              </a:rPr>
              <a:t>produkter</a:t>
            </a:r>
            <a:r>
              <a:rPr lang="en-US" sz="1600" dirty="0">
                <a:ea typeface="Calibri"/>
                <a:cs typeface="Calibri"/>
              </a:rPr>
              <a:t> </a:t>
            </a:r>
            <a:r>
              <a:rPr lang="en-US" sz="1600" dirty="0" err="1">
                <a:ea typeface="Calibri"/>
                <a:cs typeface="Calibri"/>
              </a:rPr>
              <a:t>hurtigere</a:t>
            </a:r>
            <a:r>
              <a:rPr lang="en-US" sz="1600"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samtidig</a:t>
            </a:r>
            <a:r>
              <a:rPr lang="en-US" sz="1600" dirty="0">
                <a:ea typeface="Calibri"/>
                <a:cs typeface="Calibri"/>
              </a:rPr>
              <a:t> </a:t>
            </a:r>
            <a:r>
              <a:rPr lang="en-US" sz="1600" dirty="0" err="1">
                <a:ea typeface="Calibri"/>
                <a:cs typeface="Calibri"/>
              </a:rPr>
              <a:t>være</a:t>
            </a:r>
            <a:r>
              <a:rPr lang="en-US" sz="1600" dirty="0">
                <a:ea typeface="Calibri"/>
                <a:cs typeface="Calibri"/>
              </a:rPr>
              <a:t> </a:t>
            </a:r>
            <a:r>
              <a:rPr lang="en-US" sz="1600" dirty="0" err="1">
                <a:ea typeface="Calibri"/>
                <a:cs typeface="Calibri"/>
              </a:rPr>
              <a:t>bæredygtige</a:t>
            </a:r>
            <a:r>
              <a:rPr lang="en-US" sz="1600" dirty="0">
                <a:ea typeface="Calibri"/>
                <a:cs typeface="Calibri"/>
              </a:rPr>
              <a:t>. </a:t>
            </a:r>
            <a:r>
              <a:rPr lang="en-US" sz="1600" dirty="0" err="1">
                <a:ea typeface="Calibri"/>
                <a:cs typeface="Calibri"/>
              </a:rPr>
              <a:t>Hvad</a:t>
            </a:r>
            <a:r>
              <a:rPr lang="en-US" sz="1600" dirty="0">
                <a:ea typeface="Calibri"/>
                <a:cs typeface="Calibri"/>
              </a:rPr>
              <a:t> er </a:t>
            </a:r>
            <a:r>
              <a:rPr lang="en-US" sz="1600" dirty="0" err="1">
                <a:ea typeface="Calibri"/>
                <a:cs typeface="Calibri"/>
              </a:rPr>
              <a:t>udfordringerne</a:t>
            </a:r>
            <a:r>
              <a:rPr lang="en-US" sz="1600" dirty="0">
                <a:ea typeface="Calibri"/>
                <a:cs typeface="Calibri"/>
              </a:rPr>
              <a:t> </a:t>
            </a:r>
            <a:r>
              <a:rPr lang="en-US" sz="1600" dirty="0" err="1">
                <a:ea typeface="Calibri"/>
                <a:cs typeface="Calibri"/>
              </a:rPr>
              <a:t>ved</a:t>
            </a:r>
            <a:r>
              <a:rPr lang="en-US" sz="1600" dirty="0">
                <a:ea typeface="Calibri"/>
                <a:cs typeface="Calibri"/>
              </a:rPr>
              <a:t> at </a:t>
            </a:r>
            <a:r>
              <a:rPr lang="en-US" sz="1600" dirty="0" err="1">
                <a:ea typeface="Calibri"/>
                <a:cs typeface="Calibri"/>
              </a:rPr>
              <a:t>balancere</a:t>
            </a:r>
            <a:r>
              <a:rPr lang="en-US" sz="1600" dirty="0">
                <a:ea typeface="Calibri"/>
                <a:cs typeface="Calibri"/>
              </a:rPr>
              <a:t> </a:t>
            </a:r>
            <a:r>
              <a:rPr lang="en-US" sz="1600" b="1" dirty="0" err="1">
                <a:ea typeface="Calibri"/>
                <a:cs typeface="Calibri"/>
              </a:rPr>
              <a:t>forbrugernes</a:t>
            </a:r>
            <a:r>
              <a:rPr lang="en-US" sz="1600" b="1" dirty="0">
                <a:ea typeface="Calibri"/>
                <a:cs typeface="Calibri"/>
              </a:rPr>
              <a:t> </a:t>
            </a:r>
            <a:r>
              <a:rPr lang="en-US" sz="1600" b="1" dirty="0" err="1">
                <a:ea typeface="Calibri"/>
                <a:cs typeface="Calibri"/>
              </a:rPr>
              <a:t>forventninger</a:t>
            </a:r>
            <a:r>
              <a:rPr lang="en-US" sz="1600" b="1" dirty="0">
                <a:ea typeface="Calibri"/>
                <a:cs typeface="Calibri"/>
              </a:rPr>
              <a:t> </a:t>
            </a:r>
            <a:r>
              <a:rPr lang="en-US" sz="1600" b="1" dirty="0" err="1">
                <a:ea typeface="Calibri"/>
                <a:cs typeface="Calibri"/>
              </a:rPr>
              <a:t>til</a:t>
            </a:r>
            <a:r>
              <a:rPr lang="en-US" sz="1600" b="1" dirty="0">
                <a:ea typeface="Calibri"/>
                <a:cs typeface="Calibri"/>
              </a:rPr>
              <a:t> </a:t>
            </a:r>
            <a:r>
              <a:rPr lang="en-US" sz="1600" b="1" dirty="0" err="1">
                <a:ea typeface="Calibri"/>
                <a:cs typeface="Calibri"/>
              </a:rPr>
              <a:t>hurtig</a:t>
            </a:r>
            <a:r>
              <a:rPr lang="en-US" sz="1600" b="1" dirty="0">
                <a:ea typeface="Calibri"/>
                <a:cs typeface="Calibri"/>
              </a:rPr>
              <a:t> levering med </a:t>
            </a:r>
            <a:r>
              <a:rPr lang="en-US" sz="1600" b="1" dirty="0" err="1">
                <a:ea typeface="Calibri"/>
                <a:cs typeface="Calibri"/>
              </a:rPr>
              <a:t>miljøansvar</a:t>
            </a:r>
            <a:r>
              <a:rPr lang="en-US" sz="1600" dirty="0">
                <a:ea typeface="Calibri"/>
                <a:cs typeface="Calibri"/>
              </a:rPr>
              <a:t>?</a:t>
            </a:r>
            <a:endParaRPr lang="en-US" sz="1600" dirty="0"/>
          </a:p>
          <a:p>
            <a:pPr algn="just"/>
            <a:endParaRPr lang="en-US" sz="1100" b="1" dirty="0">
              <a:latin typeface="Calibri"/>
              <a:ea typeface="Calibri"/>
              <a:cs typeface="Calibri"/>
            </a:endParaRPr>
          </a:p>
        </p:txBody>
      </p:sp>
      <p:pic>
        <p:nvPicPr>
          <p:cNvPr id="7" name="Grafik 6">
            <a:extLst>
              <a:ext uri="{FF2B5EF4-FFF2-40B4-BE49-F238E27FC236}">
                <a16:creationId xmlns:a16="http://schemas.microsoft.com/office/drawing/2014/main" id="{87144EC7-1573-BD58-634D-6F05A78353C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099935" y="88503"/>
            <a:ext cx="1215522" cy="1757551"/>
          </a:xfrm>
          <a:prstGeom prst="rect">
            <a:avLst/>
          </a:prstGeom>
        </p:spPr>
      </p:pic>
      <p:pic>
        <p:nvPicPr>
          <p:cNvPr id="6" name="Grafik 5">
            <a:extLst>
              <a:ext uri="{FF2B5EF4-FFF2-40B4-BE49-F238E27FC236}">
                <a16:creationId xmlns:a16="http://schemas.microsoft.com/office/drawing/2014/main" id="{6D1BBEAD-F4CC-BD96-BD64-C194521D40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628602" y="93274"/>
            <a:ext cx="1345619" cy="1345619"/>
          </a:xfrm>
          <a:prstGeom prst="rect">
            <a:avLst/>
          </a:prstGeom>
        </p:spPr>
      </p:pic>
      <p:sp>
        <p:nvSpPr>
          <p:cNvPr id="8" name="Textfeld 7">
            <a:extLst>
              <a:ext uri="{FF2B5EF4-FFF2-40B4-BE49-F238E27FC236}">
                <a16:creationId xmlns:a16="http://schemas.microsoft.com/office/drawing/2014/main" id="{A56F73E9-FE20-D693-3525-B1D6227D1321}"/>
              </a:ext>
            </a:extLst>
          </p:cNvPr>
          <p:cNvSpPr txBox="1"/>
          <p:nvPr/>
        </p:nvSpPr>
        <p:spPr>
          <a:xfrm>
            <a:off x="5464991" y="1443665"/>
            <a:ext cx="3672841" cy="584775"/>
          </a:xfrm>
          <a:prstGeom prst="rect">
            <a:avLst/>
          </a:prstGeom>
          <a:noFill/>
        </p:spPr>
        <p:txBody>
          <a:bodyPr wrap="square">
            <a:spAutoFit/>
          </a:bodyPr>
          <a:lstStyle/>
          <a:p>
            <a:pPr algn="ctr"/>
            <a:r>
              <a:rPr lang="de-DE" sz="1600" b="1" dirty="0">
                <a:solidFill>
                  <a:schemeClr val="bg1"/>
                </a:solidFill>
                <a:latin typeface="Calibri" panose="020F0502020204030204" pitchFamily="34" charset="0"/>
                <a:ea typeface="Open Sans" panose="020B0606030504020204" pitchFamily="34" charset="0"/>
                <a:cs typeface="Calibri" panose="020F0502020204030204" pitchFamily="34" charset="0"/>
              </a:rPr>
              <a:t>SE: </a:t>
            </a:r>
            <a:r>
              <a:rPr lang="de-DE" sz="1600" b="1" dirty="0">
                <a:solidFill>
                  <a:schemeClr val="bg1"/>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Den utrolige </a:t>
            </a:r>
            <a:r>
              <a:rPr lang="de-DE" sz="1600" b="1" dirty="0" err="1">
                <a:solidFill>
                  <a:schemeClr val="bg1"/>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logistik bag </a:t>
            </a:r>
            <a:r>
              <a:rPr lang="de-DE" sz="1600" b="1" dirty="0">
                <a:solidFill>
                  <a:schemeClr val="bg1"/>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Teslas Gigafactory!</a:t>
            </a:r>
            <a:endParaRPr lang="en-GB" sz="16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1746781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875E5-8E8D-1F7D-1929-EDB9C9BECC9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A6D31D8-0304-7024-7AD7-FE3AF9F7F312}"/>
              </a:ext>
            </a:extLst>
          </p:cNvPr>
          <p:cNvSpPr>
            <a:spLocks noGrp="1"/>
          </p:cNvSpPr>
          <p:nvPr>
            <p:ph type="body" sz="quarter" idx="16"/>
          </p:nvPr>
        </p:nvSpPr>
        <p:spPr/>
        <p:txBody>
          <a:bodyPr/>
          <a:lstStyle/>
          <a:p>
            <a:r>
              <a:rPr lang="en-US"/>
              <a:t>HAVI – CASE STUDY</a:t>
            </a:r>
          </a:p>
        </p:txBody>
      </p:sp>
      <p:pic>
        <p:nvPicPr>
          <p:cNvPr id="2" name="Grafik 1">
            <a:extLst>
              <a:ext uri="{FF2B5EF4-FFF2-40B4-BE49-F238E27FC236}">
                <a16:creationId xmlns:a16="http://schemas.microsoft.com/office/drawing/2014/main" id="{29EE13AF-FB47-F21E-9C10-F13F28563A9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54428" y="93274"/>
            <a:ext cx="1345619" cy="1345619"/>
          </a:xfrm>
          <a:prstGeom prst="rect">
            <a:avLst/>
          </a:prstGeom>
        </p:spPr>
      </p:pic>
      <p:sp>
        <p:nvSpPr>
          <p:cNvPr id="5" name="Textfeld 4">
            <a:extLst>
              <a:ext uri="{FF2B5EF4-FFF2-40B4-BE49-F238E27FC236}">
                <a16:creationId xmlns:a16="http://schemas.microsoft.com/office/drawing/2014/main" id="{5D143AE8-A430-DDA7-EE77-B93073928A6B}"/>
              </a:ext>
            </a:extLst>
          </p:cNvPr>
          <p:cNvSpPr txBox="1"/>
          <p:nvPr/>
        </p:nvSpPr>
        <p:spPr>
          <a:xfrm>
            <a:off x="4605013" y="1443665"/>
            <a:ext cx="5039723" cy="830997"/>
          </a:xfrm>
          <a:prstGeom prst="rect">
            <a:avLst/>
          </a:prstGeom>
          <a:noFill/>
        </p:spPr>
        <p:txBody>
          <a:bodyPr wrap="square">
            <a:spAutoFit/>
          </a:bodyPr>
          <a:lstStyle/>
          <a:p>
            <a:pPr algn="ct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rPr>
              <a:t>SE: </a:t>
            </a:r>
            <a:r>
              <a:rPr lang="en-GB" sz="1600" b="1">
                <a:solidFill>
                  <a:schemeClr val="bg1"/>
                </a:solidFill>
                <a:hlinkClick r:id="rId3">
                  <a:extLst>
                    <a:ext uri="{A12FA001-AC4F-418D-AE19-62706E023703}">
                      <ahyp:hlinkClr xmlns:ahyp="http://schemas.microsoft.com/office/drawing/2018/hyperlinkcolor" val="tx"/>
                    </a:ext>
                  </a:extLst>
                </a:hlinkClick>
              </a:rPr>
              <a:t>HAVI Supply Chain sikrer global logistik med B2B-integration i Axway Cloud Managed Services</a:t>
            </a:r>
            <a:endParaRPr lang="en-GB" sz="1600" b="1">
              <a:solidFill>
                <a:schemeClr val="bg1"/>
              </a:solidFill>
            </a:endParaRPr>
          </a:p>
          <a:p>
            <a:pPr algn="ctr"/>
            <a:endPar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F2575661-2757-B04B-034E-2B407845918B}"/>
              </a:ext>
            </a:extLst>
          </p:cNvPr>
          <p:cNvSpPr>
            <a:spLocks noGrp="1"/>
          </p:cNvSpPr>
          <p:nvPr>
            <p:ph type="body" sz="quarter" idx="19"/>
          </p:nvPr>
        </p:nvSpPr>
        <p:spPr>
          <a:xfrm>
            <a:off x="904856" y="2084184"/>
            <a:ext cx="10479218" cy="4389432"/>
          </a:xfrm>
        </p:spPr>
        <p:txBody>
          <a:bodyPr lIns="91440" tIns="45720" rIns="91440" bIns="45720" numCol="3" spcCol="288000" anchor="t"/>
          <a:lstStyle/>
          <a:p>
            <a:pPr marL="72000" indent="0" algn="just">
              <a:lnSpc>
                <a:spcPct val="100000"/>
              </a:lnSpc>
            </a:pPr>
            <a:r>
              <a:rPr lang="en-GB" sz="1400" dirty="0"/>
              <a:t>HAVI er en global leverandør af supply chain-løsninger med speciale i </a:t>
            </a:r>
            <a:r>
              <a:rPr lang="en-GB" sz="1400" b="1" dirty="0"/>
              <a:t>fødevaresektoren</a:t>
            </a:r>
            <a:r>
              <a:rPr lang="en-GB" sz="1400" dirty="0"/>
              <a:t>. Virksomheden er aktiv i </a:t>
            </a:r>
            <a:r>
              <a:rPr lang="en-GB" sz="1400" b="1" dirty="0"/>
              <a:t>over 100 lande </a:t>
            </a:r>
            <a:r>
              <a:rPr lang="en-GB" sz="1400" dirty="0"/>
              <a:t>og leverer integrerede </a:t>
            </a:r>
            <a:r>
              <a:rPr lang="en-GB" sz="1400" b="1" dirty="0"/>
              <a:t>logistik-, emballage- og </a:t>
            </a:r>
            <a:r>
              <a:rPr lang="en-GB" sz="1400" dirty="0"/>
              <a:t>analysetjenester til store brands, herunder McDonald's. Fra temperaturreguleret lageropbevaring og realtidsprognoser til levering til sidste led sikrer HAVI's end-to-end-løsninger </a:t>
            </a:r>
            <a:r>
              <a:rPr lang="en-GB" sz="1400" b="1" dirty="0"/>
              <a:t>produktets friskhed, sikkerhed og tilgængelighed </a:t>
            </a:r>
            <a:r>
              <a:rPr lang="en-GB" sz="1400" dirty="0"/>
              <a:t>på tværs af forskellige markeder.</a:t>
            </a:r>
          </a:p>
          <a:p>
            <a:pPr marL="72000" indent="0" algn="just">
              <a:lnSpc>
                <a:spcPct val="100000"/>
              </a:lnSpc>
            </a:pPr>
            <a:r>
              <a:rPr lang="en-GB" sz="1400" dirty="0"/>
              <a:t>I Europa fokuserer HAVI på at opbygge </a:t>
            </a:r>
            <a:r>
              <a:rPr lang="en-GB" sz="1400" b="1" dirty="0"/>
              <a:t>effektive, responsive forsyningskæder, </a:t>
            </a:r>
            <a:r>
              <a:rPr lang="en-GB" sz="1400" dirty="0"/>
              <a:t>der er skræddersyet til behovene i fastfoodkæder. Ved at kombinere </a:t>
            </a:r>
            <a:r>
              <a:rPr lang="en-GB" sz="1400" b="1" dirty="0"/>
              <a:t>AI-drevet logistikplanlægning</a:t>
            </a:r>
            <a:r>
              <a:rPr lang="en-GB" sz="1400" dirty="0"/>
              <a:t>, </a:t>
            </a:r>
            <a:r>
              <a:rPr lang="en-GB" sz="1400" b="1" dirty="0"/>
              <a:t>ruteoptimering </a:t>
            </a:r>
            <a:r>
              <a:rPr lang="en-GB" sz="1400" dirty="0"/>
              <a:t>og </a:t>
            </a:r>
            <a:r>
              <a:rPr lang="en-GB" sz="1400" b="1" dirty="0"/>
              <a:t>køleteknologier </a:t>
            </a:r>
            <a:r>
              <a:rPr lang="en-GB" sz="1400" dirty="0"/>
              <a:t>kan HAVI levere just-in-time-leverancer og samtidig opretholde en høj servicekvalitet. Virksomhedens netværk af </a:t>
            </a:r>
            <a:r>
              <a:rPr lang="en-GB" sz="1400" b="1" dirty="0"/>
              <a:t>regionale distributionscentre </a:t>
            </a:r>
            <a:r>
              <a:rPr lang="en-GB" sz="1400" dirty="0"/>
              <a:t>og </a:t>
            </a:r>
            <a:r>
              <a:rPr lang="en-GB" sz="1400" b="1" dirty="0"/>
              <a:t>lokale leveringsflåder </a:t>
            </a:r>
            <a:r>
              <a:rPr lang="en-GB" sz="1400" dirty="0"/>
              <a:t>understøtter </a:t>
            </a:r>
            <a:r>
              <a:rPr lang="en-GB" sz="1400" b="1" dirty="0"/>
              <a:t>fleksibilitet og skalerbarhed </a:t>
            </a:r>
            <a:r>
              <a:rPr lang="en-GB" sz="1400" dirty="0"/>
              <a:t>i komplekse lovgivningsmæssige miljøer.</a:t>
            </a:r>
          </a:p>
          <a:p>
            <a:pPr marL="72000" indent="0" algn="just">
              <a:lnSpc>
                <a:spcPct val="100000"/>
              </a:lnSpc>
            </a:pPr>
            <a:r>
              <a:rPr lang="en-GB" sz="1400" dirty="0"/>
              <a:t>For at styrke </a:t>
            </a:r>
            <a:r>
              <a:rPr lang="en-GB" sz="1400" b="1" dirty="0"/>
              <a:t>partnersamarbejdet </a:t>
            </a:r>
            <a:r>
              <a:rPr lang="en-GB" sz="1400" dirty="0"/>
              <a:t>og øge </a:t>
            </a:r>
            <a:r>
              <a:rPr lang="en-GB" sz="1400" b="1" dirty="0"/>
              <a:t>fleksibiliteten </a:t>
            </a:r>
            <a:r>
              <a:rPr lang="en-GB" sz="1400" dirty="0"/>
              <a:t>har HAVI migreret sine B2B-aktiviteter til Axway Cloud Managed Services. Denne </a:t>
            </a:r>
            <a:r>
              <a:rPr lang="en-GB" sz="1400" b="1" dirty="0"/>
              <a:t>API-drevne, cloudbaserede infrastruktur </a:t>
            </a:r>
            <a:r>
              <a:rPr lang="en-GB" sz="1400" dirty="0"/>
              <a:t>muliggør </a:t>
            </a:r>
            <a:r>
              <a:rPr lang="en-GB" sz="1400" b="1" dirty="0"/>
              <a:t>sikker dataudveksling i realtid </a:t>
            </a:r>
            <a:r>
              <a:rPr lang="en-GB" sz="1400" dirty="0"/>
              <a:t>med hundredvis af leverandører og distributører. Platformen giver mulighed for hurtigere onboarding af partnere, giver bedre overblik over transaktioner og forbedrer reaktionsevnen over for forstyrrelser, hvilket hjælper HAVIs forsyningskæde med at tilpasse sig hurtigt til </a:t>
            </a:r>
            <a:r>
              <a:rPr lang="en-GB" sz="1400" b="1" dirty="0"/>
              <a:t>dynamiske krav inden for fødevareservice</a:t>
            </a:r>
            <a:r>
              <a:rPr lang="en-GB" sz="1400" dirty="0"/>
              <a:t>.</a:t>
            </a:r>
          </a:p>
          <a:p>
            <a:pPr marL="72000" indent="0" algn="just">
              <a:lnSpc>
                <a:spcPct val="100000"/>
              </a:lnSpc>
            </a:pPr>
            <a:r>
              <a:rPr lang="en-GB" sz="1400" b="1" dirty="0"/>
              <a:t>Bæredygtighed </a:t>
            </a:r>
            <a:r>
              <a:rPr lang="en-GB" sz="1400" dirty="0"/>
              <a:t>er integreret i HAVIs logistikstrategi. Virksomheden reducerer aktivt sit </a:t>
            </a:r>
            <a:r>
              <a:rPr lang="en-GB" sz="1400" b="1" dirty="0"/>
              <a:t>miljøaftryk </a:t>
            </a:r>
            <a:r>
              <a:rPr lang="en-GB" sz="1400" dirty="0"/>
              <a:t>gennem brug af </a:t>
            </a:r>
            <a:r>
              <a:rPr lang="en-GB" sz="1400" b="1" dirty="0"/>
              <a:t>lavemissionsleveringsflåder, lagre drevet af vedvarende energi </a:t>
            </a:r>
            <a:r>
              <a:rPr lang="en-GB" sz="1400" dirty="0"/>
              <a:t>og </a:t>
            </a:r>
            <a:r>
              <a:rPr lang="en-GB" sz="1400" b="1" dirty="0"/>
              <a:t>bæredygtige emballageinitiativer. </a:t>
            </a:r>
            <a:r>
              <a:rPr lang="en-GB" sz="1400" dirty="0"/>
              <a:t>Det langvarige partnerskab med McDonald's har resulteret i øko-kørselsprogrammer, ruteoptimering for brændstofbesparelser og genanvendelige leveringsmaterialer. HAVI er også involveret i </a:t>
            </a:r>
            <a:r>
              <a:rPr lang="en-GB" sz="1400" b="1" dirty="0"/>
              <a:t>pilotprogrammer, </a:t>
            </a:r>
            <a:r>
              <a:rPr lang="en-GB" sz="1400" dirty="0"/>
              <a:t>der undersøger </a:t>
            </a:r>
            <a:r>
              <a:rPr lang="en-GB" sz="1400" b="1" dirty="0"/>
              <a:t>brint- og elbilteknologier </a:t>
            </a:r>
            <a:r>
              <a:rPr lang="en-GB" sz="1400" dirty="0"/>
              <a:t>som en del af sin emissionsreduktionsplan.</a:t>
            </a:r>
          </a:p>
          <a:p>
            <a:pPr marL="72000" indent="0" algn="just">
              <a:lnSpc>
                <a:spcPct val="100000"/>
              </a:lnSpc>
            </a:pPr>
            <a:r>
              <a:rPr lang="en-GB" sz="1400" dirty="0"/>
              <a:t>På trods af </a:t>
            </a:r>
            <a:r>
              <a:rPr lang="en-GB" sz="1400" b="1" dirty="0"/>
              <a:t>løbende </a:t>
            </a:r>
            <a:r>
              <a:rPr lang="en-GB" sz="1400" dirty="0"/>
              <a:t>udfordringer som overholdelse af temperaturkrav, omkostningspres og begrænsninger i byleveringer fortsætter HAVI med at være førende inden for </a:t>
            </a:r>
            <a:r>
              <a:rPr lang="en-GB" sz="1400" b="1" dirty="0"/>
              <a:t>digital innovation </a:t>
            </a:r>
            <a:r>
              <a:rPr lang="en-GB" sz="1400" dirty="0"/>
              <a:t>og </a:t>
            </a:r>
            <a:r>
              <a:rPr lang="en-GB" sz="1400" b="1" dirty="0"/>
              <a:t>bæredygtighed</a:t>
            </a:r>
            <a:r>
              <a:rPr lang="en-GB" sz="1400" dirty="0"/>
              <a:t>. Ved at integrere cloudbaserede systemer, datadrevet optimering og bedste praksis på miljøområdet positionerer HAVI sig som en </a:t>
            </a:r>
            <a:r>
              <a:rPr lang="en-GB" sz="1400" b="1" dirty="0"/>
              <a:t>vigtig partner </a:t>
            </a:r>
            <a:r>
              <a:rPr lang="en-GB" sz="1400" dirty="0"/>
              <a:t>for fødevareservicemærker, der ønsker at opbygge </a:t>
            </a:r>
            <a:r>
              <a:rPr lang="en-GB" sz="1400" b="1" dirty="0"/>
              <a:t>smartere og grønnere forsyningskæder </a:t>
            </a:r>
            <a:r>
              <a:rPr lang="en-GB" sz="1400" dirty="0"/>
              <a:t>i hele Europa og videre.</a:t>
            </a:r>
          </a:p>
        </p:txBody>
      </p:sp>
      <p:pic>
        <p:nvPicPr>
          <p:cNvPr id="1026" name="Picture 2" descr="HAVI Logistics GmbH">
            <a:extLst>
              <a:ext uri="{FF2B5EF4-FFF2-40B4-BE49-F238E27FC236}">
                <a16:creationId xmlns:a16="http://schemas.microsoft.com/office/drawing/2014/main" id="{5D21D28B-D7EE-3E67-1BCA-989D6BDB1E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93582" y="334496"/>
            <a:ext cx="2393320" cy="134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245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0B89A-7396-254A-6819-4238EC3E2F5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E7B6473-8B77-C32E-4BDC-50455705A892}"/>
              </a:ext>
            </a:extLst>
          </p:cNvPr>
          <p:cNvSpPr>
            <a:spLocks noGrp="1"/>
          </p:cNvSpPr>
          <p:nvPr>
            <p:ph type="body" sz="quarter" idx="19"/>
          </p:nvPr>
        </p:nvSpPr>
        <p:spPr/>
        <p:txBody>
          <a:bodyPr lIns="91440" tIns="45720" rIns="91440" bIns="45720" anchor="t"/>
          <a:lstStyle/>
          <a:p>
            <a:pPr marL="0" indent="0" algn="just"/>
            <a:r>
              <a:rPr lang="en-US" sz="1600" dirty="0" err="1">
                <a:ea typeface="Calibri"/>
                <a:cs typeface="Calibri"/>
              </a:rPr>
              <a:t>Læs</a:t>
            </a:r>
            <a:r>
              <a:rPr lang="en-US" sz="1600" dirty="0">
                <a:ea typeface="Calibri"/>
                <a:cs typeface="Calibri"/>
              </a:rPr>
              <a:t> Havi-</a:t>
            </a:r>
            <a:r>
              <a:rPr lang="en-US" sz="1600" dirty="0" err="1">
                <a:ea typeface="Calibri"/>
                <a:cs typeface="Calibri"/>
              </a:rPr>
              <a:t>casestudiet</a:t>
            </a:r>
            <a:r>
              <a:rPr lang="en-US" sz="1600" dirty="0">
                <a:ea typeface="Calibri"/>
                <a:cs typeface="Calibri"/>
              </a:rPr>
              <a:t> </a:t>
            </a:r>
            <a:r>
              <a:rPr lang="en-US" sz="1600" dirty="0" err="1">
                <a:ea typeface="Calibri"/>
                <a:cs typeface="Calibri"/>
              </a:rPr>
              <a:t>og</a:t>
            </a:r>
            <a:r>
              <a:rPr lang="en-US" sz="1600" dirty="0">
                <a:ea typeface="Calibri"/>
                <a:cs typeface="Calibri"/>
              </a:rPr>
              <a:t> </a:t>
            </a:r>
            <a:r>
              <a:rPr lang="en-US" sz="1600" dirty="0" err="1">
                <a:ea typeface="Calibri"/>
                <a:cs typeface="Calibri"/>
              </a:rPr>
              <a:t>diskuter</a:t>
            </a:r>
            <a:r>
              <a:rPr lang="en-US" sz="1600" dirty="0">
                <a:ea typeface="Calibri"/>
                <a:cs typeface="Calibri"/>
              </a:rPr>
              <a:t> </a:t>
            </a:r>
            <a:r>
              <a:rPr lang="en-US" sz="1600" dirty="0" err="1">
                <a:ea typeface="Calibri"/>
                <a:cs typeface="Calibri"/>
              </a:rPr>
              <a:t>potentielle</a:t>
            </a:r>
            <a:r>
              <a:rPr lang="en-US" sz="1600" dirty="0">
                <a:ea typeface="Calibri"/>
                <a:cs typeface="Calibri"/>
              </a:rPr>
              <a:t> </a:t>
            </a:r>
            <a:r>
              <a:rPr lang="en-US" sz="1600" dirty="0" err="1">
                <a:ea typeface="Calibri"/>
                <a:cs typeface="Calibri"/>
              </a:rPr>
              <a:t>logistikproblemer</a:t>
            </a:r>
            <a:r>
              <a:rPr lang="en-US" sz="1600" dirty="0">
                <a:ea typeface="Calibri"/>
                <a:cs typeface="Calibri"/>
              </a:rPr>
              <a:t>. Disse </a:t>
            </a:r>
            <a:r>
              <a:rPr lang="en-US" sz="1600" dirty="0" err="1">
                <a:ea typeface="Calibri"/>
                <a:cs typeface="Calibri"/>
              </a:rPr>
              <a:t>spørgsmål</a:t>
            </a:r>
            <a:r>
              <a:rPr lang="en-US" sz="1600" dirty="0">
                <a:ea typeface="Calibri"/>
                <a:cs typeface="Calibri"/>
              </a:rPr>
              <a:t> </a:t>
            </a:r>
            <a:r>
              <a:rPr lang="en-US" sz="1600" dirty="0" err="1">
                <a:ea typeface="Calibri"/>
                <a:cs typeface="Calibri"/>
              </a:rPr>
              <a:t>kan</a:t>
            </a:r>
            <a:r>
              <a:rPr lang="en-US" sz="1600" dirty="0">
                <a:ea typeface="Calibri"/>
                <a:cs typeface="Calibri"/>
              </a:rPr>
              <a:t> </a:t>
            </a:r>
            <a:r>
              <a:rPr lang="en-US" sz="1600" dirty="0" err="1">
                <a:ea typeface="Calibri"/>
                <a:cs typeface="Calibri"/>
              </a:rPr>
              <a:t>hjælpe</a:t>
            </a:r>
            <a:r>
              <a:rPr lang="en-US" sz="1600" dirty="0">
                <a:ea typeface="Calibri"/>
                <a:cs typeface="Calibri"/>
              </a:rPr>
              <a:t> dig med at </a:t>
            </a:r>
            <a:r>
              <a:rPr lang="en-US" sz="1600" dirty="0" err="1">
                <a:ea typeface="Calibri"/>
                <a:cs typeface="Calibri"/>
              </a:rPr>
              <a:t>finde</a:t>
            </a:r>
            <a:r>
              <a:rPr lang="en-US" sz="1600" dirty="0">
                <a:ea typeface="Calibri"/>
                <a:cs typeface="Calibri"/>
              </a:rPr>
              <a:t> dem:</a:t>
            </a:r>
          </a:p>
          <a:p>
            <a:pPr marL="0" indent="0" algn="just"/>
            <a:endParaRPr lang="en-US" sz="1600" dirty="0">
              <a:ea typeface="Calibri"/>
              <a:cs typeface="Calibri"/>
            </a:endParaRPr>
          </a:p>
          <a:p>
            <a:pPr algn="just"/>
            <a:r>
              <a:rPr lang="en-GB" sz="1600" dirty="0"/>
              <a:t>☐ HAVI </a:t>
            </a:r>
            <a:r>
              <a:rPr lang="en-GB" sz="1600" dirty="0" err="1"/>
              <a:t>investerer</a:t>
            </a:r>
            <a:r>
              <a:rPr lang="en-GB" sz="1600" dirty="0"/>
              <a:t> </a:t>
            </a:r>
            <a:r>
              <a:rPr lang="en-GB" sz="1600" dirty="0" err="1"/>
              <a:t>i</a:t>
            </a:r>
            <a:r>
              <a:rPr lang="en-GB" sz="1600" dirty="0"/>
              <a:t> </a:t>
            </a:r>
            <a:r>
              <a:rPr lang="en-GB" sz="1600" b="1" dirty="0"/>
              <a:t>AI-</a:t>
            </a:r>
            <a:r>
              <a:rPr lang="en-GB" sz="1600" b="1" dirty="0" err="1"/>
              <a:t>baseret</a:t>
            </a:r>
            <a:r>
              <a:rPr lang="en-GB" sz="1600" b="1" dirty="0"/>
              <a:t> </a:t>
            </a:r>
            <a:r>
              <a:rPr lang="en-GB" sz="1600" b="1" dirty="0" err="1"/>
              <a:t>prognoser</a:t>
            </a:r>
            <a:r>
              <a:rPr lang="en-GB" sz="1600" b="1" dirty="0"/>
              <a:t> </a:t>
            </a:r>
            <a:r>
              <a:rPr lang="en-GB" sz="1600" b="1" dirty="0" err="1"/>
              <a:t>og</a:t>
            </a:r>
            <a:r>
              <a:rPr lang="en-GB" sz="1600" b="1" dirty="0"/>
              <a:t> </a:t>
            </a:r>
            <a:r>
              <a:rPr lang="en-GB" sz="1600" b="1" dirty="0" err="1"/>
              <a:t>ruteoptimering</a:t>
            </a:r>
            <a:r>
              <a:rPr lang="en-GB" sz="1600" b="1" dirty="0"/>
              <a:t> </a:t>
            </a:r>
            <a:r>
              <a:rPr lang="en-GB" sz="1600" dirty="0"/>
              <a:t>for at </a:t>
            </a:r>
            <a:r>
              <a:rPr lang="en-GB" sz="1600" dirty="0" err="1"/>
              <a:t>reducere</a:t>
            </a:r>
            <a:r>
              <a:rPr lang="en-GB" sz="1600" dirty="0"/>
              <a:t> </a:t>
            </a:r>
            <a:r>
              <a:rPr lang="en-GB" sz="1600" dirty="0" err="1"/>
              <a:t>madspild</a:t>
            </a:r>
            <a:r>
              <a:rPr lang="en-GB" sz="1600" dirty="0"/>
              <a:t> </a:t>
            </a:r>
            <a:r>
              <a:rPr lang="en-GB" sz="1600" dirty="0" err="1"/>
              <a:t>og</a:t>
            </a:r>
            <a:r>
              <a:rPr lang="en-GB" sz="1600" dirty="0"/>
              <a:t> </a:t>
            </a:r>
            <a:r>
              <a:rPr lang="en-GB" sz="1600" dirty="0" err="1"/>
              <a:t>forbedre</a:t>
            </a:r>
            <a:r>
              <a:rPr lang="en-GB" sz="1600" dirty="0"/>
              <a:t> </a:t>
            </a:r>
            <a:r>
              <a:rPr lang="en-GB" sz="1600" dirty="0" err="1"/>
              <a:t>leveringseffektiviteten</a:t>
            </a:r>
            <a:r>
              <a:rPr lang="en-GB" sz="1600" dirty="0"/>
              <a:t>. </a:t>
            </a:r>
            <a:r>
              <a:rPr lang="en-GB" sz="1600" dirty="0" err="1"/>
              <a:t>Hvilke</a:t>
            </a:r>
            <a:r>
              <a:rPr lang="en-GB" sz="1600" dirty="0"/>
              <a:t> </a:t>
            </a:r>
            <a:r>
              <a:rPr lang="en-GB" sz="1600" b="1" dirty="0" err="1"/>
              <a:t>teknologiske</a:t>
            </a:r>
            <a:r>
              <a:rPr lang="en-GB" sz="1600" b="1" dirty="0"/>
              <a:t> </a:t>
            </a:r>
            <a:r>
              <a:rPr lang="en-GB" sz="1600" b="1" dirty="0" err="1"/>
              <a:t>eller</a:t>
            </a:r>
            <a:r>
              <a:rPr lang="en-GB" sz="1600" b="1" dirty="0"/>
              <a:t> </a:t>
            </a:r>
            <a:r>
              <a:rPr lang="en-GB" sz="1600" b="1" dirty="0" err="1"/>
              <a:t>organisatoriske</a:t>
            </a:r>
            <a:r>
              <a:rPr lang="en-GB" sz="1600" b="1" dirty="0"/>
              <a:t> </a:t>
            </a:r>
            <a:r>
              <a:rPr lang="en-GB" sz="1600" b="1" dirty="0" err="1"/>
              <a:t>udfordringer</a:t>
            </a:r>
            <a:r>
              <a:rPr lang="en-GB" sz="1600" dirty="0"/>
              <a:t> er der </a:t>
            </a:r>
            <a:r>
              <a:rPr lang="en-GB" sz="1600" dirty="0" err="1"/>
              <a:t>ved</a:t>
            </a:r>
            <a:r>
              <a:rPr lang="en-GB" sz="1600" dirty="0"/>
              <a:t> at </a:t>
            </a:r>
            <a:r>
              <a:rPr lang="en-GB" sz="1600" dirty="0" err="1"/>
              <a:t>implementere</a:t>
            </a:r>
            <a:r>
              <a:rPr lang="en-GB" sz="1600" dirty="0"/>
              <a:t> </a:t>
            </a:r>
            <a:r>
              <a:rPr lang="en-GB" sz="1600" dirty="0" err="1"/>
              <a:t>disse</a:t>
            </a:r>
            <a:r>
              <a:rPr lang="en-GB" sz="1600" dirty="0"/>
              <a:t> </a:t>
            </a:r>
            <a:r>
              <a:rPr lang="en-GB" sz="1600" dirty="0" err="1"/>
              <a:t>værktøjer</a:t>
            </a:r>
            <a:r>
              <a:rPr lang="en-GB" sz="1600" dirty="0"/>
              <a:t> </a:t>
            </a:r>
            <a:r>
              <a:rPr lang="en-GB" sz="1600" dirty="0" err="1"/>
              <a:t>på</a:t>
            </a:r>
            <a:r>
              <a:rPr lang="en-GB" sz="1600" dirty="0"/>
              <a:t> </a:t>
            </a:r>
            <a:r>
              <a:rPr lang="en-GB" sz="1600" dirty="0" err="1"/>
              <a:t>tværs</a:t>
            </a:r>
            <a:r>
              <a:rPr lang="en-GB" sz="1600" dirty="0"/>
              <a:t> </a:t>
            </a:r>
            <a:r>
              <a:rPr lang="en-GB" sz="1600" dirty="0" err="1"/>
              <a:t>af</a:t>
            </a:r>
            <a:r>
              <a:rPr lang="en-GB" sz="1600" dirty="0"/>
              <a:t> </a:t>
            </a:r>
            <a:r>
              <a:rPr lang="en-GB" sz="1600" b="1" dirty="0" err="1"/>
              <a:t>kølekæder</a:t>
            </a:r>
            <a:r>
              <a:rPr lang="en-GB" sz="1600" b="1" dirty="0"/>
              <a:t> </a:t>
            </a:r>
            <a:r>
              <a:rPr lang="en-GB" sz="1600" b="1" dirty="0" err="1"/>
              <a:t>og</a:t>
            </a:r>
            <a:r>
              <a:rPr lang="en-GB" sz="1600" b="1" dirty="0"/>
              <a:t> </a:t>
            </a:r>
            <a:r>
              <a:rPr lang="en-GB" sz="1600" b="1" dirty="0" err="1"/>
              <a:t>multiregionale</a:t>
            </a:r>
            <a:r>
              <a:rPr lang="en-GB" sz="1600" b="1" dirty="0"/>
              <a:t> </a:t>
            </a:r>
            <a:r>
              <a:rPr lang="en-GB" sz="1600" b="1" dirty="0" err="1"/>
              <a:t>logistiknetværk</a:t>
            </a:r>
            <a:r>
              <a:rPr lang="en-GB" sz="1600" dirty="0"/>
              <a:t>?</a:t>
            </a:r>
          </a:p>
          <a:p>
            <a:pPr algn="just"/>
            <a:r>
              <a:rPr lang="en-GB" sz="1600" dirty="0"/>
              <a:t>☐ I takt med at HAVI </a:t>
            </a:r>
            <a:r>
              <a:rPr lang="en-GB" sz="1600" dirty="0" err="1"/>
              <a:t>udvider</a:t>
            </a:r>
            <a:r>
              <a:rPr lang="en-GB" sz="1600" dirty="0"/>
              <a:t> sin </a:t>
            </a:r>
            <a:r>
              <a:rPr lang="en-GB" sz="1600" b="1" dirty="0" err="1"/>
              <a:t>lavemissionsflåde</a:t>
            </a:r>
            <a:r>
              <a:rPr lang="en-GB" sz="1600" b="1" dirty="0"/>
              <a:t> </a:t>
            </a:r>
            <a:r>
              <a:rPr lang="en-GB" sz="1600" dirty="0"/>
              <a:t>med </a:t>
            </a:r>
            <a:r>
              <a:rPr lang="en-GB" sz="1600" dirty="0" err="1"/>
              <a:t>el</a:t>
            </a:r>
            <a:r>
              <a:rPr lang="en-GB" sz="1600" dirty="0"/>
              <a:t>-, gas- </a:t>
            </a:r>
            <a:r>
              <a:rPr lang="en-GB" sz="1600" dirty="0" err="1"/>
              <a:t>og</a:t>
            </a:r>
            <a:r>
              <a:rPr lang="en-GB" sz="1600" dirty="0"/>
              <a:t> </a:t>
            </a:r>
            <a:r>
              <a:rPr lang="en-GB" sz="1600" dirty="0" err="1"/>
              <a:t>brintkøretøjer</a:t>
            </a:r>
            <a:r>
              <a:rPr lang="en-GB" sz="1600" dirty="0"/>
              <a:t>, </a:t>
            </a:r>
            <a:r>
              <a:rPr lang="en-GB" sz="1600" dirty="0" err="1"/>
              <a:t>hvilke</a:t>
            </a:r>
            <a:r>
              <a:rPr lang="en-GB" sz="1600" dirty="0"/>
              <a:t> </a:t>
            </a:r>
            <a:r>
              <a:rPr lang="en-GB" sz="1600" b="1" dirty="0" err="1"/>
              <a:t>infrastruktur</a:t>
            </a:r>
            <a:r>
              <a:rPr lang="en-GB" sz="1600" b="1" dirty="0"/>
              <a:t>- </a:t>
            </a:r>
            <a:r>
              <a:rPr lang="en-GB" sz="1600" b="1" dirty="0" err="1"/>
              <a:t>og</a:t>
            </a:r>
            <a:r>
              <a:rPr lang="en-GB" sz="1600" b="1" dirty="0"/>
              <a:t> </a:t>
            </a:r>
            <a:r>
              <a:rPr lang="en-GB" sz="1600" b="1" dirty="0" err="1"/>
              <a:t>omkostningsudfordringer</a:t>
            </a:r>
            <a:r>
              <a:rPr lang="en-GB" sz="1600" b="1" dirty="0"/>
              <a:t> </a:t>
            </a:r>
            <a:r>
              <a:rPr lang="en-GB" sz="1600" dirty="0"/>
              <a:t>er der </a:t>
            </a:r>
            <a:r>
              <a:rPr lang="en-GB" sz="1600" dirty="0" err="1"/>
              <a:t>forbundet</a:t>
            </a:r>
            <a:r>
              <a:rPr lang="en-GB" sz="1600" dirty="0"/>
              <a:t> med </a:t>
            </a:r>
            <a:r>
              <a:rPr lang="en-GB" sz="1600" dirty="0" err="1"/>
              <a:t>overgangen</a:t>
            </a:r>
            <a:r>
              <a:rPr lang="en-GB" sz="1600" dirty="0"/>
              <a:t> </a:t>
            </a:r>
            <a:r>
              <a:rPr lang="en-GB" sz="1600" dirty="0" err="1"/>
              <a:t>til</a:t>
            </a:r>
            <a:r>
              <a:rPr lang="en-GB" sz="1600" dirty="0"/>
              <a:t> et </a:t>
            </a:r>
            <a:r>
              <a:rPr lang="en-GB" sz="1600" b="1" dirty="0" err="1"/>
              <a:t>bæredygtigt</a:t>
            </a:r>
            <a:r>
              <a:rPr lang="en-GB" sz="1600" b="1" dirty="0"/>
              <a:t> </a:t>
            </a:r>
            <a:r>
              <a:rPr lang="en-GB" sz="1600" b="1" dirty="0" err="1"/>
              <a:t>leveringssystem</a:t>
            </a:r>
            <a:r>
              <a:rPr lang="en-GB" sz="1600" dirty="0"/>
              <a:t>?</a:t>
            </a:r>
          </a:p>
          <a:p>
            <a:pPr algn="just"/>
            <a:r>
              <a:rPr lang="en-GB" sz="1600" dirty="0"/>
              <a:t>☐ HAVI </a:t>
            </a:r>
            <a:r>
              <a:rPr lang="en-GB" sz="1600" dirty="0" err="1"/>
              <a:t>arbejder</a:t>
            </a:r>
            <a:r>
              <a:rPr lang="en-GB" sz="1600" dirty="0"/>
              <a:t> </a:t>
            </a:r>
            <a:r>
              <a:rPr lang="en-GB" sz="1600" dirty="0" err="1"/>
              <a:t>tæt</a:t>
            </a:r>
            <a:r>
              <a:rPr lang="en-GB" sz="1600" dirty="0"/>
              <a:t> </a:t>
            </a:r>
            <a:r>
              <a:rPr lang="en-GB" sz="1600" dirty="0" err="1"/>
              <a:t>sammen</a:t>
            </a:r>
            <a:r>
              <a:rPr lang="en-GB" sz="1600" dirty="0"/>
              <a:t> med </a:t>
            </a:r>
            <a:r>
              <a:rPr lang="en-GB" sz="1600" b="1" dirty="0" err="1"/>
              <a:t>kunder</a:t>
            </a:r>
            <a:r>
              <a:rPr lang="en-GB" sz="1600" b="1" dirty="0"/>
              <a:t> </a:t>
            </a:r>
            <a:r>
              <a:rPr lang="en-GB" sz="1600" b="1" dirty="0" err="1"/>
              <a:t>inden</a:t>
            </a:r>
            <a:r>
              <a:rPr lang="en-GB" sz="1600" b="1" dirty="0"/>
              <a:t> for </a:t>
            </a:r>
            <a:r>
              <a:rPr lang="en-GB" sz="1600" b="1" dirty="0" err="1"/>
              <a:t>hurtigrestauranter</a:t>
            </a:r>
            <a:r>
              <a:rPr lang="en-GB" sz="1600" b="1" dirty="0"/>
              <a:t> (QSR) </a:t>
            </a:r>
            <a:r>
              <a:rPr lang="en-GB" sz="1600" dirty="0"/>
              <a:t>for at </a:t>
            </a:r>
            <a:r>
              <a:rPr lang="en-GB" sz="1600" dirty="0" err="1"/>
              <a:t>afstemme</a:t>
            </a:r>
            <a:r>
              <a:rPr lang="en-GB" sz="1600" dirty="0"/>
              <a:t> </a:t>
            </a:r>
            <a:r>
              <a:rPr lang="en-GB" sz="1600" dirty="0" err="1"/>
              <a:t>logistik-KPI'er</a:t>
            </a:r>
            <a:r>
              <a:rPr lang="en-GB" sz="1600" dirty="0"/>
              <a:t> </a:t>
            </a:r>
            <a:r>
              <a:rPr lang="en-GB" sz="1600" dirty="0" err="1"/>
              <a:t>og</a:t>
            </a:r>
            <a:r>
              <a:rPr lang="en-GB" sz="1600" dirty="0"/>
              <a:t> </a:t>
            </a:r>
            <a:r>
              <a:rPr lang="en-GB" sz="1600" dirty="0" err="1"/>
              <a:t>miljømål</a:t>
            </a:r>
            <a:r>
              <a:rPr lang="en-GB" sz="1600" dirty="0"/>
              <a:t>. </a:t>
            </a:r>
            <a:r>
              <a:rPr lang="en-GB" sz="1600" dirty="0" err="1"/>
              <a:t>Hvad</a:t>
            </a:r>
            <a:r>
              <a:rPr lang="en-GB" sz="1600" dirty="0"/>
              <a:t> er </a:t>
            </a:r>
            <a:r>
              <a:rPr lang="en-GB" sz="1600" dirty="0" err="1"/>
              <a:t>udfordringerne</a:t>
            </a:r>
            <a:r>
              <a:rPr lang="en-GB" sz="1600" dirty="0"/>
              <a:t> </a:t>
            </a:r>
            <a:r>
              <a:rPr lang="en-GB" sz="1600" dirty="0" err="1"/>
              <a:t>ved</a:t>
            </a:r>
            <a:r>
              <a:rPr lang="en-GB" sz="1600" dirty="0"/>
              <a:t> at </a:t>
            </a:r>
            <a:r>
              <a:rPr lang="en-GB" sz="1600" dirty="0" err="1"/>
              <a:t>sikre</a:t>
            </a:r>
            <a:r>
              <a:rPr lang="en-GB" sz="1600" dirty="0"/>
              <a:t>, at </a:t>
            </a:r>
            <a:r>
              <a:rPr lang="en-GB" sz="1600" b="1" dirty="0" err="1"/>
              <a:t>bæredygtighedsmålene</a:t>
            </a:r>
            <a:r>
              <a:rPr lang="en-GB" sz="1600" b="1" dirty="0"/>
              <a:t> </a:t>
            </a:r>
            <a:r>
              <a:rPr lang="en-GB" sz="1600" b="1" dirty="0" err="1"/>
              <a:t>overholdes</a:t>
            </a:r>
            <a:r>
              <a:rPr lang="en-GB" sz="1600" b="1" dirty="0"/>
              <a:t> </a:t>
            </a:r>
            <a:r>
              <a:rPr lang="en-GB" sz="1600" b="1" dirty="0" err="1"/>
              <a:t>konsekvent</a:t>
            </a:r>
            <a:r>
              <a:rPr lang="en-GB" sz="1600" b="1" dirty="0"/>
              <a:t> </a:t>
            </a:r>
            <a:r>
              <a:rPr lang="en-GB" sz="1600" dirty="0" err="1"/>
              <a:t>på</a:t>
            </a:r>
            <a:r>
              <a:rPr lang="en-GB" sz="1600" dirty="0"/>
              <a:t> </a:t>
            </a:r>
            <a:r>
              <a:rPr lang="en-GB" sz="1600" dirty="0" err="1"/>
              <a:t>tværs</a:t>
            </a:r>
            <a:r>
              <a:rPr lang="en-GB" sz="1600" dirty="0"/>
              <a:t> </a:t>
            </a:r>
            <a:r>
              <a:rPr lang="en-GB" sz="1600" dirty="0" err="1"/>
              <a:t>af</a:t>
            </a:r>
            <a:r>
              <a:rPr lang="en-GB" sz="1600" dirty="0"/>
              <a:t> </a:t>
            </a:r>
            <a:r>
              <a:rPr lang="en-GB" sz="1600" dirty="0" err="1"/>
              <a:t>forskellige</a:t>
            </a:r>
            <a:r>
              <a:rPr lang="en-GB" sz="1600" dirty="0"/>
              <a:t> </a:t>
            </a:r>
            <a:r>
              <a:rPr lang="en-GB" sz="1600" dirty="0" err="1"/>
              <a:t>lande</a:t>
            </a:r>
            <a:r>
              <a:rPr lang="en-GB" sz="1600" dirty="0"/>
              <a:t>, </a:t>
            </a:r>
            <a:r>
              <a:rPr lang="en-GB" sz="1600" dirty="0" err="1"/>
              <a:t>leverandører</a:t>
            </a:r>
            <a:r>
              <a:rPr lang="en-GB" sz="1600" dirty="0"/>
              <a:t> </a:t>
            </a:r>
            <a:r>
              <a:rPr lang="en-GB" sz="1600" dirty="0" err="1"/>
              <a:t>og</a:t>
            </a:r>
            <a:r>
              <a:rPr lang="en-GB" sz="1600" dirty="0"/>
              <a:t> </a:t>
            </a:r>
            <a:r>
              <a:rPr lang="en-GB" sz="1600" dirty="0" err="1"/>
              <a:t>distributionsmodeller</a:t>
            </a:r>
            <a:r>
              <a:rPr lang="en-GB" sz="1600" dirty="0"/>
              <a:t>?</a:t>
            </a:r>
          </a:p>
          <a:p>
            <a:pPr algn="just"/>
            <a:r>
              <a:rPr lang="en-GB" sz="1600" dirty="0"/>
              <a:t>☐ I den </a:t>
            </a:r>
            <a:r>
              <a:rPr lang="en-GB" sz="1600" dirty="0" err="1"/>
              <a:t>hurtigt</a:t>
            </a:r>
            <a:r>
              <a:rPr lang="en-GB" sz="1600" dirty="0"/>
              <a:t> </a:t>
            </a:r>
            <a:r>
              <a:rPr lang="en-GB" sz="1600" dirty="0" err="1"/>
              <a:t>skiftende</a:t>
            </a:r>
            <a:r>
              <a:rPr lang="en-GB" sz="1600" dirty="0"/>
              <a:t> </a:t>
            </a:r>
            <a:r>
              <a:rPr lang="en-GB" sz="1600" dirty="0" err="1"/>
              <a:t>fødevareservicebranche</a:t>
            </a:r>
            <a:r>
              <a:rPr lang="en-GB" sz="1600" dirty="0"/>
              <a:t> </a:t>
            </a:r>
            <a:r>
              <a:rPr lang="en-GB" sz="1600" dirty="0" err="1"/>
              <a:t>skal</a:t>
            </a:r>
            <a:r>
              <a:rPr lang="en-GB" sz="1600" dirty="0"/>
              <a:t> HAVI </a:t>
            </a:r>
            <a:r>
              <a:rPr lang="en-GB" sz="1600" dirty="0" err="1"/>
              <a:t>sikre</a:t>
            </a:r>
            <a:r>
              <a:rPr lang="en-GB" sz="1600" dirty="0"/>
              <a:t> </a:t>
            </a:r>
            <a:r>
              <a:rPr lang="en-GB" sz="1600" b="1" dirty="0" err="1"/>
              <a:t>friskhed</a:t>
            </a:r>
            <a:r>
              <a:rPr lang="en-GB" sz="1600" b="1" dirty="0"/>
              <a:t> </a:t>
            </a:r>
            <a:r>
              <a:rPr lang="en-GB" sz="1600" b="1" dirty="0" err="1"/>
              <a:t>og</a:t>
            </a:r>
            <a:r>
              <a:rPr lang="en-GB" sz="1600" b="1" dirty="0"/>
              <a:t> </a:t>
            </a:r>
            <a:r>
              <a:rPr lang="en-GB" sz="1600" b="1" dirty="0" err="1"/>
              <a:t>punktlighed</a:t>
            </a:r>
            <a:r>
              <a:rPr lang="en-GB" sz="1600" b="1" dirty="0"/>
              <a:t> </a:t>
            </a:r>
            <a:r>
              <a:rPr lang="en-GB" sz="1600" dirty="0" err="1"/>
              <a:t>og</a:t>
            </a:r>
            <a:r>
              <a:rPr lang="en-GB" sz="1600" dirty="0"/>
              <a:t> </a:t>
            </a:r>
            <a:r>
              <a:rPr lang="en-GB" sz="1600" dirty="0" err="1"/>
              <a:t>samtidig</a:t>
            </a:r>
            <a:r>
              <a:rPr lang="en-GB" sz="1600" dirty="0"/>
              <a:t> </a:t>
            </a:r>
            <a:r>
              <a:rPr lang="en-GB" sz="1600" dirty="0" err="1"/>
              <a:t>reducere</a:t>
            </a:r>
            <a:r>
              <a:rPr lang="en-GB" sz="1600" dirty="0"/>
              <a:t> </a:t>
            </a:r>
            <a:r>
              <a:rPr lang="en-GB" sz="1600" dirty="0" err="1"/>
              <a:t>emissionerne</a:t>
            </a:r>
            <a:r>
              <a:rPr lang="en-GB" sz="1600" dirty="0"/>
              <a:t>. </a:t>
            </a:r>
            <a:r>
              <a:rPr lang="en-GB" sz="1600" dirty="0" err="1"/>
              <a:t>Hvad</a:t>
            </a:r>
            <a:r>
              <a:rPr lang="en-GB" sz="1600" dirty="0"/>
              <a:t> er </a:t>
            </a:r>
            <a:r>
              <a:rPr lang="en-GB" sz="1600" dirty="0" err="1"/>
              <a:t>udfordringerne</a:t>
            </a:r>
            <a:r>
              <a:rPr lang="en-GB" sz="1600" dirty="0"/>
              <a:t> </a:t>
            </a:r>
            <a:r>
              <a:rPr lang="en-GB" sz="1600" dirty="0" err="1"/>
              <a:t>ved</a:t>
            </a:r>
            <a:r>
              <a:rPr lang="en-GB" sz="1600" dirty="0"/>
              <a:t> at </a:t>
            </a:r>
            <a:r>
              <a:rPr lang="en-GB" sz="1600" dirty="0" err="1"/>
              <a:t>balancere</a:t>
            </a:r>
            <a:r>
              <a:rPr lang="en-GB" sz="1600" dirty="0"/>
              <a:t> </a:t>
            </a:r>
            <a:r>
              <a:rPr lang="en-GB" sz="1600" b="1" dirty="0" err="1"/>
              <a:t>strenge</a:t>
            </a:r>
            <a:r>
              <a:rPr lang="en-GB" sz="1600" b="1" dirty="0"/>
              <a:t> </a:t>
            </a:r>
            <a:r>
              <a:rPr lang="en-GB" sz="1600" b="1" dirty="0" err="1"/>
              <a:t>krav</a:t>
            </a:r>
            <a:r>
              <a:rPr lang="en-GB" sz="1600" b="1" dirty="0"/>
              <a:t> </a:t>
            </a:r>
            <a:r>
              <a:rPr lang="en-GB" sz="1600" b="1" dirty="0" err="1"/>
              <a:t>til</a:t>
            </a:r>
            <a:r>
              <a:rPr lang="en-GB" sz="1600" b="1" dirty="0"/>
              <a:t> </a:t>
            </a:r>
            <a:r>
              <a:rPr lang="en-GB" sz="1600" b="1" dirty="0" err="1"/>
              <a:t>kølekæden</a:t>
            </a:r>
            <a:r>
              <a:rPr lang="en-GB" sz="1600" b="1" dirty="0"/>
              <a:t> </a:t>
            </a:r>
            <a:r>
              <a:rPr lang="en-GB" sz="1600" dirty="0"/>
              <a:t>med </a:t>
            </a:r>
            <a:r>
              <a:rPr lang="en-GB" sz="1600" b="1" dirty="0" err="1"/>
              <a:t>miljømæssig</a:t>
            </a:r>
            <a:r>
              <a:rPr lang="en-GB" sz="1600" b="1" dirty="0"/>
              <a:t> </a:t>
            </a:r>
            <a:r>
              <a:rPr lang="en-GB" sz="1600" b="1" dirty="0" err="1"/>
              <a:t>bæredygtighed</a:t>
            </a:r>
            <a:r>
              <a:rPr lang="en-GB" sz="1600" b="1" dirty="0"/>
              <a:t> </a:t>
            </a:r>
            <a:r>
              <a:rPr lang="en-GB" sz="1600" b="1" dirty="0" err="1"/>
              <a:t>og</a:t>
            </a:r>
            <a:r>
              <a:rPr lang="en-GB" sz="1600" b="1" dirty="0"/>
              <a:t> </a:t>
            </a:r>
            <a:r>
              <a:rPr lang="en-GB" sz="1600" b="1" dirty="0" err="1"/>
              <a:t>omkostningskontrol</a:t>
            </a:r>
            <a:r>
              <a:rPr lang="en-GB" sz="1600" dirty="0"/>
              <a:t>?</a:t>
            </a:r>
          </a:p>
          <a:p>
            <a:pPr algn="just"/>
            <a:endParaRPr lang="en-US" sz="1100" b="1" dirty="0">
              <a:latin typeface="Calibri"/>
              <a:ea typeface="Calibri"/>
              <a:cs typeface="Calibri"/>
            </a:endParaRPr>
          </a:p>
        </p:txBody>
      </p:sp>
      <p:sp>
        <p:nvSpPr>
          <p:cNvPr id="9" name="Text Placeholder 2">
            <a:extLst>
              <a:ext uri="{FF2B5EF4-FFF2-40B4-BE49-F238E27FC236}">
                <a16:creationId xmlns:a16="http://schemas.microsoft.com/office/drawing/2014/main" id="{B6A97A11-EAFD-FE89-CDB1-6F14ACA726E1}"/>
              </a:ext>
            </a:extLst>
          </p:cNvPr>
          <p:cNvSpPr>
            <a:spLocks noGrp="1"/>
          </p:cNvSpPr>
          <p:nvPr>
            <p:ph type="body" sz="quarter" idx="16"/>
          </p:nvPr>
        </p:nvSpPr>
        <p:spPr>
          <a:xfrm>
            <a:off x="904856" y="826894"/>
            <a:ext cx="10479218" cy="803654"/>
          </a:xfrm>
        </p:spPr>
        <p:txBody>
          <a:bodyPr/>
          <a:lstStyle/>
          <a:p>
            <a:r>
              <a:rPr lang="en-US"/>
              <a:t>HAVI – CASE STUDY</a:t>
            </a:r>
          </a:p>
        </p:txBody>
      </p:sp>
      <p:pic>
        <p:nvPicPr>
          <p:cNvPr id="10" name="Grafik 9">
            <a:extLst>
              <a:ext uri="{FF2B5EF4-FFF2-40B4-BE49-F238E27FC236}">
                <a16:creationId xmlns:a16="http://schemas.microsoft.com/office/drawing/2014/main" id="{841B767C-6755-CE96-B417-5FFD40AD71B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54428" y="93274"/>
            <a:ext cx="1345619" cy="1345619"/>
          </a:xfrm>
          <a:prstGeom prst="rect">
            <a:avLst/>
          </a:prstGeom>
        </p:spPr>
      </p:pic>
      <p:sp>
        <p:nvSpPr>
          <p:cNvPr id="11" name="Textfeld 10">
            <a:extLst>
              <a:ext uri="{FF2B5EF4-FFF2-40B4-BE49-F238E27FC236}">
                <a16:creationId xmlns:a16="http://schemas.microsoft.com/office/drawing/2014/main" id="{43BE6F5D-71DE-F99A-6203-97D76337D9E6}"/>
              </a:ext>
            </a:extLst>
          </p:cNvPr>
          <p:cNvSpPr txBox="1"/>
          <p:nvPr/>
        </p:nvSpPr>
        <p:spPr>
          <a:xfrm>
            <a:off x="4605013" y="1443665"/>
            <a:ext cx="5039723" cy="830997"/>
          </a:xfrm>
          <a:prstGeom prst="rect">
            <a:avLst/>
          </a:prstGeom>
          <a:noFill/>
        </p:spPr>
        <p:txBody>
          <a:bodyPr wrap="square">
            <a:spAutoFit/>
          </a:bodyPr>
          <a:lstStyle/>
          <a:p>
            <a:pPr algn="ctr"/>
            <a:r>
              <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rPr>
              <a:t>SE: </a:t>
            </a:r>
            <a:r>
              <a:rPr lang="en-GB" sz="1600" b="1">
                <a:solidFill>
                  <a:schemeClr val="bg1"/>
                </a:solidFill>
                <a:hlinkClick r:id="rId3">
                  <a:extLst>
                    <a:ext uri="{A12FA001-AC4F-418D-AE19-62706E023703}">
                      <ahyp:hlinkClr xmlns:ahyp="http://schemas.microsoft.com/office/drawing/2018/hyperlinkcolor" val="tx"/>
                    </a:ext>
                  </a:extLst>
                </a:hlinkClick>
              </a:rPr>
              <a:t>HAVI Supply Chain sikrer global logistik med B2B-integration i Axway Cloud Managed Services</a:t>
            </a:r>
            <a:endParaRPr lang="en-GB" sz="1600" b="1">
              <a:solidFill>
                <a:schemeClr val="bg1"/>
              </a:solidFill>
            </a:endParaRPr>
          </a:p>
          <a:p>
            <a:pPr algn="ctr"/>
            <a:endParaRPr lang="de-DE" sz="1600" b="1">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12" name="Picture 2" descr="HAVI Logistics GmbH">
            <a:extLst>
              <a:ext uri="{FF2B5EF4-FFF2-40B4-BE49-F238E27FC236}">
                <a16:creationId xmlns:a16="http://schemas.microsoft.com/office/drawing/2014/main" id="{CFB80085-9C4B-31CE-9CB3-449AB0FFFD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93582" y="334496"/>
            <a:ext cx="2393320" cy="134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344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A0BD5-FB6C-65C4-714A-C3A354BCA1E5}"/>
              </a:ext>
            </a:extLst>
          </p:cNvPr>
          <p:cNvSpPr>
            <a:spLocks noGrp="1"/>
          </p:cNvSpPr>
          <p:nvPr>
            <p:ph type="body" sz="quarter" idx="18"/>
          </p:nvPr>
        </p:nvSpPr>
        <p:spPr>
          <a:xfrm>
            <a:off x="4063536" y="4181707"/>
            <a:ext cx="4064926" cy="681058"/>
          </a:xfrm>
        </p:spPr>
        <p:txBody>
          <a:bodyPr/>
          <a:lstStyle/>
          <a:p>
            <a:r>
              <a:rPr lang="en-GB" sz="3600" b="1"/>
              <a:t>DISKUSSION</a:t>
            </a:r>
          </a:p>
        </p:txBody>
      </p:sp>
      <p:sp>
        <p:nvSpPr>
          <p:cNvPr id="2" name="Text Placeholder 1">
            <a:extLst>
              <a:ext uri="{FF2B5EF4-FFF2-40B4-BE49-F238E27FC236}">
                <a16:creationId xmlns:a16="http://schemas.microsoft.com/office/drawing/2014/main" id="{5A2D6460-EE22-E394-E430-9843E4A1D13F}"/>
              </a:ext>
            </a:extLst>
          </p:cNvPr>
          <p:cNvSpPr>
            <a:spLocks noGrp="1"/>
          </p:cNvSpPr>
          <p:nvPr>
            <p:ph type="body" sz="quarter" idx="19"/>
          </p:nvPr>
        </p:nvSpPr>
        <p:spPr/>
        <p:txBody>
          <a:bodyPr/>
          <a:lstStyle/>
          <a:p>
            <a:r>
              <a:rPr lang="en-US" sz="3200">
                <a:ea typeface="Calibri"/>
                <a:cs typeface="Calibri"/>
              </a:rPr>
              <a:t>Hvilke potentielle </a:t>
            </a:r>
            <a:r>
              <a:rPr lang="en-US" sz="3200" b="1">
                <a:ea typeface="Calibri"/>
                <a:cs typeface="Calibri"/>
              </a:rPr>
              <a:t>logistiske problemer</a:t>
            </a:r>
            <a:br>
              <a:rPr lang="en-US" sz="3200">
                <a:ea typeface="Calibri"/>
                <a:cs typeface="Calibri"/>
              </a:rPr>
            </a:br>
            <a:r>
              <a:rPr lang="en-US" sz="3200">
                <a:ea typeface="Calibri"/>
                <a:cs typeface="Calibri"/>
              </a:rPr>
              <a:t>kan virksomheden stå over for?</a:t>
            </a:r>
            <a:endParaRPr lang="en-GB"/>
          </a:p>
        </p:txBody>
      </p:sp>
      <p:pic>
        <p:nvPicPr>
          <p:cNvPr id="6" name="Picture Placeholder 5">
            <a:extLst>
              <a:ext uri="{FF2B5EF4-FFF2-40B4-BE49-F238E27FC236}">
                <a16:creationId xmlns:a16="http://schemas.microsoft.com/office/drawing/2014/main" id="{00169770-BBCB-FDFC-3A82-3D0C5C5963AB}"/>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2853" b="2853"/>
          <a:stretch/>
        </p:blipFill>
        <p:spPr/>
      </p:pic>
    </p:spTree>
    <p:extLst>
      <p:ext uri="{BB962C8B-B14F-4D97-AF65-F5344CB8AC3E}">
        <p14:creationId xmlns:p14="http://schemas.microsoft.com/office/powerpoint/2010/main" val="1649618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83B3B-68DF-92D1-3C49-06776337C23C}"/>
              </a:ext>
            </a:extLst>
          </p:cNvPr>
          <p:cNvSpPr>
            <a:spLocks noGrp="1"/>
          </p:cNvSpPr>
          <p:nvPr>
            <p:ph type="body" sz="quarter" idx="18"/>
          </p:nvPr>
        </p:nvSpPr>
        <p:spPr>
          <a:xfrm>
            <a:off x="701135" y="2344758"/>
            <a:ext cx="4867011" cy="4111797"/>
          </a:xfrm>
        </p:spPr>
        <p:txBody>
          <a:bodyPr/>
          <a:lstStyle/>
          <a:p>
            <a:pPr marL="9525" indent="-9525"/>
            <a:r>
              <a:rPr lang="en-US" sz="2400">
                <a:ea typeface="Calibri"/>
                <a:cs typeface="Calibri"/>
              </a:rPr>
              <a:t>Identificer relevante </a:t>
            </a:r>
            <a:r>
              <a:rPr lang="en-US" sz="2400" b="1">
                <a:ea typeface="Calibri"/>
                <a:cs typeface="Calibri"/>
              </a:rPr>
              <a:t>SDG'er </a:t>
            </a:r>
            <a:r>
              <a:rPr lang="en-US" sz="2400">
                <a:ea typeface="Calibri"/>
                <a:cs typeface="Calibri"/>
              </a:rPr>
              <a:t>for virksomheden, relevante innovative logistikmetoder og digitale værktøjer, der kan bruges til at fremme innovationsledelse. </a:t>
            </a:r>
          </a:p>
          <a:p>
            <a:pPr marL="9525" indent="-9525"/>
            <a:endParaRPr lang="en-US" sz="2400">
              <a:ea typeface="Calibri"/>
              <a:cs typeface="Calibri"/>
            </a:endParaRPr>
          </a:p>
          <a:p>
            <a:pPr marL="342900" indent="-342900">
              <a:buFont typeface="Wingdings" pitchFamily="2" charset="2"/>
              <a:buChar char="q"/>
            </a:pPr>
            <a:r>
              <a:rPr lang="en-US" sz="2400">
                <a:ea typeface="Calibri"/>
                <a:cs typeface="Calibri"/>
              </a:rPr>
              <a:t>Udvikl en omfattende handlingsplan for teamet, der skitserer en struktureret tilgang til at tackle udfordringen ved hjælp af innovationsstyringsprocessen.</a:t>
            </a:r>
          </a:p>
          <a:p>
            <a:pPr marL="9525" indent="-9525"/>
            <a:endParaRPr lang="en-US" sz="2400">
              <a:ea typeface="Calibri"/>
              <a:cs typeface="Calibri"/>
            </a:endParaRPr>
          </a:p>
          <a:p>
            <a:endParaRPr lang="en-GB"/>
          </a:p>
        </p:txBody>
      </p:sp>
      <p:sp>
        <p:nvSpPr>
          <p:cNvPr id="3" name="Text Placeholder 2">
            <a:extLst>
              <a:ext uri="{FF2B5EF4-FFF2-40B4-BE49-F238E27FC236}">
                <a16:creationId xmlns:a16="http://schemas.microsoft.com/office/drawing/2014/main" id="{E6431C77-655A-4F6C-DB55-B331647CB94F}"/>
              </a:ext>
            </a:extLst>
          </p:cNvPr>
          <p:cNvSpPr>
            <a:spLocks noGrp="1"/>
          </p:cNvSpPr>
          <p:nvPr>
            <p:ph type="body" sz="quarter" idx="16"/>
          </p:nvPr>
        </p:nvSpPr>
        <p:spPr/>
        <p:txBody>
          <a:bodyPr/>
          <a:lstStyle/>
          <a:p>
            <a:r>
              <a:rPr lang="en-GB"/>
              <a:t>PROBLEMBASERET</a:t>
            </a:r>
          </a:p>
          <a:p>
            <a:r>
              <a:rPr lang="en-GB"/>
              <a:t>AKTIVITET</a:t>
            </a:r>
          </a:p>
        </p:txBody>
      </p:sp>
      <p:pic>
        <p:nvPicPr>
          <p:cNvPr id="6" name="Picture Placeholder 5" descr="A hand holding a pen&#10;&#10;Description automatically generated">
            <a:extLst>
              <a:ext uri="{FF2B5EF4-FFF2-40B4-BE49-F238E27FC236}">
                <a16:creationId xmlns:a16="http://schemas.microsoft.com/office/drawing/2014/main" id="{E6FD4D46-E491-73D9-8964-8127691D351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354" b="7354"/>
          <a:stretch>
            <a:fillRect/>
          </a:stretch>
        </p:blipFill>
        <p:spPr/>
      </p:pic>
    </p:spTree>
    <p:extLst>
      <p:ext uri="{BB962C8B-B14F-4D97-AF65-F5344CB8AC3E}">
        <p14:creationId xmlns:p14="http://schemas.microsoft.com/office/powerpoint/2010/main" val="1266737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BCE9C753-B344-7A74-3192-E14C32B94B6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12604" b="12604"/>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a:xfrm>
            <a:off x="4063536" y="4333156"/>
            <a:ext cx="4064926" cy="850665"/>
          </a:xfrm>
        </p:spPr>
        <p:txBody>
          <a:bodyPr/>
          <a:lstStyle/>
          <a:p>
            <a:r>
              <a:rPr lang="en-US" sz="4000" b="1"/>
              <a:t>UGE 8</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3262458" y="1674178"/>
            <a:ext cx="5667082" cy="1748587"/>
          </a:xfrm>
        </p:spPr>
        <p:txBody>
          <a:bodyPr/>
          <a:lstStyle/>
          <a:p>
            <a:r>
              <a:rPr lang="en-GB" sz="4800" b="1"/>
              <a:t>FASE 1 – IDENTIFICATION AF MULIGHEDER</a:t>
            </a:r>
          </a:p>
        </p:txBody>
      </p:sp>
      <p:sp>
        <p:nvSpPr>
          <p:cNvPr id="2" name="Rechteck 1">
            <a:extLst>
              <a:ext uri="{FF2B5EF4-FFF2-40B4-BE49-F238E27FC236}">
                <a16:creationId xmlns:a16="http://schemas.microsoft.com/office/drawing/2014/main" id="{DB5F0BA3-E787-D9EB-CBAE-D675BC3640D6}"/>
              </a:ext>
            </a:extLst>
          </p:cNvPr>
          <p:cNvSpPr/>
          <p:nvPr/>
        </p:nvSpPr>
        <p:spPr>
          <a:xfrm>
            <a:off x="7696199" y="217713"/>
            <a:ext cx="4495800" cy="1338943"/>
          </a:xfrm>
          <a:prstGeom prst="rect">
            <a:avLst/>
          </a:prstGeom>
          <a:solidFill>
            <a:srgbClr val="29C5F4"/>
          </a:solidFill>
          <a:ln>
            <a:solidFill>
              <a:srgbClr val="29C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a:extLst>
              <a:ext uri="{FF2B5EF4-FFF2-40B4-BE49-F238E27FC236}">
                <a16:creationId xmlns:a16="http://schemas.microsoft.com/office/drawing/2014/main" id="{364CEDA0-4836-FEC5-F627-E3C003A42094}"/>
              </a:ext>
            </a:extLst>
          </p:cNvPr>
          <p:cNvSpPr txBox="1"/>
          <p:nvPr/>
        </p:nvSpPr>
        <p:spPr>
          <a:xfrm>
            <a:off x="7864927" y="604499"/>
            <a:ext cx="4158343" cy="461665"/>
          </a:xfrm>
          <a:prstGeom prst="rect">
            <a:avLst/>
          </a:prstGeom>
          <a:noFill/>
        </p:spPr>
        <p:txBody>
          <a:bodyPr wrap="square" rtlCol="0">
            <a:spAutoFit/>
          </a:bodyPr>
          <a:lstStyle/>
          <a:p>
            <a:pPr algn="ctr"/>
            <a:r>
              <a:rPr lang="en-GB" sz="2400" b="1" dirty="0">
                <a:solidFill>
                  <a:srgbClr val="FF0000"/>
                </a:solidFill>
              </a:rPr>
              <a:t>Tilpas aktiviteterne efter behov</a:t>
            </a:r>
          </a:p>
        </p:txBody>
      </p:sp>
    </p:spTree>
    <p:extLst>
      <p:ext uri="{BB962C8B-B14F-4D97-AF65-F5344CB8AC3E}">
        <p14:creationId xmlns:p14="http://schemas.microsoft.com/office/powerpoint/2010/main" val="2541906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03CFD-D438-B874-2426-1C6CFBF314F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B4DDF29-44E8-2FBA-50A8-F62B85BE18D8}"/>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AF5B83E9-9E34-FE0E-8685-372BB17F33A0}"/>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5" name="Picture 4">
            <a:extLst>
              <a:ext uri="{FF2B5EF4-FFF2-40B4-BE49-F238E27FC236}">
                <a16:creationId xmlns:a16="http://schemas.microsoft.com/office/drawing/2014/main" id="{186D4579-715E-377C-D6B2-1326FCFBD479}"/>
              </a:ext>
            </a:extLst>
          </p:cNvPr>
          <p:cNvPicPr>
            <a:picLocks noChangeAspect="1"/>
          </p:cNvPicPr>
          <p:nvPr/>
        </p:nvPicPr>
        <p:blipFill rotWithShape="1">
          <a:blip r:embed="rId3"/>
          <a:srcRect l="12699" t="23776" r="7669" b="51407"/>
          <a:stretch/>
        </p:blipFill>
        <p:spPr>
          <a:xfrm>
            <a:off x="1958987" y="2524714"/>
            <a:ext cx="8274025" cy="3647389"/>
          </a:xfrm>
          <a:prstGeom prst="rect">
            <a:avLst/>
          </a:prstGeom>
        </p:spPr>
      </p:pic>
      <p:sp>
        <p:nvSpPr>
          <p:cNvPr id="2" name="Rechteck 1">
            <a:extLst>
              <a:ext uri="{FF2B5EF4-FFF2-40B4-BE49-F238E27FC236}">
                <a16:creationId xmlns:a16="http://schemas.microsoft.com/office/drawing/2014/main" id="{5CFFB8B9-4E60-49B0-7CF5-4481F1130041}"/>
              </a:ext>
            </a:extLst>
          </p:cNvPr>
          <p:cNvSpPr/>
          <p:nvPr/>
        </p:nvSpPr>
        <p:spPr>
          <a:xfrm>
            <a:off x="2060543" y="2457443"/>
            <a:ext cx="1849243" cy="2683640"/>
          </a:xfrm>
          <a:prstGeom prst="rect">
            <a:avLst/>
          </a:prstGeom>
          <a:noFill/>
          <a:ln w="57150">
            <a:solidFill>
              <a:srgbClr val="8652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2602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03E5B-EF01-C3E6-0113-402B0EB969E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AD0EB5D-E435-4D8B-8F60-E46B985AB11C}"/>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4FD112AB-B283-B79A-196B-0500676FD8B2}"/>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8" name="Grafik 7">
            <a:extLst>
              <a:ext uri="{FF2B5EF4-FFF2-40B4-BE49-F238E27FC236}">
                <a16:creationId xmlns:a16="http://schemas.microsoft.com/office/drawing/2014/main" id="{B6CF116C-13FC-4BB7-94FF-53DF57A4134C}"/>
              </a:ext>
            </a:extLst>
          </p:cNvPr>
          <p:cNvPicPr>
            <a:picLocks noChangeAspect="1"/>
          </p:cNvPicPr>
          <p:nvPr/>
        </p:nvPicPr>
        <p:blipFill>
          <a:blip r:embed="rId3"/>
          <a:stretch>
            <a:fillRect/>
          </a:stretch>
        </p:blipFill>
        <p:spPr>
          <a:xfrm>
            <a:off x="2562565" y="2233564"/>
            <a:ext cx="7163800" cy="4229690"/>
          </a:xfrm>
          <a:prstGeom prst="rect">
            <a:avLst/>
          </a:prstGeom>
        </p:spPr>
      </p:pic>
    </p:spTree>
    <p:extLst>
      <p:ext uri="{BB962C8B-B14F-4D97-AF65-F5344CB8AC3E}">
        <p14:creationId xmlns:p14="http://schemas.microsoft.com/office/powerpoint/2010/main" val="3565220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A0BD5-FB6C-65C4-714A-C3A354BCA1E5}"/>
              </a:ext>
            </a:extLst>
          </p:cNvPr>
          <p:cNvSpPr>
            <a:spLocks noGrp="1"/>
          </p:cNvSpPr>
          <p:nvPr>
            <p:ph type="body" sz="quarter" idx="18"/>
          </p:nvPr>
        </p:nvSpPr>
        <p:spPr>
          <a:xfrm>
            <a:off x="4063536" y="4181707"/>
            <a:ext cx="4064926" cy="681058"/>
          </a:xfrm>
        </p:spPr>
        <p:txBody>
          <a:bodyPr/>
          <a:lstStyle/>
          <a:p>
            <a:r>
              <a:rPr lang="en-GB" sz="3600" b="1"/>
              <a:t>DISKUSSION</a:t>
            </a:r>
          </a:p>
        </p:txBody>
      </p:sp>
      <p:sp>
        <p:nvSpPr>
          <p:cNvPr id="2" name="Text Placeholder 1">
            <a:extLst>
              <a:ext uri="{FF2B5EF4-FFF2-40B4-BE49-F238E27FC236}">
                <a16:creationId xmlns:a16="http://schemas.microsoft.com/office/drawing/2014/main" id="{5A2D6460-EE22-E394-E430-9843E4A1D13F}"/>
              </a:ext>
            </a:extLst>
          </p:cNvPr>
          <p:cNvSpPr>
            <a:spLocks noGrp="1"/>
          </p:cNvSpPr>
          <p:nvPr>
            <p:ph type="body" sz="quarter" idx="19"/>
          </p:nvPr>
        </p:nvSpPr>
        <p:spPr/>
        <p:txBody>
          <a:bodyPr/>
          <a:lstStyle/>
          <a:p>
            <a:r>
              <a:rPr lang="en-US" sz="3200">
                <a:ea typeface="Calibri"/>
                <a:cs typeface="Calibri"/>
              </a:rPr>
              <a:t>Hvilket </a:t>
            </a:r>
            <a:r>
              <a:rPr lang="en-US" sz="3200" b="1">
                <a:ea typeface="Calibri"/>
                <a:cs typeface="Calibri"/>
              </a:rPr>
              <a:t>digitalt værktøj </a:t>
            </a:r>
            <a:r>
              <a:rPr lang="en-US" sz="3200">
                <a:ea typeface="Calibri"/>
                <a:cs typeface="Calibri"/>
              </a:rPr>
              <a:t>kan understøtte</a:t>
            </a:r>
            <a:br>
              <a:rPr lang="en-US" sz="3200">
                <a:ea typeface="Calibri"/>
                <a:cs typeface="Calibri"/>
              </a:rPr>
            </a:br>
            <a:r>
              <a:rPr lang="en-US" sz="3200">
                <a:ea typeface="Calibri"/>
                <a:cs typeface="Calibri"/>
              </a:rPr>
              <a:t>gennemførelsen af fase 1 – </a:t>
            </a:r>
            <a:br>
              <a:rPr lang="en-US" sz="3200">
                <a:ea typeface="Calibri"/>
                <a:cs typeface="Calibri"/>
              </a:rPr>
            </a:br>
            <a:r>
              <a:rPr lang="en-US" sz="3200">
                <a:ea typeface="Calibri"/>
                <a:cs typeface="Calibri"/>
              </a:rPr>
              <a:t>Identificering af muligheder?</a:t>
            </a:r>
            <a:endParaRPr lang="en-GB"/>
          </a:p>
        </p:txBody>
      </p:sp>
      <p:pic>
        <p:nvPicPr>
          <p:cNvPr id="6" name="Picture Placeholder 5">
            <a:extLst>
              <a:ext uri="{FF2B5EF4-FFF2-40B4-BE49-F238E27FC236}">
                <a16:creationId xmlns:a16="http://schemas.microsoft.com/office/drawing/2014/main" id="{00169770-BBCB-FDFC-3A82-3D0C5C5963AB}"/>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2853" b="2853"/>
          <a:stretch/>
        </p:blipFill>
        <p:spPr/>
      </p:pic>
    </p:spTree>
    <p:extLst>
      <p:ext uri="{BB962C8B-B14F-4D97-AF65-F5344CB8AC3E}">
        <p14:creationId xmlns:p14="http://schemas.microsoft.com/office/powerpoint/2010/main" val="1497489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83B3B-68DF-92D1-3C49-06776337C23C}"/>
              </a:ext>
            </a:extLst>
          </p:cNvPr>
          <p:cNvSpPr>
            <a:spLocks noGrp="1"/>
          </p:cNvSpPr>
          <p:nvPr>
            <p:ph type="body" sz="quarter" idx="18"/>
          </p:nvPr>
        </p:nvSpPr>
        <p:spPr>
          <a:xfrm>
            <a:off x="701135" y="2344758"/>
            <a:ext cx="4867011" cy="4111797"/>
          </a:xfrm>
        </p:spPr>
        <p:txBody>
          <a:bodyPr/>
          <a:lstStyle/>
          <a:p>
            <a:pPr marL="9525" indent="-9525"/>
            <a:r>
              <a:rPr lang="en-US" sz="2400">
                <a:ea typeface="Calibri"/>
                <a:cs typeface="Calibri"/>
              </a:rPr>
              <a:t>Identificer </a:t>
            </a:r>
            <a:r>
              <a:rPr lang="en-US" sz="2400" b="1">
                <a:ea typeface="Calibri"/>
                <a:cs typeface="Calibri"/>
              </a:rPr>
              <a:t>muligheder for bæredygtighed </a:t>
            </a:r>
            <a:r>
              <a:rPr lang="en-US" sz="2400">
                <a:ea typeface="Calibri"/>
                <a:cs typeface="Calibri"/>
              </a:rPr>
              <a:t>inden for logistikdrift. </a:t>
            </a:r>
          </a:p>
          <a:p>
            <a:pPr marL="9525" indent="-9525"/>
            <a:endParaRPr lang="en-US">
              <a:ea typeface="Calibri"/>
              <a:cs typeface="Calibri"/>
            </a:endParaRPr>
          </a:p>
          <a:p>
            <a:pPr marL="342900" indent="-342900">
              <a:buFont typeface="Wingdings" pitchFamily="2" charset="2"/>
              <a:buChar char="q"/>
            </a:pPr>
            <a:r>
              <a:rPr lang="en-US" sz="2400">
                <a:ea typeface="Calibri"/>
                <a:cs typeface="Calibri"/>
              </a:rPr>
              <a:t>Hver gruppe vælger et relevant digitalt værktøj til at understøtte fase 1.</a:t>
            </a:r>
          </a:p>
          <a:p>
            <a:pPr marL="342900" indent="-342900">
              <a:buFont typeface="Wingdings" pitchFamily="2" charset="2"/>
              <a:buChar char="q"/>
            </a:pPr>
            <a:r>
              <a:rPr lang="en-US" sz="2400">
                <a:ea typeface="Calibri"/>
                <a:cs typeface="Calibri"/>
              </a:rPr>
              <a:t>Grupperne </a:t>
            </a:r>
            <a:r>
              <a:rPr lang="en-US" sz="2400" err="1">
                <a:ea typeface="Calibri"/>
                <a:cs typeface="Calibri"/>
              </a:rPr>
              <a:t>analyserer </a:t>
            </a:r>
            <a:r>
              <a:rPr lang="en-US" sz="2400">
                <a:ea typeface="Calibri"/>
                <a:cs typeface="Calibri"/>
              </a:rPr>
              <a:t>virksomheden og identificerer muligheder for bæredygtighed.</a:t>
            </a:r>
            <a:endParaRPr lang="en-GB"/>
          </a:p>
        </p:txBody>
      </p:sp>
      <p:sp>
        <p:nvSpPr>
          <p:cNvPr id="3" name="Text Placeholder 2">
            <a:extLst>
              <a:ext uri="{FF2B5EF4-FFF2-40B4-BE49-F238E27FC236}">
                <a16:creationId xmlns:a16="http://schemas.microsoft.com/office/drawing/2014/main" id="{E6431C77-655A-4F6C-DB55-B331647CB94F}"/>
              </a:ext>
            </a:extLst>
          </p:cNvPr>
          <p:cNvSpPr>
            <a:spLocks noGrp="1"/>
          </p:cNvSpPr>
          <p:nvPr>
            <p:ph type="body" sz="quarter" idx="16"/>
          </p:nvPr>
        </p:nvSpPr>
        <p:spPr/>
        <p:txBody>
          <a:bodyPr/>
          <a:lstStyle/>
          <a:p>
            <a:r>
              <a:rPr lang="en-GB"/>
              <a:t>PROBLEMBASERET</a:t>
            </a:r>
          </a:p>
          <a:p>
            <a:r>
              <a:rPr lang="en-GB"/>
              <a:t>AKTIVITET</a:t>
            </a:r>
          </a:p>
        </p:txBody>
      </p:sp>
      <p:pic>
        <p:nvPicPr>
          <p:cNvPr id="6" name="Picture Placeholder 5" descr="A hand holding a pen&#10;&#10;Description automatically generated">
            <a:extLst>
              <a:ext uri="{FF2B5EF4-FFF2-40B4-BE49-F238E27FC236}">
                <a16:creationId xmlns:a16="http://schemas.microsoft.com/office/drawing/2014/main" id="{E6FD4D46-E491-73D9-8964-8127691D351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354" b="7354"/>
          <a:stretch>
            <a:fillRect/>
          </a:stretch>
        </p:blipFill>
        <p:spPr/>
      </p:pic>
    </p:spTree>
    <p:extLst>
      <p:ext uri="{BB962C8B-B14F-4D97-AF65-F5344CB8AC3E}">
        <p14:creationId xmlns:p14="http://schemas.microsoft.com/office/powerpoint/2010/main" val="377320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5">
            <a:extLst>
              <a:ext uri="{FF2B5EF4-FFF2-40B4-BE49-F238E27FC236}">
                <a16:creationId xmlns:a16="http://schemas.microsoft.com/office/drawing/2014/main" id="{FB647937-82C5-B5B4-F7AA-90138ACB9C6B}"/>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130" t="43831" r="130" b="31127"/>
          <a:stretch>
            <a:fillRect/>
          </a:stretch>
        </p:blipFill>
        <p:spPr>
          <a:xfrm flipH="1">
            <a:off x="788894" y="340862"/>
            <a:ext cx="11403106" cy="1903699"/>
          </a:xfrm>
        </p:spPr>
      </p:pic>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2202016" y="3140990"/>
            <a:ext cx="8547206" cy="566444"/>
          </a:xfrm>
          <a:prstGeom prst="rect">
            <a:avLst/>
          </a:prstGeom>
        </p:spPr>
        <p:txBody>
          <a:bodyPr/>
          <a:lstStyle/>
          <a:p>
            <a:pPr marL="342900" indent="-342900">
              <a:buClr>
                <a:srgbClr val="29C5F4"/>
              </a:buClr>
              <a:buFont typeface="Wingdings" panose="05000000000000000000" pitchFamily="2" charset="2"/>
              <a:buChar char="Ø"/>
            </a:pPr>
            <a:r>
              <a:rPr lang="en-US" dirty="0">
                <a:hlinkClick r:id="rId4" action="ppaction://hlinksldjump">
                  <a:extLst>
                    <a:ext uri="{A12FA001-AC4F-418D-AE19-62706E023703}">
                      <ahyp:hlinkClr xmlns:ahyp="http://schemas.microsoft.com/office/drawing/2018/hyperlinkcolor" val="tx"/>
                    </a:ext>
                  </a:extLst>
                </a:hlinkClick>
              </a:rPr>
              <a:t>Introduktion </a:t>
            </a:r>
            <a:r>
              <a:rPr lang="en-US" dirty="0">
                <a:solidFill>
                  <a:srgbClr val="FF0000"/>
                </a:solidFill>
              </a:rPr>
              <a:t>– Instruktioner til læreren (fjern/tilpas før brug)</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2202016" y="3718852"/>
            <a:ext cx="9278784" cy="566444"/>
          </a:xfrm>
          <a:prstGeom prst="rect">
            <a:avLst/>
          </a:prstGeom>
        </p:spPr>
        <p:txBody>
          <a:bodyPr lIns="91440" tIns="45720" rIns="91440" bIns="45720" anchor="ctr">
            <a:noAutofit/>
          </a:bodyPr>
          <a:lstStyle/>
          <a:p>
            <a:pPr marL="342900" indent="-342900">
              <a:buClr>
                <a:srgbClr val="29C5F4"/>
              </a:buClr>
              <a:buFont typeface="Wingdings" panose="05000000000000000000" pitchFamily="2" charset="2"/>
              <a:buChar char="Ø"/>
            </a:pPr>
            <a:r>
              <a:rPr lang="en-US" dirty="0">
                <a:hlinkClick r:id="rId5" action="ppaction://hlinksldjump">
                  <a:extLst>
                    <a:ext uri="{A12FA001-AC4F-418D-AE19-62706E023703}">
                      <ahyp:hlinkClr xmlns:ahyp="http://schemas.microsoft.com/office/drawing/2018/hyperlinkcolor" val="tx"/>
                    </a:ext>
                  </a:extLst>
                </a:hlinkClick>
              </a:rPr>
              <a:t>Slidesætstruktur </a:t>
            </a:r>
            <a:r>
              <a:rPr lang="en-US">
                <a:solidFill>
                  <a:srgbClr val="FF0000"/>
                </a:solidFill>
              </a:rPr>
              <a:t>– Instruktioner til læreren (fjern/tilpas inden brug)</a:t>
            </a:r>
            <a:endParaRPr lang="en-US"/>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2202016" y="4297921"/>
            <a:ext cx="8547206" cy="566444"/>
          </a:xfrm>
          <a:prstGeom prst="rect">
            <a:avLst/>
          </a:prstGeom>
        </p:spPr>
        <p:txBody>
          <a:bodyPr/>
          <a:lstStyle/>
          <a:p>
            <a:pPr marL="342900" indent="-342900">
              <a:buClr>
                <a:srgbClr val="29C5F4"/>
              </a:buClr>
              <a:buFont typeface="Wingdings" panose="05000000000000000000" pitchFamily="2" charset="2"/>
              <a:buChar char="Ø"/>
            </a:pPr>
            <a:r>
              <a:rPr lang="en-US" dirty="0">
                <a:hlinkClick r:id="rId6" action="ppaction://hlinksldjump">
                  <a:extLst>
                    <a:ext uri="{A12FA001-AC4F-418D-AE19-62706E023703}">
                      <ahyp:hlinkClr xmlns:ahyp="http://schemas.microsoft.com/office/drawing/2018/hyperlinkcolor" val="tx"/>
                    </a:ext>
                  </a:extLst>
                </a:hlinkClick>
              </a:rPr>
              <a:t>Modul 3 – Virkelige udfordringer</a:t>
            </a:r>
            <a:endParaRPr lang="en-US" dirty="0"/>
          </a:p>
        </p:txBody>
      </p:sp>
      <p:sp>
        <p:nvSpPr>
          <p:cNvPr id="12" name="Rectangle 11">
            <a:extLst>
              <a:ext uri="{FF2B5EF4-FFF2-40B4-BE49-F238E27FC236}">
                <a16:creationId xmlns:a16="http://schemas.microsoft.com/office/drawing/2014/main" id="{FD1AE6A7-36AA-0C4F-0261-5C67EE120960}"/>
              </a:ext>
            </a:extLst>
          </p:cNvPr>
          <p:cNvSpPr/>
          <p:nvPr/>
        </p:nvSpPr>
        <p:spPr>
          <a:xfrm>
            <a:off x="345172" y="1007603"/>
            <a:ext cx="2974383" cy="698629"/>
          </a:xfrm>
          <a:prstGeom prst="rect">
            <a:avLst/>
          </a:prstGeom>
          <a:gradFill>
            <a:gsLst>
              <a:gs pos="0">
                <a:srgbClr val="8551A1"/>
              </a:gs>
              <a:gs pos="35350">
                <a:srgbClr val="6363AC"/>
              </a:gs>
              <a:gs pos="100000">
                <a:srgbClr val="26C4F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29195" y="1059901"/>
            <a:ext cx="2577693" cy="646331"/>
          </a:xfrm>
          <a:prstGeom prst="rect">
            <a:avLst/>
          </a:prstGeom>
          <a:noFill/>
        </p:spPr>
        <p:txBody>
          <a:bodyPr wrap="none" rtlCol="0">
            <a:spAutoFit/>
          </a:bodyPr>
          <a:lstStyle/>
          <a:p>
            <a:r>
              <a:rPr lang="en-US" sz="3600" b="1" spc="324">
                <a:solidFill>
                  <a:schemeClr val="bg1"/>
                </a:solidFill>
                <a:latin typeface="Calibri" panose="020F0502020204030204" pitchFamily="34" charset="0"/>
                <a:cs typeface="Calibri" panose="020F0502020204030204" pitchFamily="34" charset="0"/>
              </a:rPr>
              <a:t>INDHOLDSFORTEGNELSE</a:t>
            </a:r>
          </a:p>
        </p:txBody>
      </p:sp>
      <p:sp>
        <p:nvSpPr>
          <p:cNvPr id="5" name="Freeform 4">
            <a:extLst>
              <a:ext uri="{FF2B5EF4-FFF2-40B4-BE49-F238E27FC236}">
                <a16:creationId xmlns:a16="http://schemas.microsoft.com/office/drawing/2014/main" id="{F0AA56BA-45F4-3283-64D9-CB18D34B630F}"/>
              </a:ext>
            </a:extLst>
          </p:cNvPr>
          <p:cNvSpPr/>
          <p:nvPr/>
        </p:nvSpPr>
        <p:spPr>
          <a:xfrm rot="19451452">
            <a:off x="10266460" y="-2205407"/>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74DF250-9762-EA34-433A-C14C032328D0}"/>
              </a:ext>
            </a:extLst>
          </p:cNvPr>
          <p:cNvSpPr/>
          <p:nvPr/>
        </p:nvSpPr>
        <p:spPr>
          <a:xfrm>
            <a:off x="8872447" y="1389035"/>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Tree>
    <p:extLst>
      <p:ext uri="{BB962C8B-B14F-4D97-AF65-F5344CB8AC3E}">
        <p14:creationId xmlns:p14="http://schemas.microsoft.com/office/powerpoint/2010/main" val="363521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CA200-4C0B-51A1-9B9B-60D7AE839FE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3FFEB8-C715-1381-C2C2-35E400E409A8}"/>
              </a:ext>
            </a:extLst>
          </p:cNvPr>
          <p:cNvSpPr>
            <a:spLocks noGrp="1"/>
          </p:cNvSpPr>
          <p:nvPr>
            <p:ph type="body" sz="quarter" idx="16"/>
          </p:nvPr>
        </p:nvSpPr>
        <p:spPr/>
        <p:txBody>
          <a:bodyPr/>
          <a:lstStyle/>
          <a:p>
            <a:r>
              <a:rPr lang="en-US" b="1">
                <a:effectLst/>
                <a:latin typeface="Calibri (Body)"/>
                <a:ea typeface="Calibri" panose="020F0502020204030204" pitchFamily="34" charset="0"/>
                <a:cs typeface="Times New Roman" panose="02020603050405020304" pitchFamily="18" charset="0"/>
              </a:rPr>
              <a:t>Trin 1: Kontekstkort</a:t>
            </a:r>
            <a:endParaRPr lang="nl-NL" b="1">
              <a:effectLst/>
              <a:latin typeface="Calibri (Body)"/>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FDC75E73-1831-41D8-38F1-E8E229383E84}"/>
              </a:ext>
            </a:extLst>
          </p:cNvPr>
          <p:cNvSpPr>
            <a:spLocks noGrp="1"/>
          </p:cNvSpPr>
          <p:nvPr>
            <p:ph type="body" sz="quarter" idx="19"/>
          </p:nvPr>
        </p:nvSpPr>
        <p:spPr>
          <a:xfrm>
            <a:off x="904856" y="2325487"/>
            <a:ext cx="4272934" cy="3781929"/>
          </a:xfrm>
        </p:spPr>
        <p:txBody>
          <a:bodyPr lIns="91440" tIns="45720" rIns="91440" bIns="45720" anchor="t"/>
          <a:lstStyle/>
          <a:p>
            <a:pPr indent="0">
              <a:spcBef>
                <a:spcPts val="600"/>
              </a:spcBef>
            </a:pPr>
            <a:r>
              <a:rPr lang="en-US" sz="1600" b="1" dirty="0">
                <a:effectLst/>
                <a:latin typeface="Calibri"/>
                <a:ea typeface="Calibri"/>
                <a:cs typeface="Times New Roman"/>
              </a:rPr>
              <a:t>Identificer muligheder </a:t>
            </a:r>
            <a:r>
              <a:rPr lang="en-US" sz="1600" dirty="0">
                <a:effectLst/>
                <a:latin typeface="Calibri"/>
                <a:ea typeface="Calibri"/>
                <a:cs typeface="Times New Roman"/>
              </a:rPr>
              <a:t>for </a:t>
            </a:r>
            <a:r>
              <a:rPr lang="en-US" sz="1600" dirty="0">
                <a:latin typeface="Calibri"/>
                <a:ea typeface="Calibri"/>
                <a:cs typeface="Times New Roman"/>
              </a:rPr>
              <a:t>bæredygtige logistikaktiviteter i den </a:t>
            </a:r>
            <a:r>
              <a:rPr lang="en-US" sz="1600" dirty="0">
                <a:effectLst/>
                <a:latin typeface="Calibri"/>
                <a:ea typeface="Calibri"/>
                <a:cs typeface="Times New Roman"/>
              </a:rPr>
              <a:t>valgte virksomhed. Tænk over områderne i kontekstkortet </a:t>
            </a:r>
            <a:r>
              <a:rPr lang="en-US" sz="1600" dirty="0">
                <a:latin typeface="Calibri"/>
                <a:ea typeface="Calibri"/>
                <a:cs typeface="Times New Roman"/>
              </a:rPr>
              <a:t>og </a:t>
            </a:r>
            <a:r>
              <a:rPr lang="en-GB" sz="1600" dirty="0">
                <a:effectLst/>
                <a:latin typeface="Calibri"/>
                <a:ea typeface="Calibri"/>
                <a:cs typeface="Calibri"/>
              </a:rPr>
              <a:t>fremhæv de </a:t>
            </a:r>
            <a:r>
              <a:rPr lang="en-GB" sz="1600" b="1" dirty="0">
                <a:effectLst/>
                <a:latin typeface="Calibri"/>
                <a:ea typeface="Calibri"/>
                <a:cs typeface="Calibri"/>
              </a:rPr>
              <a:t>tre største trusler og muligheder</a:t>
            </a:r>
            <a:r>
              <a:rPr lang="en-US" sz="1600" dirty="0">
                <a:effectLst/>
                <a:latin typeface="Calibri"/>
                <a:ea typeface="Calibri"/>
                <a:cs typeface="Times New Roman"/>
              </a:rPr>
              <a:t>. </a:t>
            </a:r>
          </a:p>
          <a:p>
            <a:pPr indent="0">
              <a:spcBef>
                <a:spcPts val="600"/>
              </a:spcBef>
            </a:pPr>
            <a:r>
              <a:rPr lang="en-GB" sz="1600" dirty="0">
                <a:effectLst/>
                <a:latin typeface="Calibri"/>
                <a:ea typeface="Calibri"/>
                <a:cs typeface="Calibri"/>
              </a:rPr>
              <a:t>Se videoen</a:t>
            </a:r>
            <a:r>
              <a:rPr lang="en-GB" sz="1600" b="1" u="sng" dirty="0">
                <a:solidFill>
                  <a:srgbClr val="29C5F4"/>
                </a:solidFill>
                <a:effectLst/>
                <a:latin typeface="Calibri"/>
                <a:ea typeface="Calibri"/>
                <a:cs typeface="Calibri"/>
                <a:hlinkClick r:id="rId2">
                  <a:extLst>
                    <a:ext uri="{A12FA001-AC4F-418D-AE19-62706E023703}">
                      <ahyp:hlinkClr xmlns:ahyp="http://schemas.microsoft.com/office/drawing/2018/hyperlinkcolor" val="tx"/>
                    </a:ext>
                  </a:extLst>
                </a:hlinkClick>
              </a:rPr>
              <a:t> om kontekstkort </a:t>
            </a:r>
            <a:r>
              <a:rPr lang="en-GB" sz="1600" dirty="0">
                <a:effectLst/>
                <a:latin typeface="Calibri"/>
                <a:ea typeface="Calibri"/>
                <a:cs typeface="Calibri"/>
              </a:rPr>
              <a:t>for at </a:t>
            </a:r>
            <a:r>
              <a:rPr lang="en-GB" sz="1600" dirty="0">
                <a:latin typeface="Calibri"/>
                <a:ea typeface="Calibri"/>
                <a:cs typeface="Calibri"/>
              </a:rPr>
              <a:t>få en </a:t>
            </a:r>
            <a:r>
              <a:rPr lang="en-GB" sz="1600" dirty="0">
                <a:effectLst/>
                <a:latin typeface="Calibri"/>
                <a:ea typeface="Calibri"/>
                <a:cs typeface="Calibri"/>
              </a:rPr>
              <a:t>bedre forståelse</a:t>
            </a:r>
            <a:r>
              <a:rPr lang="en-GB" sz="1600" dirty="0">
                <a:latin typeface="Calibri"/>
                <a:ea typeface="Calibri"/>
                <a:cs typeface="Calibri"/>
              </a:rPr>
              <a:t>. </a:t>
            </a:r>
          </a:p>
          <a:p>
            <a:pPr indent="0">
              <a:spcBef>
                <a:spcPts val="600"/>
              </a:spcBef>
            </a:pPr>
            <a:r>
              <a:rPr lang="en-GB" sz="1600" dirty="0">
                <a:latin typeface="Calibri"/>
                <a:ea typeface="Calibri"/>
                <a:cs typeface="Times New Roman"/>
              </a:rPr>
              <a:t>Diskuter og udfyld kortet sammen med din gruppe.</a:t>
            </a:r>
          </a:p>
          <a:p>
            <a:pPr indent="0">
              <a:spcBef>
                <a:spcPts val="600"/>
              </a:spcBef>
            </a:pPr>
            <a:endParaRPr lang="en-GB" sz="1600" dirty="0">
              <a:latin typeface="Calibri"/>
              <a:ea typeface="Calibri"/>
              <a:cs typeface="Calibri"/>
            </a:endParaRPr>
          </a:p>
        </p:txBody>
      </p:sp>
      <p:pic>
        <p:nvPicPr>
          <p:cNvPr id="2" name="Picture 4" descr="A map of a company&#10;&#10;Description automatically generated">
            <a:extLst>
              <a:ext uri="{FF2B5EF4-FFF2-40B4-BE49-F238E27FC236}">
                <a16:creationId xmlns:a16="http://schemas.microsoft.com/office/drawing/2014/main" id="{B40BA4F6-8623-A291-BA7B-47474AC7E0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9706" y="2274571"/>
            <a:ext cx="6117464" cy="4328050"/>
          </a:xfrm>
          <a:prstGeom prst="rect">
            <a:avLst/>
          </a:prstGeom>
        </p:spPr>
      </p:pic>
    </p:spTree>
    <p:extLst>
      <p:ext uri="{BB962C8B-B14F-4D97-AF65-F5344CB8AC3E}">
        <p14:creationId xmlns:p14="http://schemas.microsoft.com/office/powerpoint/2010/main" val="1665135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76088-EE48-7EA7-4690-E0F2AC189BD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4D78800-65C3-4A83-02E7-FB3636470A07}"/>
              </a:ext>
            </a:extLst>
          </p:cNvPr>
          <p:cNvSpPr>
            <a:spLocks noGrp="1"/>
          </p:cNvSpPr>
          <p:nvPr>
            <p:ph type="body" sz="quarter" idx="16"/>
          </p:nvPr>
        </p:nvSpPr>
        <p:spPr/>
        <p:txBody>
          <a:bodyPr/>
          <a:lstStyle/>
          <a:p>
            <a:r>
              <a:rPr lang="en-IE" b="1" dirty="0">
                <a:effectLst/>
                <a:latin typeface="Calibri (Body)"/>
                <a:ea typeface="Calibri" panose="020F0502020204030204" pitchFamily="34" charset="0"/>
                <a:cs typeface="Arial" panose="020B0604020202020204" pitchFamily="34" charset="0"/>
              </a:rPr>
              <a:t>Trin 2: Rammer for opgaver, der skal udføres</a:t>
            </a:r>
            <a:endParaRPr lang="nl-NL" b="1" dirty="0">
              <a:effectLst/>
              <a:latin typeface="Calibri (Body)"/>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CD36AFFF-A9BA-CF13-C0FA-2C3662FD03F4}"/>
              </a:ext>
            </a:extLst>
          </p:cNvPr>
          <p:cNvSpPr>
            <a:spLocks noGrp="1"/>
          </p:cNvSpPr>
          <p:nvPr>
            <p:ph type="body" sz="quarter" idx="19"/>
          </p:nvPr>
        </p:nvSpPr>
        <p:spPr>
          <a:xfrm>
            <a:off x="904856" y="2121581"/>
            <a:ext cx="10479218" cy="3781929"/>
          </a:xfrm>
        </p:spPr>
        <p:txBody>
          <a:bodyPr lIns="91440" tIns="45720" rIns="91440" bIns="45720" anchor="t"/>
          <a:lstStyle/>
          <a:p>
            <a:pPr marL="11113" indent="0"/>
            <a:r>
              <a:rPr lang="en-US" sz="1600">
                <a:effectLst/>
                <a:latin typeface="Calibri"/>
                <a:ea typeface="Calibri"/>
                <a:cs typeface="Times New Roman"/>
              </a:rPr>
              <a:t>Jobs-to-be-Done-rammen er en </a:t>
            </a:r>
            <a:r>
              <a:rPr lang="en-US" sz="1600" err="1">
                <a:effectLst/>
                <a:latin typeface="Calibri"/>
                <a:ea typeface="Calibri"/>
                <a:cs typeface="Times New Roman"/>
              </a:rPr>
              <a:t>kundecentreret </a:t>
            </a:r>
            <a:r>
              <a:rPr lang="en-US" sz="1600">
                <a:effectLst/>
                <a:latin typeface="Calibri"/>
                <a:ea typeface="Calibri"/>
                <a:cs typeface="Times New Roman"/>
              </a:rPr>
              <a:t>innovationsmetode, der gør det muligt for virksomheder at identificere kundernes behov og opdele en opgave, som kunderne ønsker at få udført, i specifikke processtrin. Se videoen </a:t>
            </a:r>
            <a:r>
              <a:rPr lang="en-US" sz="1600" b="1" u="sng">
                <a:solidFill>
                  <a:srgbClr val="29C5F4"/>
                </a:solidFill>
                <a:effectLst/>
                <a:latin typeface="Calibri"/>
                <a:ea typeface="Calibri"/>
                <a:cs typeface="Times New Roman"/>
                <a:hlinkClick r:id="rId2">
                  <a:extLst>
                    <a:ext uri="{A12FA001-AC4F-418D-AE19-62706E023703}">
                      <ahyp:hlinkClr xmlns:ahyp="http://schemas.microsoft.com/office/drawing/2018/hyperlinkcolor" val="tx"/>
                    </a:ext>
                  </a:extLst>
                </a:hlinkClick>
              </a:rPr>
              <a:t>Job-to-be-Done med eksempler </a:t>
            </a:r>
            <a:r>
              <a:rPr lang="en-US" sz="1600">
                <a:effectLst/>
                <a:latin typeface="Calibri"/>
                <a:ea typeface="Calibri"/>
                <a:cs typeface="Times New Roman"/>
              </a:rPr>
              <a:t>for at få en bedre forståelse af rammen. Du kan bruge </a:t>
            </a:r>
            <a:r>
              <a:rPr lang="en-US" sz="1600" b="1" u="sng">
                <a:solidFill>
                  <a:srgbClr val="29C5F4"/>
                </a:solidFill>
                <a:effectLst/>
                <a:latin typeface="Calibri"/>
                <a:ea typeface="Calibri"/>
                <a:cs typeface="Times New Roman"/>
                <a:hlinkClick r:id="rId3">
                  <a:extLst>
                    <a:ext uri="{A12FA001-AC4F-418D-AE19-62706E023703}">
                      <ahyp:hlinkClr xmlns:ahyp="http://schemas.microsoft.com/office/drawing/2018/hyperlinkcolor" val="tx"/>
                    </a:ext>
                  </a:extLst>
                </a:hlinkClick>
              </a:rPr>
              <a:t>skabelonen fra Miro </a:t>
            </a:r>
            <a:r>
              <a:rPr lang="en-US" sz="1600">
                <a:latin typeface="Calibri"/>
                <a:ea typeface="Calibri"/>
                <a:cs typeface="Times New Roman"/>
              </a:rPr>
              <a:t>til din opgave.</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rafik 1">
            <a:extLst>
              <a:ext uri="{FF2B5EF4-FFF2-40B4-BE49-F238E27FC236}">
                <a16:creationId xmlns:a16="http://schemas.microsoft.com/office/drawing/2014/main" id="{564EE927-49AC-4E8B-F3D1-DD812FAB9625}"/>
              </a:ext>
            </a:extLst>
          </p:cNvPr>
          <p:cNvPicPr>
            <a:picLocks noChangeAspect="1"/>
          </p:cNvPicPr>
          <p:nvPr/>
        </p:nvPicPr>
        <p:blipFill>
          <a:blip r:embed="rId4"/>
          <a:stretch>
            <a:fillRect/>
          </a:stretch>
        </p:blipFill>
        <p:spPr>
          <a:xfrm>
            <a:off x="3702109" y="3216729"/>
            <a:ext cx="4787782" cy="3429000"/>
          </a:xfrm>
          <a:prstGeom prst="rect">
            <a:avLst/>
          </a:prstGeom>
        </p:spPr>
      </p:pic>
    </p:spTree>
    <p:extLst>
      <p:ext uri="{BB962C8B-B14F-4D97-AF65-F5344CB8AC3E}">
        <p14:creationId xmlns:p14="http://schemas.microsoft.com/office/powerpoint/2010/main" val="3847257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BB27B-C201-4541-766F-879F2AF7F5E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ABE8C54-94BD-476C-BF13-9D68733C7678}"/>
              </a:ext>
            </a:extLst>
          </p:cNvPr>
          <p:cNvSpPr>
            <a:spLocks noGrp="1"/>
          </p:cNvSpPr>
          <p:nvPr>
            <p:ph type="body" sz="quarter" idx="16"/>
          </p:nvPr>
        </p:nvSpPr>
        <p:spPr/>
        <p:txBody>
          <a:bodyPr/>
          <a:lstStyle/>
          <a:p>
            <a:r>
              <a:rPr lang="en-IE" b="1" dirty="0">
                <a:effectLst/>
                <a:latin typeface="Calibri (Body)"/>
                <a:ea typeface="Calibri" panose="020F0502020204030204" pitchFamily="34" charset="0"/>
                <a:cs typeface="Arial" panose="020B0604020202020204" pitchFamily="34" charset="0"/>
              </a:rPr>
              <a:t>Trin 3: Anvendelse af opgaver, der skal </a:t>
            </a:r>
            <a:r>
              <a:rPr lang="en-IE" dirty="0">
                <a:latin typeface="Calibri (Body)"/>
                <a:ea typeface="Calibri" panose="020F0502020204030204" pitchFamily="34" charset="0"/>
                <a:cs typeface="Arial" panose="020B0604020202020204" pitchFamily="34" charset="0"/>
              </a:rPr>
              <a:t>udføres</a:t>
            </a:r>
            <a:endParaRPr lang="nl-NL" b="1" dirty="0">
              <a:effectLst/>
              <a:latin typeface="Calibri (Body)"/>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797FCBEC-2E03-FBEA-EEB2-645B7195EBC7}"/>
              </a:ext>
            </a:extLst>
          </p:cNvPr>
          <p:cNvSpPr>
            <a:spLocks noGrp="1"/>
          </p:cNvSpPr>
          <p:nvPr>
            <p:ph type="body" sz="quarter" idx="19"/>
          </p:nvPr>
        </p:nvSpPr>
        <p:spPr>
          <a:xfrm>
            <a:off x="904856" y="2121581"/>
            <a:ext cx="10479218" cy="3781929"/>
          </a:xfrm>
        </p:spPr>
        <p:txBody>
          <a:bodyPr lIns="91440" tIns="45720" rIns="91440" bIns="45720" anchor="t"/>
          <a:lstStyle/>
          <a:p>
            <a:pPr marL="0" indent="0" algn="just"/>
            <a:r>
              <a:rPr lang="en-GB" sz="1600" dirty="0"/>
              <a:t>Byg videre på de identificerede opgaver og omdan dem til brugerhistorier. Anvend JTBD-teorien ved at oprette brugerhistorier i </a:t>
            </a:r>
            <a:r>
              <a:rPr lang="en-GB" sz="1600" dirty="0">
                <a:ea typeface="Calibri"/>
                <a:cs typeface="Times New Roman"/>
              </a:rPr>
              <a:t>nedenstående format.</a:t>
            </a:r>
          </a:p>
          <a:p>
            <a:pPr marL="0" indent="0" algn="just"/>
            <a:endParaRPr lang="en-GB" sz="1600" dirty="0">
              <a:ea typeface="Calibri"/>
              <a:cs typeface="Times New Roman"/>
            </a:endParaRPr>
          </a:p>
          <a:p>
            <a:pPr marL="0" indent="0" algn="just"/>
            <a:endParaRPr lang="en-GB" sz="1600" dirty="0">
              <a:ea typeface="Calibri"/>
              <a:cs typeface="Times New Roman"/>
            </a:endParaRPr>
          </a:p>
          <a:p>
            <a:pPr marL="0" indent="0" algn="just"/>
            <a:endParaRPr lang="en-GB" sz="1600" dirty="0">
              <a:ea typeface="Calibri"/>
              <a:cs typeface="Times New Roman"/>
            </a:endParaRPr>
          </a:p>
          <a:p>
            <a:pPr marL="0" indent="0" algn="just"/>
            <a:endParaRPr lang="en-GB" sz="1600" dirty="0">
              <a:ea typeface="Calibri"/>
              <a:cs typeface="Times New Roman"/>
            </a:endParaRPr>
          </a:p>
          <a:p>
            <a:pPr marL="0" indent="0" algn="just"/>
            <a:endParaRPr lang="en-GB" sz="1600" dirty="0">
              <a:ea typeface="Calibri"/>
              <a:cs typeface="Times New Roman"/>
            </a:endParaRPr>
          </a:p>
          <a:p>
            <a:pPr marL="0" indent="0" algn="just"/>
            <a:endParaRPr lang="en-GB" sz="1600" dirty="0">
              <a:ea typeface="Calibri"/>
              <a:cs typeface="Times New Roman"/>
            </a:endParaRPr>
          </a:p>
          <a:p>
            <a:pPr marL="0" indent="0" algn="just"/>
            <a:endParaRPr lang="en-GB" sz="1600" dirty="0">
              <a:ea typeface="Calibri"/>
              <a:cs typeface="Times New Roman"/>
            </a:endParaRPr>
          </a:p>
          <a:p>
            <a:pPr marL="0" indent="0" algn="just"/>
            <a:endParaRPr lang="en-GB" sz="1600" dirty="0">
              <a:ea typeface="Calibri"/>
              <a:cs typeface="Times New Roman"/>
            </a:endParaRPr>
          </a:p>
          <a:p>
            <a:pPr marL="0" indent="0" algn="just"/>
            <a:r>
              <a:rPr lang="en-GB" sz="1600" dirty="0">
                <a:ea typeface="Calibri"/>
                <a:cs typeface="Times New Roman"/>
              </a:rPr>
              <a:t>For eksempel: </a:t>
            </a:r>
            <a:r>
              <a:rPr lang="en-GB" sz="1600" dirty="0"/>
              <a:t>"[Når jeg handler ind] [vil jeg købe lokale grøntsager] [så jeg støtter de lokale og får det godt med mig selv]".</a:t>
            </a:r>
          </a:p>
          <a:p>
            <a:pPr marL="0" indent="0" algn="just"/>
            <a:endParaRPr lang="en-GB" sz="1600" dirty="0">
              <a:ea typeface="Calibri"/>
              <a:cs typeface="Times New Roman"/>
            </a:endParaRPr>
          </a:p>
          <a:p>
            <a:pPr marL="11113" indent="0"/>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15">
            <a:extLst>
              <a:ext uri="{FF2B5EF4-FFF2-40B4-BE49-F238E27FC236}">
                <a16:creationId xmlns:a16="http://schemas.microsoft.com/office/drawing/2014/main" id="{A509CCAD-0CCE-70E1-B8B2-785984FD087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24709" y="2960796"/>
            <a:ext cx="6742582" cy="1961399"/>
          </a:xfrm>
          <a:prstGeom prst="rect">
            <a:avLst/>
          </a:prstGeom>
          <a:noFill/>
          <a:ln>
            <a:noFill/>
          </a:ln>
        </p:spPr>
      </p:pic>
    </p:spTree>
    <p:extLst>
      <p:ext uri="{BB962C8B-B14F-4D97-AF65-F5344CB8AC3E}">
        <p14:creationId xmlns:p14="http://schemas.microsoft.com/office/powerpoint/2010/main" val="3716484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BCE9C753-B344-7A74-3192-E14C32B94B6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12604" b="12604"/>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a:xfrm>
            <a:off x="4063536" y="4333156"/>
            <a:ext cx="4064926" cy="850665"/>
          </a:xfrm>
        </p:spPr>
        <p:txBody>
          <a:bodyPr/>
          <a:lstStyle/>
          <a:p>
            <a:r>
              <a:rPr lang="en-US" sz="4000" b="1"/>
              <a:t>UGE 9</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3262458" y="1674178"/>
            <a:ext cx="5667082" cy="1748587"/>
          </a:xfrm>
        </p:spPr>
        <p:txBody>
          <a:bodyPr lIns="91440" tIns="45720" rIns="91440" bIns="45720" anchor="ctr"/>
          <a:lstStyle/>
          <a:p>
            <a:r>
              <a:rPr lang="en-GB" sz="4800" b="1"/>
              <a:t>FASE 2 –</a:t>
            </a:r>
            <a:br>
              <a:rPr lang="en-GB" sz="4800" b="1">
                <a:ea typeface="Calibri"/>
                <a:cs typeface="Calibri"/>
              </a:rPr>
            </a:br>
            <a:r>
              <a:rPr lang="en-GB" sz="4800" b="1"/>
              <a:t>IDÉUDVIKLING OG IDÉSTYRING</a:t>
            </a:r>
          </a:p>
        </p:txBody>
      </p:sp>
      <p:sp>
        <p:nvSpPr>
          <p:cNvPr id="2" name="Rechteck 1">
            <a:extLst>
              <a:ext uri="{FF2B5EF4-FFF2-40B4-BE49-F238E27FC236}">
                <a16:creationId xmlns:a16="http://schemas.microsoft.com/office/drawing/2014/main" id="{D49A7D40-F499-64B7-AD64-276CC269588E}"/>
              </a:ext>
            </a:extLst>
          </p:cNvPr>
          <p:cNvSpPr/>
          <p:nvPr/>
        </p:nvSpPr>
        <p:spPr>
          <a:xfrm>
            <a:off x="7696199" y="217713"/>
            <a:ext cx="4495800" cy="1338943"/>
          </a:xfrm>
          <a:prstGeom prst="rect">
            <a:avLst/>
          </a:prstGeom>
          <a:solidFill>
            <a:srgbClr val="29C5F4"/>
          </a:solidFill>
          <a:ln>
            <a:solidFill>
              <a:srgbClr val="29C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a:extLst>
              <a:ext uri="{FF2B5EF4-FFF2-40B4-BE49-F238E27FC236}">
                <a16:creationId xmlns:a16="http://schemas.microsoft.com/office/drawing/2014/main" id="{ACF0DD59-02C4-906C-3135-0028C23DC61A}"/>
              </a:ext>
            </a:extLst>
          </p:cNvPr>
          <p:cNvSpPr txBox="1"/>
          <p:nvPr/>
        </p:nvSpPr>
        <p:spPr>
          <a:xfrm>
            <a:off x="7864927" y="604499"/>
            <a:ext cx="4158343" cy="461665"/>
          </a:xfrm>
          <a:prstGeom prst="rect">
            <a:avLst/>
          </a:prstGeom>
          <a:noFill/>
        </p:spPr>
        <p:txBody>
          <a:bodyPr wrap="square" rtlCol="0">
            <a:spAutoFit/>
          </a:bodyPr>
          <a:lstStyle/>
          <a:p>
            <a:pPr algn="ctr"/>
            <a:r>
              <a:rPr lang="en-GB" sz="2400" b="1" dirty="0">
                <a:solidFill>
                  <a:srgbClr val="FF0000"/>
                </a:solidFill>
              </a:rPr>
              <a:t>Tilpas aktiviteter efter behov</a:t>
            </a:r>
          </a:p>
        </p:txBody>
      </p:sp>
    </p:spTree>
    <p:extLst>
      <p:ext uri="{BB962C8B-B14F-4D97-AF65-F5344CB8AC3E}">
        <p14:creationId xmlns:p14="http://schemas.microsoft.com/office/powerpoint/2010/main" val="1160628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B6A38-82CC-CFA9-41B2-C59DA9FE1F3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0766127-5FB2-FCDE-2405-27A6BDD777D5}"/>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8BAAF618-F88D-C031-F434-2A15C7332281}"/>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5" name="Picture 4">
            <a:extLst>
              <a:ext uri="{FF2B5EF4-FFF2-40B4-BE49-F238E27FC236}">
                <a16:creationId xmlns:a16="http://schemas.microsoft.com/office/drawing/2014/main" id="{1D9DBA95-0012-4D05-E658-652AD3177BDB}"/>
              </a:ext>
            </a:extLst>
          </p:cNvPr>
          <p:cNvPicPr>
            <a:picLocks noChangeAspect="1"/>
          </p:cNvPicPr>
          <p:nvPr/>
        </p:nvPicPr>
        <p:blipFill rotWithShape="1">
          <a:blip r:embed="rId3"/>
          <a:srcRect l="12699" t="23776" r="7669" b="51407"/>
          <a:stretch/>
        </p:blipFill>
        <p:spPr>
          <a:xfrm>
            <a:off x="1958987" y="2591985"/>
            <a:ext cx="8274025" cy="3647389"/>
          </a:xfrm>
          <a:prstGeom prst="rect">
            <a:avLst/>
          </a:prstGeom>
        </p:spPr>
      </p:pic>
      <p:sp>
        <p:nvSpPr>
          <p:cNvPr id="2" name="Rechteck 1">
            <a:extLst>
              <a:ext uri="{FF2B5EF4-FFF2-40B4-BE49-F238E27FC236}">
                <a16:creationId xmlns:a16="http://schemas.microsoft.com/office/drawing/2014/main" id="{78909990-63BF-FC9C-CD1D-3992868EBFAF}"/>
              </a:ext>
            </a:extLst>
          </p:cNvPr>
          <p:cNvSpPr/>
          <p:nvPr/>
        </p:nvSpPr>
        <p:spPr>
          <a:xfrm>
            <a:off x="3142654" y="3555734"/>
            <a:ext cx="2124261" cy="2683640"/>
          </a:xfrm>
          <a:prstGeom prst="rect">
            <a:avLst/>
          </a:prstGeom>
          <a:noFill/>
          <a:ln w="57150">
            <a:solidFill>
              <a:srgbClr val="8652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248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A2EC9-8B93-1F39-62E5-352E386C260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41AFED4-9120-766B-01A6-8817BAD761F7}"/>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BC778CE6-DBB3-32FB-0551-2F806EB5349B}"/>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7" name="Grafik 6">
            <a:extLst>
              <a:ext uri="{FF2B5EF4-FFF2-40B4-BE49-F238E27FC236}">
                <a16:creationId xmlns:a16="http://schemas.microsoft.com/office/drawing/2014/main" id="{F1799EE5-AAD1-EF50-0D5D-E5B8325B04E8}"/>
              </a:ext>
            </a:extLst>
          </p:cNvPr>
          <p:cNvPicPr>
            <a:picLocks noChangeAspect="1"/>
          </p:cNvPicPr>
          <p:nvPr/>
        </p:nvPicPr>
        <p:blipFill>
          <a:blip r:embed="rId3"/>
          <a:stretch>
            <a:fillRect/>
          </a:stretch>
        </p:blipFill>
        <p:spPr>
          <a:xfrm>
            <a:off x="3160266" y="2054561"/>
            <a:ext cx="5968398" cy="4759058"/>
          </a:xfrm>
          <a:prstGeom prst="rect">
            <a:avLst/>
          </a:prstGeom>
        </p:spPr>
      </p:pic>
    </p:spTree>
    <p:extLst>
      <p:ext uri="{BB962C8B-B14F-4D97-AF65-F5344CB8AC3E}">
        <p14:creationId xmlns:p14="http://schemas.microsoft.com/office/powerpoint/2010/main" val="2469201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A0BD5-FB6C-65C4-714A-C3A354BCA1E5}"/>
              </a:ext>
            </a:extLst>
          </p:cNvPr>
          <p:cNvSpPr>
            <a:spLocks noGrp="1"/>
          </p:cNvSpPr>
          <p:nvPr>
            <p:ph type="body" sz="quarter" idx="18"/>
          </p:nvPr>
        </p:nvSpPr>
        <p:spPr>
          <a:xfrm>
            <a:off x="4063536" y="4181707"/>
            <a:ext cx="4064926" cy="681058"/>
          </a:xfrm>
        </p:spPr>
        <p:txBody>
          <a:bodyPr/>
          <a:lstStyle/>
          <a:p>
            <a:r>
              <a:rPr lang="en-GB" sz="3600" b="1"/>
              <a:t>DISKUSSION</a:t>
            </a:r>
          </a:p>
        </p:txBody>
      </p:sp>
      <p:sp>
        <p:nvSpPr>
          <p:cNvPr id="2" name="Text Placeholder 1">
            <a:extLst>
              <a:ext uri="{FF2B5EF4-FFF2-40B4-BE49-F238E27FC236}">
                <a16:creationId xmlns:a16="http://schemas.microsoft.com/office/drawing/2014/main" id="{5A2D6460-EE22-E394-E430-9843E4A1D13F}"/>
              </a:ext>
            </a:extLst>
          </p:cNvPr>
          <p:cNvSpPr>
            <a:spLocks noGrp="1"/>
          </p:cNvSpPr>
          <p:nvPr>
            <p:ph type="body" sz="quarter" idx="19"/>
          </p:nvPr>
        </p:nvSpPr>
        <p:spPr/>
        <p:txBody>
          <a:bodyPr/>
          <a:lstStyle/>
          <a:p>
            <a:r>
              <a:rPr lang="en-US" sz="3200">
                <a:ea typeface="Calibri"/>
                <a:cs typeface="Calibri"/>
              </a:rPr>
              <a:t>Hvordan er de identificerede muligheder</a:t>
            </a:r>
          </a:p>
          <a:p>
            <a:r>
              <a:rPr lang="en-US" sz="3200">
                <a:ea typeface="Calibri"/>
                <a:cs typeface="Calibri"/>
              </a:rPr>
              <a:t>fra fase 1 </a:t>
            </a:r>
            <a:r>
              <a:rPr lang="en-US" sz="3200" b="1">
                <a:ea typeface="Calibri"/>
                <a:cs typeface="Calibri"/>
              </a:rPr>
              <a:t>stemmer overens med SDG'erne</a:t>
            </a:r>
            <a:r>
              <a:rPr lang="en-US" sz="3200">
                <a:ea typeface="Calibri"/>
                <a:cs typeface="Calibri"/>
              </a:rPr>
              <a:t>?</a:t>
            </a:r>
            <a:endParaRPr lang="en-GB"/>
          </a:p>
        </p:txBody>
      </p:sp>
      <p:pic>
        <p:nvPicPr>
          <p:cNvPr id="6" name="Picture Placeholder 5">
            <a:extLst>
              <a:ext uri="{FF2B5EF4-FFF2-40B4-BE49-F238E27FC236}">
                <a16:creationId xmlns:a16="http://schemas.microsoft.com/office/drawing/2014/main" id="{00169770-BBCB-FDFC-3A82-3D0C5C5963AB}"/>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2853" b="2853"/>
          <a:stretch/>
        </p:blipFill>
        <p:spPr/>
      </p:pic>
    </p:spTree>
    <p:extLst>
      <p:ext uri="{BB962C8B-B14F-4D97-AF65-F5344CB8AC3E}">
        <p14:creationId xmlns:p14="http://schemas.microsoft.com/office/powerpoint/2010/main" val="1302733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83B3B-68DF-92D1-3C49-06776337C23C}"/>
              </a:ext>
            </a:extLst>
          </p:cNvPr>
          <p:cNvSpPr>
            <a:spLocks noGrp="1"/>
          </p:cNvSpPr>
          <p:nvPr>
            <p:ph type="body" sz="quarter" idx="18"/>
          </p:nvPr>
        </p:nvSpPr>
        <p:spPr>
          <a:xfrm>
            <a:off x="701135" y="2344758"/>
            <a:ext cx="4867011" cy="4111797"/>
          </a:xfrm>
        </p:spPr>
        <p:txBody>
          <a:bodyPr/>
          <a:lstStyle/>
          <a:p>
            <a:pPr marL="9525" indent="-9525"/>
            <a:r>
              <a:rPr lang="en-US" b="1">
                <a:ea typeface="Calibri"/>
                <a:cs typeface="Calibri"/>
              </a:rPr>
              <a:t>Generer, vurder og </a:t>
            </a:r>
            <a:r>
              <a:rPr lang="en-US" b="1" err="1">
                <a:ea typeface="Calibri"/>
                <a:cs typeface="Calibri"/>
              </a:rPr>
              <a:t>prioriter </a:t>
            </a:r>
            <a:r>
              <a:rPr lang="en-US" b="1">
                <a:ea typeface="Calibri"/>
                <a:cs typeface="Calibri"/>
              </a:rPr>
              <a:t>ideer </a:t>
            </a:r>
            <a:r>
              <a:rPr lang="en-US">
                <a:ea typeface="Calibri"/>
                <a:cs typeface="Calibri"/>
              </a:rPr>
              <a:t>til at adressere de identificerede </a:t>
            </a:r>
            <a:r>
              <a:rPr lang="en-US" sz="2400">
                <a:ea typeface="Calibri"/>
                <a:cs typeface="Calibri"/>
              </a:rPr>
              <a:t>muligheder </a:t>
            </a:r>
            <a:r>
              <a:rPr lang="en-US">
                <a:ea typeface="Calibri"/>
                <a:cs typeface="Calibri"/>
              </a:rPr>
              <a:t>for </a:t>
            </a:r>
            <a:r>
              <a:rPr lang="en-US" sz="2400">
                <a:ea typeface="Calibri"/>
                <a:cs typeface="Calibri"/>
              </a:rPr>
              <a:t>bæredygtighed inden for logistikdrift. </a:t>
            </a:r>
          </a:p>
          <a:p>
            <a:pPr marL="9525" indent="-9525"/>
            <a:endParaRPr lang="en-US">
              <a:ea typeface="Calibri"/>
              <a:cs typeface="Calibri"/>
            </a:endParaRPr>
          </a:p>
          <a:p>
            <a:pPr marL="342900" indent="-342900">
              <a:buFont typeface="Wingdings" pitchFamily="2" charset="2"/>
              <a:buChar char="q"/>
            </a:pPr>
            <a:r>
              <a:rPr lang="en-US" sz="2400">
                <a:ea typeface="Calibri"/>
                <a:cs typeface="Calibri"/>
              </a:rPr>
              <a:t>Hver gruppe vælger et relevant digitalt værktøj til at understøtte fase 2.</a:t>
            </a:r>
          </a:p>
          <a:p>
            <a:pPr marL="342900" indent="-342900">
              <a:buFont typeface="Wingdings" pitchFamily="2" charset="2"/>
              <a:buChar char="q"/>
            </a:pPr>
            <a:r>
              <a:rPr lang="en-US" sz="2400">
                <a:ea typeface="Calibri"/>
                <a:cs typeface="Calibri"/>
              </a:rPr>
              <a:t>Grupperne anvender en systematisk tilgang til idegenerering.</a:t>
            </a:r>
            <a:endParaRPr lang="en-GB"/>
          </a:p>
        </p:txBody>
      </p:sp>
      <p:sp>
        <p:nvSpPr>
          <p:cNvPr id="3" name="Text Placeholder 2">
            <a:extLst>
              <a:ext uri="{FF2B5EF4-FFF2-40B4-BE49-F238E27FC236}">
                <a16:creationId xmlns:a16="http://schemas.microsoft.com/office/drawing/2014/main" id="{E6431C77-655A-4F6C-DB55-B331647CB94F}"/>
              </a:ext>
            </a:extLst>
          </p:cNvPr>
          <p:cNvSpPr>
            <a:spLocks noGrp="1"/>
          </p:cNvSpPr>
          <p:nvPr>
            <p:ph type="body" sz="quarter" idx="16"/>
          </p:nvPr>
        </p:nvSpPr>
        <p:spPr/>
        <p:txBody>
          <a:bodyPr/>
          <a:lstStyle/>
          <a:p>
            <a:r>
              <a:rPr lang="en-GB"/>
              <a:t>PROBLEMBASERET</a:t>
            </a:r>
          </a:p>
          <a:p>
            <a:r>
              <a:rPr lang="en-GB"/>
              <a:t>AKTIVITET</a:t>
            </a:r>
          </a:p>
        </p:txBody>
      </p:sp>
      <p:pic>
        <p:nvPicPr>
          <p:cNvPr id="6" name="Picture Placeholder 5" descr="A hand holding a pen&#10;&#10;Description automatically generated">
            <a:extLst>
              <a:ext uri="{FF2B5EF4-FFF2-40B4-BE49-F238E27FC236}">
                <a16:creationId xmlns:a16="http://schemas.microsoft.com/office/drawing/2014/main" id="{E6FD4D46-E491-73D9-8964-8127691D351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354" b="7354"/>
          <a:stretch>
            <a:fillRect/>
          </a:stretch>
        </p:blipFill>
        <p:spPr/>
      </p:pic>
    </p:spTree>
    <p:extLst>
      <p:ext uri="{BB962C8B-B14F-4D97-AF65-F5344CB8AC3E}">
        <p14:creationId xmlns:p14="http://schemas.microsoft.com/office/powerpoint/2010/main" val="3124885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D8883-0E1D-47C4-8DC3-27B7B12A841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770A4B7-9C5A-B1F0-7C12-74A6AE9A9618}"/>
              </a:ext>
            </a:extLst>
          </p:cNvPr>
          <p:cNvSpPr>
            <a:spLocks noGrp="1"/>
          </p:cNvSpPr>
          <p:nvPr>
            <p:ph type="body" sz="quarter" idx="16"/>
          </p:nvPr>
        </p:nvSpPr>
        <p:spPr/>
        <p:txBody>
          <a:bodyPr/>
          <a:lstStyle/>
          <a:p>
            <a:pPr>
              <a:lnSpc>
                <a:spcPct val="115000"/>
              </a:lnSpc>
            </a:pPr>
            <a:r>
              <a:rPr lang="en-IE" sz="3600" b="1">
                <a:effectLst/>
                <a:latin typeface="Calibri" panose="020F0502020204030204" pitchFamily="34" charset="0"/>
                <a:ea typeface="Calibri" panose="020F0502020204030204" pitchFamily="34" charset="0"/>
                <a:cs typeface="Arial" panose="020B0604020202020204" pitchFamily="34" charset="0"/>
              </a:rPr>
              <a:t>Trin 1: Brainwriting-metoden</a:t>
            </a:r>
            <a:endParaRPr lang="nl-NL" sz="3600" b="1">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E94527B-E854-B028-157B-7057929A99CD}"/>
              </a:ext>
            </a:extLst>
          </p:cNvPr>
          <p:cNvSpPr>
            <a:spLocks noGrp="1"/>
          </p:cNvSpPr>
          <p:nvPr>
            <p:ph type="body" sz="quarter" idx="19"/>
          </p:nvPr>
        </p:nvSpPr>
        <p:spPr>
          <a:xfrm>
            <a:off x="904856" y="2205680"/>
            <a:ext cx="10479218" cy="3781929"/>
          </a:xfrm>
        </p:spPr>
        <p:txBody>
          <a:bodyPr lIns="91440" tIns="45720" rIns="91440" bIns="45720" anchor="t"/>
          <a:lstStyle/>
          <a:p>
            <a:pPr marL="11113" indent="0">
              <a:lnSpc>
                <a:spcPct val="100000"/>
              </a:lnSpc>
            </a:pPr>
            <a:r>
              <a:rPr lang="en-GB" sz="1600" dirty="0">
                <a:ea typeface="Open Sans"/>
                <a:cs typeface="Calibri"/>
              </a:rPr>
              <a:t>Brainstorm ideer ved hjælp af brainwriting-metoden. Denne teknik kan afhjælpe to af de største faldgruber ved brainstorming – ubalancere samtaler og forankringseffekten – ved at sikre, at alle bidrager og eliminere fordomme over for den første idé.</a:t>
            </a:r>
          </a:p>
          <a:p>
            <a:pPr marL="11113" indent="0">
              <a:lnSpc>
                <a:spcPct val="100000"/>
              </a:lnSpc>
            </a:pPr>
            <a:endParaRPr lang="en-GB" sz="1600" dirty="0">
              <a:ea typeface="Open Sans"/>
              <a:cs typeface="Calibri"/>
            </a:endParaRPr>
          </a:p>
          <a:p>
            <a:r>
              <a:rPr lang="en-GB" sz="1600" b="1" dirty="0"/>
              <a:t>Runde 1 (5 minutter): </a:t>
            </a:r>
            <a:r>
              <a:rPr lang="en-GB" sz="1600" dirty="0"/>
              <a:t>Alle i gruppen skriver tre ideer ned, der relaterer sig til emnet for brainstormingen.</a:t>
            </a:r>
          </a:p>
          <a:p>
            <a:r>
              <a:rPr lang="en-GB" sz="1600" b="1" dirty="0">
                <a:ea typeface="Open Sans"/>
                <a:cs typeface="Calibri"/>
              </a:rPr>
              <a:t>Runde 2-3 (3 minutter pr. runde): </a:t>
            </a:r>
            <a:r>
              <a:rPr lang="en-GB" sz="1600" dirty="0">
                <a:ea typeface="Open Sans"/>
                <a:cs typeface="Calibri"/>
              </a:rPr>
              <a:t>Alle giver deres ideer videre til en anden person i gruppen, som derefter bygger videre på ideerne og tilføjer punkter. Derefter giver alle ideerne videre igen, indtil alle deltagere i gruppen har tilføjet punkter til alle ideerne.</a:t>
            </a:r>
          </a:p>
          <a:p>
            <a:pPr>
              <a:spcBef>
                <a:spcPts val="195"/>
              </a:spcBef>
              <a:tabLst>
                <a:tab pos="450215" algn="l"/>
              </a:tabLst>
            </a:pPr>
            <a:r>
              <a:rPr lang="en-GB" sz="1600" b="1" dirty="0">
                <a:ea typeface="Open Sans"/>
                <a:cs typeface="Calibri"/>
              </a:rPr>
              <a:t>Runde 4 (10 minutter): </a:t>
            </a:r>
            <a:r>
              <a:rPr lang="en-GB" sz="1600" dirty="0">
                <a:ea typeface="Open Sans"/>
                <a:cs typeface="Calibri"/>
              </a:rPr>
              <a:t>Når alle har bidraget til hver af idéerne, diskuteres eventuelle uklare punkter, og deltagerne deler, hvad de kan lide/ikke kan lide ved hver idé.</a:t>
            </a:r>
          </a:p>
          <a:p>
            <a:pPr marL="11113" indent="0">
              <a:lnSpc>
                <a:spcPct val="100000"/>
              </a:lnSpc>
              <a:spcBef>
                <a:spcPts val="195"/>
              </a:spcBef>
            </a:pPr>
            <a:endParaRPr lang="en-GB" sz="1600" dirty="0"/>
          </a:p>
          <a:p>
            <a:pPr marL="11113" indent="0">
              <a:lnSpc>
                <a:spcPct val="100000"/>
              </a:lnSpc>
            </a:pPr>
            <a:r>
              <a:rPr lang="en-GB" sz="1600" dirty="0">
                <a:ea typeface="Open Sans"/>
                <a:cs typeface="Calibri"/>
              </a:rPr>
              <a:t>Du kan bruge </a:t>
            </a:r>
            <a:r>
              <a:rPr lang="en-GB" sz="1600" b="1" dirty="0">
                <a:solidFill>
                  <a:srgbClr val="29C5F4"/>
                </a:solidFill>
                <a:ea typeface="Open Sans"/>
                <a:cs typeface="Calibri"/>
                <a:hlinkClick r:id="rId2">
                  <a:extLst>
                    <a:ext uri="{A12FA001-AC4F-418D-AE19-62706E023703}">
                      <ahyp:hlinkClr xmlns:ahyp="http://schemas.microsoft.com/office/drawing/2018/hyperlinkcolor" val="tx"/>
                    </a:ext>
                  </a:extLst>
                </a:hlinkClick>
              </a:rPr>
              <a:t>Miro Brainwriting-skabelonen </a:t>
            </a:r>
            <a:r>
              <a:rPr lang="en-GB" sz="1600" dirty="0">
                <a:ea typeface="Open Sans"/>
                <a:cs typeface="Calibri"/>
              </a:rPr>
              <a:t>eller </a:t>
            </a:r>
            <a:r>
              <a:rPr lang="en-GB" sz="1600" b="1" dirty="0">
                <a:solidFill>
                  <a:srgbClr val="29C5F4"/>
                </a:solidFill>
                <a:ea typeface="Open Sans"/>
                <a:cs typeface="Calibri"/>
                <a:hlinkClick r:id="rId3">
                  <a:extLst>
                    <a:ext uri="{A12FA001-AC4F-418D-AE19-62706E023703}">
                      <ahyp:hlinkClr xmlns:ahyp="http://schemas.microsoft.com/office/drawing/2018/hyperlinkcolor" val="tx"/>
                    </a:ext>
                  </a:extLst>
                </a:hlinkClick>
              </a:rPr>
              <a:t>Miro </a:t>
            </a:r>
            <a:r>
              <a:rPr lang="en-GB" sz="1600" b="1" dirty="0" err="1">
                <a:solidFill>
                  <a:srgbClr val="29C5F4"/>
                </a:solidFill>
                <a:ea typeface="Open Sans"/>
                <a:cs typeface="Calibri"/>
                <a:hlinkClick r:id="rId3">
                  <a:extLst>
                    <a:ext uri="{A12FA001-AC4F-418D-AE19-62706E023703}">
                      <ahyp:hlinkClr xmlns:ahyp="http://schemas.microsoft.com/office/drawing/2018/hyperlinkcolor" val="tx"/>
                    </a:ext>
                  </a:extLst>
                </a:hlinkClick>
              </a:rPr>
              <a:t>Mindmap</a:t>
            </a:r>
            <a:r>
              <a:rPr lang="en-GB" sz="1600" b="1" dirty="0">
                <a:solidFill>
                  <a:srgbClr val="29C5F4"/>
                </a:solidFill>
                <a:ea typeface="Open Sans"/>
                <a:cs typeface="Calibri"/>
                <a:hlinkClick r:id="rId3">
                  <a:extLst>
                    <a:ext uri="{A12FA001-AC4F-418D-AE19-62706E023703}">
                      <ahyp:hlinkClr xmlns:ahyp="http://schemas.microsoft.com/office/drawing/2018/hyperlinkcolor" val="tx"/>
                    </a:ext>
                  </a:extLst>
                </a:hlinkClick>
              </a:rPr>
              <a:t>-skabelonen</a:t>
            </a:r>
            <a:r>
              <a:rPr lang="en-GB" sz="1600" dirty="0">
                <a:ea typeface="Open Sans"/>
                <a:cs typeface="Calibri"/>
              </a:rPr>
              <a:t>.</a:t>
            </a:r>
            <a:endParaRPr lang="en-GB" sz="1600" dirty="0">
              <a:cs typeface="Times New Roman" panose="02020603050405020304" pitchFamily="18" charset="0"/>
            </a:endParaRPr>
          </a:p>
        </p:txBody>
      </p:sp>
    </p:spTree>
    <p:extLst>
      <p:ext uri="{BB962C8B-B14F-4D97-AF65-F5344CB8AC3E}">
        <p14:creationId xmlns:p14="http://schemas.microsoft.com/office/powerpoint/2010/main" val="2440535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BE3E7-3BAC-1900-84B2-6A1480F7813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264BCE5-45C7-A248-E7CD-3F8CB3D7B460}"/>
              </a:ext>
            </a:extLst>
          </p:cNvPr>
          <p:cNvSpPr>
            <a:spLocks noGrp="1"/>
          </p:cNvSpPr>
          <p:nvPr>
            <p:ph type="body" sz="quarter" idx="16"/>
          </p:nvPr>
        </p:nvSpPr>
        <p:spPr/>
        <p:txBody>
          <a:bodyPr/>
          <a:lstStyle/>
          <a:p>
            <a:pPr>
              <a:lnSpc>
                <a:spcPct val="115000"/>
              </a:lnSpc>
            </a:pPr>
            <a:r>
              <a:rPr lang="en-IE" sz="3600" b="1">
                <a:effectLst/>
                <a:latin typeface="Calibri" panose="020F0502020204030204" pitchFamily="34" charset="0"/>
                <a:ea typeface="Calibri" panose="020F0502020204030204" pitchFamily="34" charset="0"/>
                <a:cs typeface="Arial" panose="020B0604020202020204" pitchFamily="34" charset="0"/>
              </a:rPr>
              <a:t>Trin 2: How Now Wow-matrix</a:t>
            </a:r>
            <a:endParaRPr lang="nl-NL" sz="3600" b="1">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A2696D9C-560F-683A-0D70-4000300561EE}"/>
              </a:ext>
            </a:extLst>
          </p:cNvPr>
          <p:cNvSpPr>
            <a:spLocks noGrp="1"/>
          </p:cNvSpPr>
          <p:nvPr>
            <p:ph type="body" sz="quarter" idx="19"/>
          </p:nvPr>
        </p:nvSpPr>
        <p:spPr>
          <a:xfrm>
            <a:off x="904856" y="2054674"/>
            <a:ext cx="10479218" cy="3781929"/>
          </a:xfrm>
        </p:spPr>
        <p:txBody>
          <a:bodyPr lIns="91440" tIns="45720" rIns="91440" bIns="45720" anchor="t"/>
          <a:lstStyle/>
          <a:p>
            <a:pPr marL="11113" indent="-11113"/>
            <a:r>
              <a:rPr lang="en-GB" sz="1600" dirty="0"/>
              <a:t>En How Now Wow-matrix er en metode til udvælgelse af ideer, der bruges til at finde de bedste ideer. Matrixen kategoriserer ideer ud fra deres grad af nyhed (inkrementelle eller disruptive ideer) og implementeringsgrad (let eller svært) og </a:t>
            </a:r>
            <a:r>
              <a:rPr lang="en-US" sz="1600" dirty="0">
                <a:effectLst/>
                <a:ea typeface="Calibri" panose="020F0502020204030204" pitchFamily="34" charset="0"/>
                <a:cs typeface="Times New Roman" panose="02020603050405020304" pitchFamily="18" charset="0"/>
              </a:rPr>
              <a:t>har fire kvadranter </a:t>
            </a:r>
            <a:r>
              <a:rPr lang="en-US" sz="1600" dirty="0">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t>
            </a:r>
            <a:r>
              <a:rPr lang="en-US" sz="1600" b="1" dirty="0">
                <a:solidFill>
                  <a:srgbClr val="29C5F4"/>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Gray, 2011</a:t>
            </a:r>
            <a:r>
              <a:rPr lang="en-US" sz="1600" dirty="0">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t>
            </a:r>
            <a:r>
              <a:rPr lang="en-US" sz="1600" dirty="0">
                <a:effectLst/>
                <a:ea typeface="Calibri" panose="020F0502020204030204" pitchFamily="34" charset="0"/>
                <a:cs typeface="Times New Roman" panose="02020603050405020304" pitchFamily="18" charset="0"/>
              </a:rPr>
              <a:t>: </a:t>
            </a:r>
            <a:r>
              <a:rPr lang="en-GB" sz="1600" dirty="0">
                <a:ea typeface="Open Sans"/>
                <a:cs typeface="Calibri"/>
              </a:rPr>
              <a:t>Du kan bruge </a:t>
            </a:r>
            <a:r>
              <a:rPr lang="en-GB" sz="1600" b="1" dirty="0">
                <a:solidFill>
                  <a:srgbClr val="29C5F4"/>
                </a:solidFill>
                <a:ea typeface="Open Sans"/>
                <a:cs typeface="Calibri"/>
                <a:hlinkClick r:id="rId3">
                  <a:extLst>
                    <a:ext uri="{A12FA001-AC4F-418D-AE19-62706E023703}">
                      <ahyp:hlinkClr xmlns:ahyp="http://schemas.microsoft.com/office/drawing/2018/hyperlinkcolor" val="tx"/>
                    </a:ext>
                  </a:extLst>
                </a:hlinkClick>
              </a:rPr>
              <a:t>Miro </a:t>
            </a:r>
            <a:r>
              <a:rPr lang="en-US" sz="1600" b="1" u="sng" dirty="0">
                <a:solidFill>
                  <a:srgbClr val="29C5F4"/>
                </a:solidFill>
                <a:effectLst/>
                <a:ea typeface="Calibri"/>
                <a:cs typeface="Times New Roman"/>
                <a:hlinkClick r:id="rId4">
                  <a:extLst>
                    <a:ext uri="{A12FA001-AC4F-418D-AE19-62706E023703}">
                      <ahyp:hlinkClr xmlns:ahyp="http://schemas.microsoft.com/office/drawing/2018/hyperlinkcolor" val="tx"/>
                    </a:ext>
                  </a:extLst>
                </a:hlinkClick>
              </a:rPr>
              <a:t>How-Now-Wow Matrix</a:t>
            </a:r>
            <a:r>
              <a:rPr lang="en-GB" sz="1600" dirty="0">
                <a:ea typeface="Open Sans"/>
                <a:cs typeface="Calibri"/>
              </a:rPr>
              <a:t>.</a:t>
            </a:r>
            <a:endParaRPr lang="en-US" sz="1600" dirty="0">
              <a:effectLst/>
              <a:ea typeface="Calibri" panose="020F0502020204030204" pitchFamily="34" charset="0"/>
              <a:cs typeface="Times New Roman" panose="02020603050405020304" pitchFamily="18" charset="0"/>
            </a:endParaRPr>
          </a:p>
        </p:txBody>
      </p:sp>
      <p:pic>
        <p:nvPicPr>
          <p:cNvPr id="2" name="Picture 3">
            <a:extLst>
              <a:ext uri="{FF2B5EF4-FFF2-40B4-BE49-F238E27FC236}">
                <a16:creationId xmlns:a16="http://schemas.microsoft.com/office/drawing/2014/main" id="{04780918-2BB3-F784-3E13-8CB749ECE86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330605" y="3228326"/>
            <a:ext cx="6808594" cy="3629674"/>
          </a:xfrm>
          <a:prstGeom prst="rect">
            <a:avLst/>
          </a:prstGeom>
          <a:noFill/>
          <a:ln>
            <a:noFill/>
          </a:ln>
        </p:spPr>
      </p:pic>
    </p:spTree>
    <p:extLst>
      <p:ext uri="{BB962C8B-B14F-4D97-AF65-F5344CB8AC3E}">
        <p14:creationId xmlns:p14="http://schemas.microsoft.com/office/powerpoint/2010/main" val="2746593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8">
            <a:extLst>
              <a:ext uri="{FF2B5EF4-FFF2-40B4-BE49-F238E27FC236}">
                <a16:creationId xmlns:a16="http://schemas.microsoft.com/office/drawing/2014/main" id="{CDAF4621-234A-1B3A-5C6E-4EC3C1BAECA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35291" b="35291"/>
          <a:stretch/>
        </p:blipFill>
        <p:spPr/>
      </p:pic>
      <p:sp>
        <p:nvSpPr>
          <p:cNvPr id="14" name="Rectangle 13">
            <a:extLst>
              <a:ext uri="{FF2B5EF4-FFF2-40B4-BE49-F238E27FC236}">
                <a16:creationId xmlns:a16="http://schemas.microsoft.com/office/drawing/2014/main" id="{BE59536B-CB14-6A49-9925-C70C0915408D}"/>
              </a:ext>
            </a:extLst>
          </p:cNvPr>
          <p:cNvSpPr/>
          <p:nvPr/>
        </p:nvSpPr>
        <p:spPr>
          <a:xfrm>
            <a:off x="5722297" y="3429000"/>
            <a:ext cx="3901131"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5906320" y="3481298"/>
            <a:ext cx="3717108" cy="646331"/>
          </a:xfrm>
          <a:prstGeom prst="rect">
            <a:avLst/>
          </a:prstGeom>
          <a:noFill/>
        </p:spPr>
        <p:txBody>
          <a:bodyPr wrap="none" rtlCol="0">
            <a:spAutoFit/>
          </a:bodyPr>
          <a:lstStyle/>
          <a:p>
            <a:r>
              <a:rPr lang="en-US" sz="3600" b="1" spc="324">
                <a:solidFill>
                  <a:srgbClr val="29C5F4"/>
                </a:solidFill>
                <a:latin typeface="Calibri" panose="020F0502020204030204" pitchFamily="34" charset="0"/>
                <a:cs typeface="Calibri" panose="020F0502020204030204" pitchFamily="34" charset="0"/>
              </a:rPr>
              <a:t>INTRODUKTION</a:t>
            </a:r>
          </a:p>
        </p:txBody>
      </p:sp>
      <p:sp>
        <p:nvSpPr>
          <p:cNvPr id="8" name="Freeform 7">
            <a:extLst>
              <a:ext uri="{FF2B5EF4-FFF2-40B4-BE49-F238E27FC236}">
                <a16:creationId xmlns:a16="http://schemas.microsoft.com/office/drawing/2014/main" id="{F91725D6-F937-7772-5A8D-52D658E9E8B3}"/>
              </a:ext>
            </a:extLst>
          </p:cNvPr>
          <p:cNvSpPr/>
          <p:nvPr/>
        </p:nvSpPr>
        <p:spPr>
          <a:xfrm rot="19451452">
            <a:off x="10266460" y="-2205407"/>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C16F006-4592-E9DC-71F2-AFB1957C51E2}"/>
              </a:ext>
            </a:extLst>
          </p:cNvPr>
          <p:cNvSpPr/>
          <p:nvPr/>
        </p:nvSpPr>
        <p:spPr>
          <a:xfrm>
            <a:off x="10992110" y="4568038"/>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2" name="Rechteck 1">
            <a:extLst>
              <a:ext uri="{FF2B5EF4-FFF2-40B4-BE49-F238E27FC236}">
                <a16:creationId xmlns:a16="http://schemas.microsoft.com/office/drawing/2014/main" id="{EE471710-7788-A74C-168F-F1AAD64A4EF3}"/>
              </a:ext>
            </a:extLst>
          </p:cNvPr>
          <p:cNvSpPr/>
          <p:nvPr/>
        </p:nvSpPr>
        <p:spPr>
          <a:xfrm>
            <a:off x="7696200" y="5263350"/>
            <a:ext cx="4495800" cy="1338943"/>
          </a:xfrm>
          <a:prstGeom prst="rect">
            <a:avLst/>
          </a:prstGeom>
          <a:solidFill>
            <a:srgbClr val="29C5F4"/>
          </a:solidFill>
          <a:ln>
            <a:solidFill>
              <a:srgbClr val="29C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1C39F017-A1A2-3C14-0CC8-3E39EF8CB2DE}"/>
              </a:ext>
            </a:extLst>
          </p:cNvPr>
          <p:cNvSpPr txBox="1"/>
          <p:nvPr/>
        </p:nvSpPr>
        <p:spPr>
          <a:xfrm>
            <a:off x="7875005" y="5525532"/>
            <a:ext cx="4158343" cy="830997"/>
          </a:xfrm>
          <a:prstGeom prst="rect">
            <a:avLst/>
          </a:prstGeom>
          <a:noFill/>
        </p:spPr>
        <p:txBody>
          <a:bodyPr wrap="square" rtlCol="0">
            <a:spAutoFit/>
          </a:bodyPr>
          <a:lstStyle/>
          <a:p>
            <a:pPr algn="ctr"/>
            <a:r>
              <a:rPr lang="en-GB" sz="2400" b="1" dirty="0">
                <a:solidFill>
                  <a:srgbClr val="FF0000"/>
                </a:solidFill>
              </a:rPr>
              <a:t>Instruktioner til læreren – </a:t>
            </a:r>
          </a:p>
          <a:p>
            <a:pPr algn="ctr"/>
            <a:r>
              <a:rPr lang="en-GB" sz="2400" b="1" dirty="0">
                <a:solidFill>
                  <a:srgbClr val="FF0000"/>
                </a:solidFill>
              </a:rPr>
              <a:t>Tilpas/fjern inden brug</a:t>
            </a:r>
          </a:p>
        </p:txBody>
      </p:sp>
    </p:spTree>
    <p:extLst>
      <p:ext uri="{BB962C8B-B14F-4D97-AF65-F5344CB8AC3E}">
        <p14:creationId xmlns:p14="http://schemas.microsoft.com/office/powerpoint/2010/main" val="3559636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CE9D7-2AD5-6768-1127-8597CB9E436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5C46A56-6C7C-7DEF-742E-C6D96D39BA3A}"/>
              </a:ext>
            </a:extLst>
          </p:cNvPr>
          <p:cNvSpPr>
            <a:spLocks noGrp="1"/>
          </p:cNvSpPr>
          <p:nvPr>
            <p:ph type="body" sz="quarter" idx="16"/>
          </p:nvPr>
        </p:nvSpPr>
        <p:spPr/>
        <p:txBody>
          <a:bodyPr/>
          <a:lstStyle/>
          <a:p>
            <a:pPr>
              <a:lnSpc>
                <a:spcPct val="115000"/>
              </a:lnSpc>
            </a:pPr>
            <a:r>
              <a:rPr lang="en-IE" sz="3600" b="1">
                <a:effectLst/>
                <a:latin typeface="Calibri" panose="020F0502020204030204" pitchFamily="34" charset="0"/>
                <a:ea typeface="Calibri" panose="020F0502020204030204" pitchFamily="34" charset="0"/>
                <a:cs typeface="Arial" panose="020B0604020202020204" pitchFamily="34" charset="0"/>
              </a:rPr>
              <a:t>Trin 2: How Now Wow-matrix</a:t>
            </a:r>
            <a:endParaRPr lang="nl-NL" sz="3600" b="1">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 Box 2">
            <a:extLst>
              <a:ext uri="{FF2B5EF4-FFF2-40B4-BE49-F238E27FC236}">
                <a16:creationId xmlns:a16="http://schemas.microsoft.com/office/drawing/2014/main" id="{55FA313F-B6EA-BC69-B0CB-ED71393FDF8C}"/>
              </a:ext>
            </a:extLst>
          </p:cNvPr>
          <p:cNvSpPr txBox="1">
            <a:spLocks noGrp="1" noChangeArrowheads="1"/>
          </p:cNvSpPr>
          <p:nvPr>
            <p:ph type="body" sz="quarter" idx="19"/>
          </p:nvPr>
        </p:nvSpPr>
        <p:spPr bwMode="auto">
          <a:xfrm>
            <a:off x="904986" y="2228396"/>
            <a:ext cx="10479088" cy="4237718"/>
          </a:xfrm>
          <a:prstGeom prst="rect">
            <a:avLst/>
          </a:prstGeom>
          <a:solidFill>
            <a:srgbClr val="FFFFFF"/>
          </a:solidFill>
          <a:ln w="38100">
            <a:solidFill>
              <a:srgbClr val="8652A1"/>
            </a:solidFill>
            <a:miter lim="800000"/>
            <a:headEnd/>
            <a:tailEnd/>
          </a:ln>
        </p:spPr>
        <p:txBody>
          <a:bodyPr rot="0" vert="horz" wrap="square" lIns="91440" tIns="45720" rIns="91440" bIns="45720" anchor="t" anchorCtr="0">
            <a:noAutofit/>
          </a:bodyPr>
          <a:lstStyle/>
          <a:p>
            <a:pPr algn="ctr"/>
            <a:r>
              <a:rPr lang="en-US" sz="1600" b="1">
                <a:effectLst/>
                <a:latin typeface="Calibri" panose="020F0502020204030204" pitchFamily="34" charset="0"/>
                <a:ea typeface="Calibri" panose="020F0502020204030204" pitchFamily="34" charset="0"/>
                <a:cs typeface="Calibri" panose="020F0502020204030204" pitchFamily="34" charset="0"/>
              </a:rPr>
              <a:t>Hvordan bruger du How Now Wow Matrix?</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a:latin typeface="Calibri" panose="020F0502020204030204" pitchFamily="34" charset="0"/>
                <a:ea typeface="Calibri" panose="020F0502020204030204" pitchFamily="34" charset="0"/>
                <a:cs typeface="Calibri" panose="020F0502020204030204" pitchFamily="34" charset="0"/>
              </a:rPr>
              <a:t>Fase</a:t>
            </a:r>
            <a:r>
              <a:rPr lang="en-US" sz="1600" b="1">
                <a:effectLst/>
                <a:latin typeface="Calibri" panose="020F0502020204030204" pitchFamily="34" charset="0"/>
                <a:ea typeface="Calibri" panose="020F0502020204030204" pitchFamily="34" charset="0"/>
                <a:cs typeface="Calibri" panose="020F0502020204030204" pitchFamily="34" charset="0"/>
              </a:rPr>
              <a:t> 1: </a:t>
            </a:r>
            <a:r>
              <a:rPr lang="en-US" sz="1600">
                <a:effectLst/>
                <a:latin typeface="Calibri" panose="020F0502020204030204" pitchFamily="34" charset="0"/>
                <a:ea typeface="Calibri" panose="020F0502020204030204" pitchFamily="34" charset="0"/>
                <a:cs typeface="Calibri" panose="020F0502020204030204" pitchFamily="34" charset="0"/>
              </a:rPr>
              <a:t>Skriv ideerne ned. </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a:latin typeface="Calibri" panose="020F0502020204030204" pitchFamily="34" charset="0"/>
                <a:ea typeface="Calibri" panose="020F0502020204030204" pitchFamily="34" charset="0"/>
                <a:cs typeface="Calibri" panose="020F0502020204030204" pitchFamily="34" charset="0"/>
              </a:rPr>
              <a:t>Fase</a:t>
            </a:r>
            <a:r>
              <a:rPr lang="en-US" sz="1600" b="1">
                <a:effectLst/>
                <a:latin typeface="Calibri" panose="020F0502020204030204" pitchFamily="34" charset="0"/>
                <a:ea typeface="Calibri" panose="020F0502020204030204" pitchFamily="34" charset="0"/>
                <a:cs typeface="Calibri" panose="020F0502020204030204" pitchFamily="34" charset="0"/>
              </a:rPr>
              <a:t> 2: </a:t>
            </a:r>
            <a:r>
              <a:rPr lang="en-US" sz="1600">
                <a:effectLst/>
                <a:latin typeface="Calibri" panose="020F0502020204030204" pitchFamily="34" charset="0"/>
                <a:ea typeface="Calibri" panose="020F0502020204030204" pitchFamily="34" charset="0"/>
                <a:cs typeface="Calibri" panose="020F0502020204030204" pitchFamily="34" charset="0"/>
              </a:rPr>
              <a:t>Hvert teammedlem får 3 klistermærker i hver farve – dvs. 3 blå, 3 gule og 3 grønne. </a:t>
            </a:r>
          </a:p>
          <a:p>
            <a:pPr algn="just"/>
            <a:r>
              <a:rPr lang="en-US" sz="1600" b="1">
                <a:latin typeface="Calibri" panose="020F0502020204030204" pitchFamily="34" charset="0"/>
                <a:ea typeface="Calibri" panose="020F0502020204030204" pitchFamily="34" charset="0"/>
                <a:cs typeface="Calibri" panose="020F0502020204030204" pitchFamily="34" charset="0"/>
              </a:rPr>
              <a:t>Fase</a:t>
            </a:r>
            <a:r>
              <a:rPr lang="en-US" sz="1600" b="1">
                <a:effectLst/>
                <a:latin typeface="Calibri" panose="020F0502020204030204" pitchFamily="34" charset="0"/>
                <a:ea typeface="Calibri" panose="020F0502020204030204" pitchFamily="34" charset="0"/>
                <a:cs typeface="Calibri" panose="020F0502020204030204" pitchFamily="34" charset="0"/>
              </a:rPr>
              <a:t> 3: </a:t>
            </a:r>
            <a:r>
              <a:rPr lang="en-US" sz="1600">
                <a:effectLst/>
                <a:latin typeface="Calibri" panose="020F0502020204030204" pitchFamily="34" charset="0"/>
                <a:ea typeface="Calibri" panose="020F0502020204030204" pitchFamily="34" charset="0"/>
                <a:cs typeface="Calibri" panose="020F0502020204030204" pitchFamily="34" charset="0"/>
              </a:rPr>
              <a:t>Hvert teammedlem træder frem og stemmer på de 3 bedste ideer i hver kategori </a:t>
            </a:r>
            <a:r>
              <a:rPr lang="en-US" sz="1600">
                <a:latin typeface="Calibri" panose="020F0502020204030204" pitchFamily="34" charset="0"/>
                <a:ea typeface="Calibri" panose="020F0502020204030204" pitchFamily="34" charset="0"/>
                <a:cs typeface="Calibri" panose="020F0502020204030204" pitchFamily="34" charset="0"/>
              </a:rPr>
              <a:t>ved </a:t>
            </a:r>
            <a:r>
              <a:rPr lang="en-US" sz="1600">
                <a:effectLst/>
                <a:latin typeface="Calibri" panose="020F0502020204030204" pitchFamily="34" charset="0"/>
                <a:ea typeface="Calibri" panose="020F0502020204030204" pitchFamily="34" charset="0"/>
                <a:cs typeface="Calibri" panose="020F0502020204030204" pitchFamily="34" charset="0"/>
              </a:rPr>
              <a:t>at sætte en farvet klistermærke foran den ide, de vælger.</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a:latin typeface="Calibri" panose="020F0502020204030204" pitchFamily="34" charset="0"/>
                <a:ea typeface="Calibri" panose="020F0502020204030204" pitchFamily="34" charset="0"/>
                <a:cs typeface="Calibri" panose="020F0502020204030204" pitchFamily="34" charset="0"/>
              </a:rPr>
              <a:t>Fase</a:t>
            </a:r>
            <a:r>
              <a:rPr lang="en-US" sz="1600" b="1">
                <a:effectLst/>
                <a:latin typeface="Calibri" panose="020F0502020204030204" pitchFamily="34" charset="0"/>
                <a:ea typeface="Calibri" panose="020F0502020204030204" pitchFamily="34" charset="0"/>
                <a:cs typeface="Calibri" panose="020F0502020204030204" pitchFamily="34" charset="0"/>
              </a:rPr>
              <a:t> 4: </a:t>
            </a:r>
            <a:r>
              <a:rPr lang="en-US" sz="1600">
                <a:effectLst/>
                <a:latin typeface="Calibri" panose="020F0502020204030204" pitchFamily="34" charset="0"/>
                <a:ea typeface="Calibri" panose="020F0502020204030204" pitchFamily="34" charset="0"/>
                <a:cs typeface="Calibri" panose="020F0502020204030204" pitchFamily="34" charset="0"/>
              </a:rPr>
              <a:t>Tæl til sidst antallet af klistermærker under hver idé for </a:t>
            </a:r>
            <a:r>
              <a:rPr lang="en-US" sz="1600" err="1">
                <a:effectLst/>
                <a:latin typeface="Calibri" panose="020F0502020204030204" pitchFamily="34" charset="0"/>
                <a:ea typeface="Calibri" panose="020F0502020204030204" pitchFamily="34" charset="0"/>
                <a:cs typeface="Calibri" panose="020F0502020204030204" pitchFamily="34" charset="0"/>
              </a:rPr>
              <a:t>at kategorisere </a:t>
            </a:r>
            <a:r>
              <a:rPr lang="en-US" sz="1600">
                <a:effectLst/>
                <a:latin typeface="Calibri" panose="020F0502020204030204" pitchFamily="34" charset="0"/>
                <a:ea typeface="Calibri" panose="020F0502020204030204" pitchFamily="34" charset="0"/>
                <a:cs typeface="Calibri" panose="020F0502020204030204" pitchFamily="34" charset="0"/>
              </a:rPr>
              <a:t>den. Det højeste antal klistermærker af en bestemt farve </a:t>
            </a:r>
            <a:r>
              <a:rPr lang="en-US" sz="1600" err="1">
                <a:effectLst/>
                <a:latin typeface="Calibri" panose="020F0502020204030204" pitchFamily="34" charset="0"/>
                <a:ea typeface="Calibri" panose="020F0502020204030204" pitchFamily="34" charset="0"/>
                <a:cs typeface="Calibri" panose="020F0502020204030204" pitchFamily="34" charset="0"/>
              </a:rPr>
              <a:t>kategoriserer </a:t>
            </a:r>
            <a:r>
              <a:rPr lang="en-US" sz="1600">
                <a:effectLst/>
                <a:latin typeface="Calibri" panose="020F0502020204030204" pitchFamily="34" charset="0"/>
                <a:ea typeface="Calibri" panose="020F0502020204030204" pitchFamily="34" charset="0"/>
                <a:cs typeface="Calibri" panose="020F0502020204030204" pitchFamily="34" charset="0"/>
              </a:rPr>
              <a:t>ideen under den farve.</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marL="457200" algn="just"/>
            <a:r>
              <a:rPr lang="en-US" sz="1600">
                <a:effectLst/>
                <a:latin typeface="Calibri" panose="020F0502020204030204" pitchFamily="34" charset="0"/>
                <a:ea typeface="Calibri" panose="020F0502020204030204" pitchFamily="34" charset="0"/>
                <a:cs typeface="Calibri" panose="020F0502020204030204" pitchFamily="34" charset="0"/>
              </a:rPr>
              <a:t>I tilfælde af uafgjort:</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marL="457200" algn="just"/>
            <a:r>
              <a:rPr lang="en-US" sz="1600">
                <a:effectLst/>
                <a:latin typeface="Calibri" panose="020F0502020204030204" pitchFamily="34" charset="0"/>
                <a:ea typeface="Calibri" panose="020F0502020204030204" pitchFamily="34" charset="0"/>
                <a:cs typeface="Calibri" panose="020F0502020204030204" pitchFamily="34" charset="0"/>
              </a:rPr>
              <a:t>Hvis blå prikker = grønne prikker, er ideen blå.</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marL="457200" algn="just"/>
            <a:r>
              <a:rPr lang="en-US" sz="1600">
                <a:effectLst/>
                <a:latin typeface="Calibri" panose="020F0502020204030204" pitchFamily="34" charset="0"/>
                <a:ea typeface="Calibri" panose="020F0502020204030204" pitchFamily="34" charset="0"/>
                <a:cs typeface="Calibri" panose="020F0502020204030204" pitchFamily="34" charset="0"/>
              </a:rPr>
              <a:t>Hvis gule prikker = grønne prikker, er ideen grøn.</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a:latin typeface="Calibri" panose="020F0502020204030204" pitchFamily="34" charset="0"/>
                <a:ea typeface="Calibri" panose="020F0502020204030204" pitchFamily="34" charset="0"/>
                <a:cs typeface="Calibri" panose="020F0502020204030204" pitchFamily="34" charset="0"/>
              </a:rPr>
              <a:t>Fase</a:t>
            </a:r>
            <a:r>
              <a:rPr lang="en-US" sz="1600" b="1">
                <a:effectLst/>
                <a:latin typeface="Calibri" panose="020F0502020204030204" pitchFamily="34" charset="0"/>
                <a:ea typeface="Calibri" panose="020F0502020204030204" pitchFamily="34" charset="0"/>
                <a:cs typeface="Calibri" panose="020F0502020204030204" pitchFamily="34" charset="0"/>
              </a:rPr>
              <a:t> 5: </a:t>
            </a:r>
            <a:r>
              <a:rPr lang="en-US" sz="1600">
                <a:effectLst/>
                <a:latin typeface="Calibri" panose="020F0502020204030204" pitchFamily="34" charset="0"/>
                <a:ea typeface="Calibri" panose="020F0502020204030204" pitchFamily="34" charset="0"/>
                <a:cs typeface="Calibri" panose="020F0502020204030204" pitchFamily="34" charset="0"/>
              </a:rPr>
              <a:t>Du har nu en bunke med nu/grønne ideer, som du kan arbejde videre med. Sørg for også at samle de lavthængende blå ideer, som kan implementeres med det samme, og de gule ideer, som du skal holde øje med til fremtiden.</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r>
              <a:rPr lang="en-US" sz="1600">
                <a:solidFill>
                  <a:srgbClr val="1A1918"/>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600">
              <a:solidFill>
                <a:srgbClr val="1A1918"/>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0099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BCE9C753-B344-7A74-3192-E14C32B94B6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12604" b="12604"/>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a:xfrm>
            <a:off x="4063536" y="4333156"/>
            <a:ext cx="4064926" cy="850665"/>
          </a:xfrm>
        </p:spPr>
        <p:txBody>
          <a:bodyPr/>
          <a:lstStyle/>
          <a:p>
            <a:r>
              <a:rPr lang="en-US" sz="4000" b="1"/>
              <a:t>UGE 10</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3262458" y="1674178"/>
            <a:ext cx="5667082" cy="1748587"/>
          </a:xfrm>
        </p:spPr>
        <p:txBody>
          <a:bodyPr lIns="91440" tIns="45720" rIns="91440" bIns="45720" anchor="ctr"/>
          <a:lstStyle/>
          <a:p>
            <a:r>
              <a:rPr lang="en-GB" sz="4800" b="1"/>
              <a:t>FASE 3 –</a:t>
            </a:r>
            <a:endParaRPr lang="en-US"/>
          </a:p>
          <a:p>
            <a:r>
              <a:rPr lang="en-GB" sz="4800" b="1"/>
              <a:t>KONCEPTUDVIKLING</a:t>
            </a:r>
            <a:endParaRPr lang="en-GB"/>
          </a:p>
        </p:txBody>
      </p:sp>
      <p:sp>
        <p:nvSpPr>
          <p:cNvPr id="2" name="Rechteck 1">
            <a:extLst>
              <a:ext uri="{FF2B5EF4-FFF2-40B4-BE49-F238E27FC236}">
                <a16:creationId xmlns:a16="http://schemas.microsoft.com/office/drawing/2014/main" id="{A9A05807-B58A-74C8-0887-51166A49273D}"/>
              </a:ext>
            </a:extLst>
          </p:cNvPr>
          <p:cNvSpPr/>
          <p:nvPr/>
        </p:nvSpPr>
        <p:spPr>
          <a:xfrm>
            <a:off x="7696199" y="217713"/>
            <a:ext cx="4495800" cy="1338943"/>
          </a:xfrm>
          <a:prstGeom prst="rect">
            <a:avLst/>
          </a:prstGeom>
          <a:solidFill>
            <a:srgbClr val="29C5F4"/>
          </a:solidFill>
          <a:ln>
            <a:solidFill>
              <a:srgbClr val="29C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a:extLst>
              <a:ext uri="{FF2B5EF4-FFF2-40B4-BE49-F238E27FC236}">
                <a16:creationId xmlns:a16="http://schemas.microsoft.com/office/drawing/2014/main" id="{B15D6301-3CD5-57C1-AC12-49CCB82ED404}"/>
              </a:ext>
            </a:extLst>
          </p:cNvPr>
          <p:cNvSpPr txBox="1"/>
          <p:nvPr/>
        </p:nvSpPr>
        <p:spPr>
          <a:xfrm>
            <a:off x="7864927" y="604499"/>
            <a:ext cx="4158343" cy="461665"/>
          </a:xfrm>
          <a:prstGeom prst="rect">
            <a:avLst/>
          </a:prstGeom>
          <a:noFill/>
        </p:spPr>
        <p:txBody>
          <a:bodyPr wrap="square" rtlCol="0">
            <a:spAutoFit/>
          </a:bodyPr>
          <a:lstStyle/>
          <a:p>
            <a:pPr algn="ctr"/>
            <a:r>
              <a:rPr lang="en-GB" sz="2400" b="1" dirty="0">
                <a:solidFill>
                  <a:srgbClr val="FF0000"/>
                </a:solidFill>
              </a:rPr>
              <a:t>Tilpas aktiviteterne efter behov</a:t>
            </a:r>
          </a:p>
        </p:txBody>
      </p:sp>
    </p:spTree>
    <p:extLst>
      <p:ext uri="{BB962C8B-B14F-4D97-AF65-F5344CB8AC3E}">
        <p14:creationId xmlns:p14="http://schemas.microsoft.com/office/powerpoint/2010/main" val="2382583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520DD-09EB-9505-E7E1-8C5AC158298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3C2FAE-53FD-78DB-3A43-439847071C4E}"/>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602B2040-FE5B-9F5B-16B6-1B81FE800C28}"/>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5" name="Picture 4">
            <a:extLst>
              <a:ext uri="{FF2B5EF4-FFF2-40B4-BE49-F238E27FC236}">
                <a16:creationId xmlns:a16="http://schemas.microsoft.com/office/drawing/2014/main" id="{414E8F8B-EC9D-87D0-04A2-7627AC1077EB}"/>
              </a:ext>
            </a:extLst>
          </p:cNvPr>
          <p:cNvPicPr>
            <a:picLocks noChangeAspect="1"/>
          </p:cNvPicPr>
          <p:nvPr/>
        </p:nvPicPr>
        <p:blipFill rotWithShape="1">
          <a:blip r:embed="rId3"/>
          <a:srcRect l="12699" t="23776" r="7669" b="51407"/>
          <a:stretch/>
        </p:blipFill>
        <p:spPr>
          <a:xfrm>
            <a:off x="2207589" y="2591985"/>
            <a:ext cx="8274025" cy="3647389"/>
          </a:xfrm>
          <a:prstGeom prst="rect">
            <a:avLst/>
          </a:prstGeom>
        </p:spPr>
      </p:pic>
      <p:sp>
        <p:nvSpPr>
          <p:cNvPr id="2" name="Rechteck 1">
            <a:extLst>
              <a:ext uri="{FF2B5EF4-FFF2-40B4-BE49-F238E27FC236}">
                <a16:creationId xmlns:a16="http://schemas.microsoft.com/office/drawing/2014/main" id="{D74199E2-FDBA-80F2-A48F-96393CF8D068}"/>
              </a:ext>
            </a:extLst>
          </p:cNvPr>
          <p:cNvSpPr/>
          <p:nvPr/>
        </p:nvSpPr>
        <p:spPr>
          <a:xfrm>
            <a:off x="4772280" y="2591985"/>
            <a:ext cx="1849243" cy="2683640"/>
          </a:xfrm>
          <a:prstGeom prst="rect">
            <a:avLst/>
          </a:prstGeom>
          <a:noFill/>
          <a:ln w="57150">
            <a:solidFill>
              <a:srgbClr val="8652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5619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2BCCD-6669-278E-9B9D-0012B02DBEC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CA1DC29-9E5F-F6C5-44E3-521F178B1A8E}"/>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4AD83A46-7BE3-3E89-FDEE-CF9101931A2A}"/>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7" name="Grafik 6">
            <a:extLst>
              <a:ext uri="{FF2B5EF4-FFF2-40B4-BE49-F238E27FC236}">
                <a16:creationId xmlns:a16="http://schemas.microsoft.com/office/drawing/2014/main" id="{3A7D84FF-5503-3BEE-F20A-1B013D8AB832}"/>
              </a:ext>
            </a:extLst>
          </p:cNvPr>
          <p:cNvPicPr>
            <a:picLocks noChangeAspect="1"/>
          </p:cNvPicPr>
          <p:nvPr/>
        </p:nvPicPr>
        <p:blipFill>
          <a:blip r:embed="rId3"/>
          <a:stretch>
            <a:fillRect/>
          </a:stretch>
        </p:blipFill>
        <p:spPr>
          <a:xfrm>
            <a:off x="2695933" y="2162116"/>
            <a:ext cx="6897063" cy="4372585"/>
          </a:xfrm>
          <a:prstGeom prst="rect">
            <a:avLst/>
          </a:prstGeom>
        </p:spPr>
      </p:pic>
    </p:spTree>
    <p:extLst>
      <p:ext uri="{BB962C8B-B14F-4D97-AF65-F5344CB8AC3E}">
        <p14:creationId xmlns:p14="http://schemas.microsoft.com/office/powerpoint/2010/main" val="768232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A0BD5-FB6C-65C4-714A-C3A354BCA1E5}"/>
              </a:ext>
            </a:extLst>
          </p:cNvPr>
          <p:cNvSpPr>
            <a:spLocks noGrp="1"/>
          </p:cNvSpPr>
          <p:nvPr>
            <p:ph type="body" sz="quarter" idx="18"/>
          </p:nvPr>
        </p:nvSpPr>
        <p:spPr>
          <a:xfrm>
            <a:off x="4063536" y="4181707"/>
            <a:ext cx="4064926" cy="681058"/>
          </a:xfrm>
        </p:spPr>
        <p:txBody>
          <a:bodyPr/>
          <a:lstStyle/>
          <a:p>
            <a:r>
              <a:rPr lang="en-GB" sz="3600" b="1"/>
              <a:t>DISKUSSION</a:t>
            </a:r>
          </a:p>
        </p:txBody>
      </p:sp>
      <p:sp>
        <p:nvSpPr>
          <p:cNvPr id="2" name="Text Placeholder 1">
            <a:extLst>
              <a:ext uri="{FF2B5EF4-FFF2-40B4-BE49-F238E27FC236}">
                <a16:creationId xmlns:a16="http://schemas.microsoft.com/office/drawing/2014/main" id="{5A2D6460-EE22-E394-E430-9843E4A1D13F}"/>
              </a:ext>
            </a:extLst>
          </p:cNvPr>
          <p:cNvSpPr>
            <a:spLocks noGrp="1"/>
          </p:cNvSpPr>
          <p:nvPr>
            <p:ph type="body" sz="quarter" idx="19"/>
          </p:nvPr>
        </p:nvSpPr>
        <p:spPr/>
        <p:txBody>
          <a:bodyPr/>
          <a:lstStyle/>
          <a:p>
            <a:r>
              <a:rPr lang="en-US" sz="3200">
                <a:ea typeface="Calibri"/>
                <a:cs typeface="Calibri"/>
              </a:rPr>
              <a:t>Hvordan bidrager ideerne fra fase 2</a:t>
            </a:r>
          </a:p>
          <a:p>
            <a:r>
              <a:rPr lang="en-US" sz="3200" b="1">
                <a:ea typeface="Calibri"/>
                <a:cs typeface="Calibri"/>
              </a:rPr>
              <a:t>bidrage til SDG'erne</a:t>
            </a:r>
            <a:r>
              <a:rPr lang="en-US" sz="3200">
                <a:ea typeface="Calibri"/>
                <a:cs typeface="Calibri"/>
              </a:rPr>
              <a:t>?</a:t>
            </a:r>
            <a:endParaRPr lang="en-GB"/>
          </a:p>
        </p:txBody>
      </p:sp>
      <p:pic>
        <p:nvPicPr>
          <p:cNvPr id="6" name="Picture Placeholder 5">
            <a:extLst>
              <a:ext uri="{FF2B5EF4-FFF2-40B4-BE49-F238E27FC236}">
                <a16:creationId xmlns:a16="http://schemas.microsoft.com/office/drawing/2014/main" id="{00169770-BBCB-FDFC-3A82-3D0C5C5963AB}"/>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2853" b="2853"/>
          <a:stretch/>
        </p:blipFill>
        <p:spPr/>
      </p:pic>
    </p:spTree>
    <p:extLst>
      <p:ext uri="{BB962C8B-B14F-4D97-AF65-F5344CB8AC3E}">
        <p14:creationId xmlns:p14="http://schemas.microsoft.com/office/powerpoint/2010/main" val="3981272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83B3B-68DF-92D1-3C49-06776337C23C}"/>
              </a:ext>
            </a:extLst>
          </p:cNvPr>
          <p:cNvSpPr>
            <a:spLocks noGrp="1"/>
          </p:cNvSpPr>
          <p:nvPr>
            <p:ph type="body" sz="quarter" idx="18"/>
          </p:nvPr>
        </p:nvSpPr>
        <p:spPr>
          <a:xfrm>
            <a:off x="701135" y="2344758"/>
            <a:ext cx="4867011" cy="4111797"/>
          </a:xfrm>
        </p:spPr>
        <p:txBody>
          <a:bodyPr/>
          <a:lstStyle/>
          <a:p>
            <a:pPr marL="9525" indent="-9525"/>
            <a:r>
              <a:rPr lang="en-US" b="1">
                <a:ea typeface="Calibri"/>
                <a:cs typeface="Calibri"/>
              </a:rPr>
              <a:t>Udvikl, beskriv og finpuds koncepter </a:t>
            </a:r>
            <a:r>
              <a:rPr lang="en-US">
                <a:ea typeface="Calibri"/>
                <a:cs typeface="Calibri"/>
              </a:rPr>
              <a:t>baseret på den valgte idé til at adressere den identificerede </a:t>
            </a:r>
            <a:r>
              <a:rPr lang="en-US" sz="2400">
                <a:ea typeface="Calibri"/>
                <a:cs typeface="Calibri"/>
              </a:rPr>
              <a:t>bæredygtighedsmulighed inden for logistikdrift. </a:t>
            </a:r>
          </a:p>
          <a:p>
            <a:pPr marL="9525" indent="-9525"/>
            <a:endParaRPr lang="en-US">
              <a:ea typeface="Calibri"/>
              <a:cs typeface="Calibri"/>
            </a:endParaRPr>
          </a:p>
          <a:p>
            <a:pPr marL="342900" indent="-342900">
              <a:buFont typeface="Wingdings" pitchFamily="2" charset="2"/>
              <a:buChar char="q"/>
            </a:pPr>
            <a:r>
              <a:rPr lang="en-US" sz="2400">
                <a:ea typeface="Calibri"/>
                <a:cs typeface="Calibri"/>
              </a:rPr>
              <a:t>Hver gruppe vælger et relevant digitalt værktøj til at understøtte fase 3.</a:t>
            </a:r>
          </a:p>
          <a:p>
            <a:pPr marL="342900" indent="-342900">
              <a:buFont typeface="Wingdings" pitchFamily="2" charset="2"/>
              <a:buChar char="q"/>
            </a:pPr>
            <a:r>
              <a:rPr lang="en-US" sz="2400">
                <a:ea typeface="Calibri"/>
                <a:cs typeface="Calibri"/>
              </a:rPr>
              <a:t>Grupperne vælger den mest gennemførlige mulighed for implementering.</a:t>
            </a:r>
            <a:endParaRPr lang="en-GB"/>
          </a:p>
        </p:txBody>
      </p:sp>
      <p:sp>
        <p:nvSpPr>
          <p:cNvPr id="3" name="Text Placeholder 2">
            <a:extLst>
              <a:ext uri="{FF2B5EF4-FFF2-40B4-BE49-F238E27FC236}">
                <a16:creationId xmlns:a16="http://schemas.microsoft.com/office/drawing/2014/main" id="{E6431C77-655A-4F6C-DB55-B331647CB94F}"/>
              </a:ext>
            </a:extLst>
          </p:cNvPr>
          <p:cNvSpPr>
            <a:spLocks noGrp="1"/>
          </p:cNvSpPr>
          <p:nvPr>
            <p:ph type="body" sz="quarter" idx="16"/>
          </p:nvPr>
        </p:nvSpPr>
        <p:spPr/>
        <p:txBody>
          <a:bodyPr/>
          <a:lstStyle/>
          <a:p>
            <a:r>
              <a:rPr lang="en-GB"/>
              <a:t>PROBLEMBASERET</a:t>
            </a:r>
          </a:p>
          <a:p>
            <a:r>
              <a:rPr lang="en-GB"/>
              <a:t>AKTIVITET</a:t>
            </a:r>
          </a:p>
        </p:txBody>
      </p:sp>
      <p:pic>
        <p:nvPicPr>
          <p:cNvPr id="6" name="Picture Placeholder 5" descr="A hand holding a pen&#10;&#10;Description automatically generated">
            <a:extLst>
              <a:ext uri="{FF2B5EF4-FFF2-40B4-BE49-F238E27FC236}">
                <a16:creationId xmlns:a16="http://schemas.microsoft.com/office/drawing/2014/main" id="{E6FD4D46-E491-73D9-8964-8127691D351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354" b="7354"/>
          <a:stretch>
            <a:fillRect/>
          </a:stretch>
        </p:blipFill>
        <p:spPr/>
      </p:pic>
    </p:spTree>
    <p:extLst>
      <p:ext uri="{BB962C8B-B14F-4D97-AF65-F5344CB8AC3E}">
        <p14:creationId xmlns:p14="http://schemas.microsoft.com/office/powerpoint/2010/main" val="2952182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B1F31-9A8B-4847-5BED-57C6D480994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4BFE72E-5F4C-BEB2-B859-4AC408058F87}"/>
              </a:ext>
            </a:extLst>
          </p:cNvPr>
          <p:cNvSpPr>
            <a:spLocks noGrp="1"/>
          </p:cNvSpPr>
          <p:nvPr>
            <p:ph type="body" sz="quarter" idx="16"/>
          </p:nvPr>
        </p:nvSpPr>
        <p:spPr/>
        <p:txBody>
          <a:bodyPr/>
          <a:lstStyle/>
          <a:p>
            <a:r>
              <a:rPr lang="en-US"/>
              <a:t>Trin 1: Generering af koncept</a:t>
            </a:r>
          </a:p>
        </p:txBody>
      </p:sp>
      <p:sp>
        <p:nvSpPr>
          <p:cNvPr id="4" name="Text Placeholder 3">
            <a:extLst>
              <a:ext uri="{FF2B5EF4-FFF2-40B4-BE49-F238E27FC236}">
                <a16:creationId xmlns:a16="http://schemas.microsoft.com/office/drawing/2014/main" id="{93A4EAF2-E25A-9FFC-CE96-DCD050C739D3}"/>
              </a:ext>
            </a:extLst>
          </p:cNvPr>
          <p:cNvSpPr>
            <a:spLocks noGrp="1"/>
          </p:cNvSpPr>
          <p:nvPr>
            <p:ph type="body" sz="quarter" idx="19"/>
          </p:nvPr>
        </p:nvSpPr>
        <p:spPr>
          <a:xfrm>
            <a:off x="486383" y="2280326"/>
            <a:ext cx="10897691" cy="3920836"/>
          </a:xfrm>
        </p:spPr>
        <p:txBody>
          <a:bodyPr lIns="91440" tIns="45720" rIns="91440" bIns="45720" numCol="2" anchor="t"/>
          <a:lstStyle/>
          <a:p>
            <a:pPr indent="0" algn="just">
              <a:lnSpc>
                <a:spcPct val="100000"/>
              </a:lnSpc>
              <a:spcBef>
                <a:spcPts val="195"/>
              </a:spcBef>
              <a:tabLst>
                <a:tab pos="450215" algn="l"/>
              </a:tabLst>
            </a:pPr>
            <a:r>
              <a:rPr lang="en-US" sz="1600" dirty="0">
                <a:latin typeface="Calibri" panose="020F0502020204030204" pitchFamily="34" charset="0"/>
                <a:ea typeface="Calibri" panose="020F0502020204030204" pitchFamily="34" charset="0"/>
                <a:cs typeface="Times New Roman" panose="02020603050405020304" pitchFamily="18" charset="0"/>
              </a:rPr>
              <a:t>Service Blueprinting-værktøjet hjælper med at generere koncepter for potentielle innovative tjenester. En Service Blueprint er en visuel repræsentation, der kortlægger forbindelserne mellem forskellige serviceelementer – såsom mennesker, værktøjer (både fysiske og digitale) og processer – der interagerer på vigtige kontaktpunkter gennem hele kunderejsen </a:t>
            </a:r>
            <a:r>
              <a:rPr lang="en-US" sz="1600" dirty="0">
                <a:ea typeface="Calibri" panose="020F0502020204030204" pitchFamily="34" charset="0"/>
                <a:cs typeface="Times New Roman" panose="02020603050405020304" pitchFamily="18" charset="0"/>
              </a:rPr>
              <a:t>(</a:t>
            </a:r>
            <a:r>
              <a:rPr lang="en-US" sz="1600" b="1" dirty="0">
                <a:solidFill>
                  <a:srgbClr val="29C5F4"/>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Gibbons, 2017</a:t>
            </a:r>
            <a:r>
              <a:rPr lang="en-US" sz="1600" b="1" dirty="0">
                <a:ea typeface="Calibri" panose="020F0502020204030204" pitchFamily="34" charset="0"/>
                <a:cs typeface="Times New Roman" panose="02020603050405020304" pitchFamily="18" charset="0"/>
              </a:rPr>
              <a:t>)</a:t>
            </a:r>
            <a:r>
              <a:rPr lang="en-US" sz="1600" dirty="0">
                <a:latin typeface="Calibri" panose="020F0502020204030204" pitchFamily="34" charset="0"/>
                <a:ea typeface="Calibri" panose="020F0502020204030204" pitchFamily="34" charset="0"/>
                <a:cs typeface="Times New Roman" panose="02020603050405020304" pitchFamily="18" charset="0"/>
              </a:rPr>
              <a:t>. Service Blueprinting for nye tjenester </a:t>
            </a:r>
            <a:r>
              <a:rPr lang="en-US" sz="1600" dirty="0">
                <a:ea typeface="Calibri" panose="020F0502020204030204" pitchFamily="34" charset="0"/>
                <a:cs typeface="Times New Roman" panose="02020603050405020304" pitchFamily="18" charset="0"/>
              </a:rPr>
              <a:t>kan beskrives ved hjælp af følgende dimensioner</a:t>
            </a:r>
            <a:r>
              <a:rPr lang="en-US" sz="1600" dirty="0">
                <a:latin typeface="Calibri" panose="020F0502020204030204" pitchFamily="34" charset="0"/>
                <a:ea typeface="Calibri" panose="020F0502020204030204" pitchFamily="34" charset="0"/>
                <a:cs typeface="Times New Roman" panose="02020603050405020304" pitchFamily="18" charset="0"/>
              </a:rPr>
              <a:t>:</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indent="0" algn="just">
              <a:lnSpc>
                <a:spcPct val="100000"/>
              </a:lnSpc>
              <a:spcBef>
                <a:spcPts val="195"/>
              </a:spcBef>
              <a:buFont typeface="+mj-lt"/>
              <a:buAutoNum type="arabicPeriod"/>
              <a:tabLst>
                <a:tab pos="450215" algn="l"/>
              </a:tabLst>
            </a:pPr>
            <a:r>
              <a:rPr lang="en-GB" sz="1600" b="1" dirty="0">
                <a:solidFill>
                  <a:srgbClr val="8652A1"/>
                </a:solidFill>
                <a:ea typeface="Calibri" panose="020F0502020204030204" pitchFamily="34" charset="0"/>
                <a:cs typeface="Times New Roman" panose="02020603050405020304" pitchFamily="18" charset="0"/>
              </a:rPr>
              <a:t>Oplevelse: </a:t>
            </a:r>
            <a:r>
              <a:rPr lang="en-GB" sz="1600" dirty="0">
                <a:ea typeface="Calibri" panose="020F0502020204030204" pitchFamily="34" charset="0"/>
                <a:cs typeface="Times New Roman" panose="02020603050405020304" pitchFamily="18" charset="0"/>
              </a:rPr>
              <a:t>Forstå, hvad kunderne oplever i hver fase af deres rejse, med fokus på følelser, handlinger og opfattelser.</a:t>
            </a:r>
          </a:p>
          <a:p>
            <a:pPr marL="342900" indent="0" algn="just">
              <a:lnSpc>
                <a:spcPct val="100000"/>
              </a:lnSpc>
              <a:spcBef>
                <a:spcPts val="195"/>
              </a:spcBef>
              <a:buFont typeface="+mj-lt"/>
              <a:buAutoNum type="arabicPeriod"/>
              <a:tabLst>
                <a:tab pos="450215" algn="l"/>
              </a:tabLst>
            </a:pPr>
            <a:r>
              <a:rPr lang="en-GB" sz="1600" b="1" dirty="0">
                <a:solidFill>
                  <a:srgbClr val="8652A1"/>
                </a:solidFill>
                <a:ea typeface="Calibri" panose="020F0502020204030204" pitchFamily="34" charset="0"/>
                <a:cs typeface="Times New Roman" panose="02020603050405020304" pitchFamily="18" charset="0"/>
              </a:rPr>
              <a:t>Interaktioner</a:t>
            </a:r>
            <a:r>
              <a:rPr lang="en-GB" sz="1600" b="1" dirty="0">
                <a:solidFill>
                  <a:schemeClr val="tx1"/>
                </a:solidFill>
                <a:ea typeface="Calibri" panose="020F0502020204030204" pitchFamily="34" charset="0"/>
                <a:cs typeface="Times New Roman" panose="02020603050405020304" pitchFamily="18" charset="0"/>
              </a:rPr>
              <a:t>: </a:t>
            </a:r>
            <a:r>
              <a:rPr lang="en-GB" sz="1600" dirty="0">
                <a:ea typeface="Calibri" panose="020F0502020204030204" pitchFamily="34" charset="0"/>
                <a:cs typeface="Times New Roman" panose="02020603050405020304" pitchFamily="18" charset="0"/>
              </a:rPr>
              <a:t>Identificer de mennesker, steder og ting, som kunderne interagerer med gennem hele serviceoplevelsen, både direkte og indirekte.</a:t>
            </a:r>
          </a:p>
          <a:p>
            <a:pPr marL="342900" indent="0" algn="just">
              <a:lnSpc>
                <a:spcPct val="100000"/>
              </a:lnSpc>
              <a:spcBef>
                <a:spcPts val="195"/>
              </a:spcBef>
              <a:buFont typeface="+mj-lt"/>
              <a:buAutoNum type="arabicPeriod"/>
              <a:tabLst>
                <a:tab pos="450215" algn="l"/>
              </a:tabLst>
            </a:pPr>
            <a:r>
              <a:rPr lang="en-GB" sz="1600" b="1" dirty="0">
                <a:solidFill>
                  <a:srgbClr val="8652A1"/>
                </a:solidFill>
                <a:ea typeface="Calibri" panose="020F0502020204030204" pitchFamily="34" charset="0"/>
                <a:cs typeface="Times New Roman" panose="02020603050405020304" pitchFamily="18" charset="0"/>
              </a:rPr>
              <a:t>Bag kulisserne: </a:t>
            </a:r>
            <a:r>
              <a:rPr lang="en-GB" sz="1600" dirty="0">
                <a:ea typeface="Calibri" panose="020F0502020204030204" pitchFamily="34" charset="0"/>
                <a:cs typeface="Times New Roman" panose="02020603050405020304" pitchFamily="18" charset="0"/>
              </a:rPr>
              <a:t>Genkend de interne processer og medarbejderhandlinger, der understøtter hver fase af kundeoplevelsen, selvom de ikke er synlige for kunden.</a:t>
            </a:r>
          </a:p>
          <a:p>
            <a:pPr marL="342900" indent="0" algn="just">
              <a:lnSpc>
                <a:spcPct val="100000"/>
              </a:lnSpc>
              <a:spcBef>
                <a:spcPts val="195"/>
              </a:spcBef>
              <a:buFont typeface="+mj-lt"/>
              <a:buAutoNum type="arabicPeriod"/>
              <a:tabLst>
                <a:tab pos="450215" algn="l"/>
              </a:tabLst>
            </a:pPr>
            <a:r>
              <a:rPr lang="en-GB" sz="1600" b="1" dirty="0">
                <a:solidFill>
                  <a:srgbClr val="8652A1"/>
                </a:solidFill>
                <a:ea typeface="Calibri" panose="020F0502020204030204" pitchFamily="34" charset="0"/>
                <a:cs typeface="Times New Roman" panose="02020603050405020304" pitchFamily="18" charset="0"/>
              </a:rPr>
              <a:t>Lokke: </a:t>
            </a:r>
            <a:r>
              <a:rPr lang="en-GB" sz="1600" dirty="0">
                <a:ea typeface="Calibri" panose="020F0502020204030204" pitchFamily="34" charset="0"/>
                <a:cs typeface="Times New Roman" panose="02020603050405020304" pitchFamily="18" charset="0"/>
              </a:rPr>
              <a:t>Guide kunderne til at blive opmærksomme på din service gennem målrettet markedsføring, kampagner eller mund til mund-reklame.</a:t>
            </a:r>
          </a:p>
          <a:p>
            <a:pPr marL="342900" indent="0" algn="just">
              <a:lnSpc>
                <a:spcPct val="100000"/>
              </a:lnSpc>
              <a:spcBef>
                <a:spcPts val="195"/>
              </a:spcBef>
              <a:buFont typeface="+mj-lt"/>
              <a:buAutoNum type="arabicPeriod"/>
              <a:tabLst>
                <a:tab pos="450215" algn="l"/>
              </a:tabLst>
            </a:pPr>
            <a:r>
              <a:rPr lang="en-GB" sz="1600" b="1" dirty="0">
                <a:solidFill>
                  <a:srgbClr val="8652A1"/>
                </a:solidFill>
                <a:ea typeface="Calibri" panose="020F0502020204030204" pitchFamily="34" charset="0"/>
                <a:cs typeface="Times New Roman" panose="02020603050405020304" pitchFamily="18" charset="0"/>
              </a:rPr>
              <a:t>Indtræde: </a:t>
            </a:r>
            <a:r>
              <a:rPr lang="en-GB" sz="1600" dirty="0">
                <a:ea typeface="Calibri" panose="020F0502020204030204" pitchFamily="34" charset="0"/>
                <a:cs typeface="Times New Roman" panose="02020603050405020304" pitchFamily="18" charset="0"/>
              </a:rPr>
              <a:t>Tilskynd kunderne til at udforske dine serviceydelser, enten ved at navigere på et websted eller ved at besøge et fysisk sted.</a:t>
            </a:r>
          </a:p>
          <a:p>
            <a:pPr marL="342900" indent="0" algn="just">
              <a:lnSpc>
                <a:spcPct val="100000"/>
              </a:lnSpc>
              <a:spcBef>
                <a:spcPts val="195"/>
              </a:spcBef>
              <a:buFont typeface="+mj-lt"/>
              <a:buAutoNum type="arabicPeriod"/>
              <a:tabLst>
                <a:tab pos="450215" algn="l"/>
              </a:tabLst>
            </a:pPr>
            <a:r>
              <a:rPr lang="en-GB" sz="1600" b="1" dirty="0">
                <a:solidFill>
                  <a:srgbClr val="8652A1"/>
                </a:solidFill>
                <a:ea typeface="Calibri" panose="020F0502020204030204" pitchFamily="34" charset="0"/>
                <a:cs typeface="Times New Roman" panose="02020603050405020304" pitchFamily="18" charset="0"/>
              </a:rPr>
              <a:t>Engagere: </a:t>
            </a:r>
            <a:r>
              <a:rPr lang="en-GB" sz="1600" dirty="0">
                <a:ea typeface="Calibri" panose="020F0502020204030204" pitchFamily="34" charset="0"/>
                <a:cs typeface="Times New Roman" panose="02020603050405020304" pitchFamily="18" charset="0"/>
              </a:rPr>
              <a:t>Sørg for, at kunderne aktivt bruger tjenesten og interagerer med de tilgængelige værktøjer, platforme eller repræsentanter.</a:t>
            </a:r>
          </a:p>
          <a:p>
            <a:pPr marL="342900" indent="0" algn="just">
              <a:lnSpc>
                <a:spcPct val="100000"/>
              </a:lnSpc>
              <a:spcBef>
                <a:spcPts val="195"/>
              </a:spcBef>
              <a:buFont typeface="+mj-lt"/>
              <a:buAutoNum type="arabicPeriod"/>
              <a:tabLst>
                <a:tab pos="450215" algn="l"/>
              </a:tabLst>
            </a:pPr>
            <a:r>
              <a:rPr lang="en-GB" sz="1600" b="1" dirty="0">
                <a:solidFill>
                  <a:srgbClr val="8652A1"/>
                </a:solidFill>
                <a:ea typeface="Calibri" panose="020F0502020204030204" pitchFamily="34" charset="0"/>
                <a:cs typeface="Times New Roman" panose="02020603050405020304" pitchFamily="18" charset="0"/>
              </a:rPr>
              <a:t>Afslut: </a:t>
            </a:r>
            <a:r>
              <a:rPr lang="en-GB" sz="1600" dirty="0">
                <a:ea typeface="Calibri" panose="020F0502020204030204" pitchFamily="34" charset="0"/>
                <a:cs typeface="Times New Roman" panose="02020603050405020304" pitchFamily="18" charset="0"/>
              </a:rPr>
              <a:t>Støt kunderne, når de afslutter deres serviceoplevelse, ved at give dem mulighed for at give feedback eller udføre afsluttende handlinger.</a:t>
            </a:r>
          </a:p>
          <a:p>
            <a:pPr marL="342900" indent="0" algn="just">
              <a:lnSpc>
                <a:spcPct val="100000"/>
              </a:lnSpc>
              <a:spcBef>
                <a:spcPts val="195"/>
              </a:spcBef>
              <a:buFont typeface="+mj-lt"/>
              <a:buAutoNum type="arabicPeriod"/>
              <a:tabLst>
                <a:tab pos="450215" algn="l"/>
              </a:tabLst>
            </a:pPr>
            <a:r>
              <a:rPr lang="en-GB" sz="1600" b="1" dirty="0">
                <a:solidFill>
                  <a:srgbClr val="8652A1"/>
                </a:solidFill>
                <a:ea typeface="Calibri" panose="020F0502020204030204" pitchFamily="34" charset="0"/>
                <a:cs typeface="Times New Roman" panose="02020603050405020304" pitchFamily="18" charset="0"/>
              </a:rPr>
              <a:t>Udvid: </a:t>
            </a:r>
            <a:r>
              <a:rPr lang="en-GB" sz="1600" dirty="0">
                <a:ea typeface="Calibri" panose="020F0502020204030204" pitchFamily="34" charset="0"/>
                <a:cs typeface="Times New Roman" panose="02020603050405020304" pitchFamily="18" charset="0"/>
              </a:rPr>
              <a:t>Fremme løbende engagement ved at opfordre kunderne til at vende tilbage, henvise andre eller deltage i opfølgende aktiviteter.</a:t>
            </a:r>
          </a:p>
          <a:p>
            <a:pPr marL="342900" indent="0" algn="just">
              <a:lnSpc>
                <a:spcPct val="100000"/>
              </a:lnSpc>
              <a:spcBef>
                <a:spcPts val="195"/>
              </a:spcBef>
              <a:buFont typeface="+mj-lt"/>
              <a:buAutoNum type="arabicPeriod"/>
              <a:tabLst>
                <a:tab pos="450215" algn="l"/>
              </a:tabLst>
            </a:pPr>
            <a:endParaRPr lang="en-GB" sz="1600" dirty="0">
              <a:solidFill>
                <a:schemeClr val="tx1"/>
              </a:solidFill>
              <a:ea typeface="Calibri" panose="020F0502020204030204" pitchFamily="34" charset="0"/>
              <a:cs typeface="Times New Roman" panose="02020603050405020304" pitchFamily="18" charset="0"/>
            </a:endParaRPr>
          </a:p>
          <a:p>
            <a:pPr marL="342900" indent="0" algn="just">
              <a:lnSpc>
                <a:spcPct val="100000"/>
              </a:lnSpc>
              <a:spcBef>
                <a:spcPts val="195"/>
              </a:spcBef>
              <a:tabLst>
                <a:tab pos="450215" algn="l"/>
              </a:tabLst>
            </a:pPr>
            <a:r>
              <a:rPr lang="en-US" sz="1600" dirty="0">
                <a:ea typeface="Calibri"/>
                <a:cs typeface="Calibri"/>
              </a:rPr>
              <a:t>Du kan </a:t>
            </a:r>
            <a:r>
              <a:rPr lang="en-GB" sz="1600" dirty="0">
                <a:ea typeface="Calibri"/>
                <a:cs typeface="Calibri"/>
              </a:rPr>
              <a:t>bruge </a:t>
            </a:r>
            <a:r>
              <a:rPr lang="en-GB" sz="1600" b="1" u="sng" dirty="0">
                <a:solidFill>
                  <a:srgbClr val="29C5F4"/>
                </a:solidFill>
                <a:ea typeface="Calibri"/>
                <a:cs typeface="Calibri"/>
                <a:hlinkClick r:id="rId3">
                  <a:extLst>
                    <a:ext uri="{A12FA001-AC4F-418D-AE19-62706E023703}">
                      <ahyp:hlinkClr xmlns:ahyp="http://schemas.microsoft.com/office/drawing/2018/hyperlinkcolor" val="tx"/>
                    </a:ext>
                  </a:extLst>
                </a:hlinkClick>
              </a:rPr>
              <a:t>skabelonen Miro Service Blueprinting </a:t>
            </a:r>
            <a:r>
              <a:rPr lang="en-GB" sz="1600" dirty="0">
                <a:ea typeface="Open Sans"/>
                <a:cs typeface="Calibri"/>
              </a:rPr>
              <a:t>eller </a:t>
            </a:r>
            <a:r>
              <a:rPr lang="en-GB" sz="1600" b="1" u="sng" dirty="0">
                <a:solidFill>
                  <a:srgbClr val="29C5F4"/>
                </a:solidFill>
                <a:ea typeface="Calibri"/>
                <a:cs typeface="Calibri"/>
                <a:hlinkClick r:id="rId4">
                  <a:extLst>
                    <a:ext uri="{A12FA001-AC4F-418D-AE19-62706E023703}">
                      <ahyp:hlinkClr xmlns:ahyp="http://schemas.microsoft.com/office/drawing/2018/hyperlinkcolor" val="tx"/>
                    </a:ext>
                  </a:extLst>
                </a:hlinkClick>
              </a:rPr>
              <a:t>skabelonen Mural Service Blueprint</a:t>
            </a:r>
            <a:r>
              <a:rPr lang="en-GB" sz="1600" dirty="0">
                <a:ea typeface="Calibri"/>
                <a:cs typeface="Calibri"/>
              </a:rPr>
              <a:t>.</a:t>
            </a:r>
          </a:p>
          <a:p>
            <a:pPr marL="0" indent="0">
              <a:lnSpc>
                <a:spcPct val="100000"/>
              </a:lnSpc>
            </a:pPr>
            <a:endParaRPr lang="en-GB" sz="1600" dirty="0"/>
          </a:p>
        </p:txBody>
      </p:sp>
    </p:spTree>
    <p:extLst>
      <p:ext uri="{BB962C8B-B14F-4D97-AF65-F5344CB8AC3E}">
        <p14:creationId xmlns:p14="http://schemas.microsoft.com/office/powerpoint/2010/main" val="2608251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F7C80-289B-B624-333C-9E64B76747E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AB72089-C555-E955-87C7-BBE0910575CA}"/>
              </a:ext>
            </a:extLst>
          </p:cNvPr>
          <p:cNvSpPr>
            <a:spLocks noGrp="1"/>
          </p:cNvSpPr>
          <p:nvPr>
            <p:ph type="body" sz="quarter" idx="16"/>
          </p:nvPr>
        </p:nvSpPr>
        <p:spPr/>
        <p:txBody>
          <a:bodyPr/>
          <a:lstStyle/>
          <a:p>
            <a:r>
              <a:rPr lang="en-US"/>
              <a:t>Trin 2: Beskrivelse af koncepter – værdiforslag</a:t>
            </a:r>
          </a:p>
        </p:txBody>
      </p:sp>
      <p:sp>
        <p:nvSpPr>
          <p:cNvPr id="4" name="Text Placeholder 3">
            <a:extLst>
              <a:ext uri="{FF2B5EF4-FFF2-40B4-BE49-F238E27FC236}">
                <a16:creationId xmlns:a16="http://schemas.microsoft.com/office/drawing/2014/main" id="{0DF3F811-9D21-8F72-7469-94A864B2C865}"/>
              </a:ext>
            </a:extLst>
          </p:cNvPr>
          <p:cNvSpPr>
            <a:spLocks noGrp="1"/>
          </p:cNvSpPr>
          <p:nvPr>
            <p:ph type="body" sz="quarter" idx="19"/>
          </p:nvPr>
        </p:nvSpPr>
        <p:spPr>
          <a:xfrm>
            <a:off x="904856" y="2249177"/>
            <a:ext cx="11038101" cy="3781929"/>
          </a:xfrm>
        </p:spPr>
        <p:txBody>
          <a:bodyPr lIns="91440" tIns="45720" rIns="91440" bIns="45720" anchor="t"/>
          <a:lstStyle/>
          <a:p>
            <a:pPr marL="11113" indent="0">
              <a:lnSpc>
                <a:spcPct val="100000"/>
              </a:lnSpc>
            </a:pPr>
            <a:r>
              <a:rPr lang="en-US" sz="1600" dirty="0">
                <a:effectLst/>
                <a:ea typeface="Calibri" panose="020F0502020204030204" pitchFamily="34" charset="0"/>
                <a:cs typeface="Calibri" panose="020F0502020204030204" pitchFamily="34" charset="0"/>
              </a:rPr>
              <a:t>Værdipropositionen defineres som "en klar og enkel beskrivelse af de konkrete og immaterielle fordele, som virksomheden vil levere, sammen med den omtrentlige pris, som den vil opkræve hvert kundesegment for disse fordele" (</a:t>
            </a:r>
            <a:r>
              <a:rPr lang="en-US" sz="1600" b="1" dirty="0">
                <a:solidFill>
                  <a:srgbClr val="29C5F4"/>
                </a:solidFill>
                <a:effectLst/>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Lanning og Michaels, 1988</a:t>
            </a:r>
            <a:r>
              <a:rPr lang="en-US" sz="1600" dirty="0">
                <a:effectLst/>
                <a:ea typeface="Calibri" panose="020F0502020204030204" pitchFamily="34" charset="0"/>
                <a:cs typeface="Calibri" panose="020F0502020204030204" pitchFamily="34" charset="0"/>
              </a:rPr>
              <a:t>). </a:t>
            </a:r>
            <a:endParaRPr lang="en-GB" sz="1600" dirty="0">
              <a:effectLst/>
              <a:ea typeface="Calibri" panose="020F0502020204030204" pitchFamily="34" charset="0"/>
              <a:cs typeface="Times New Roman" panose="02020603050405020304" pitchFamily="18" charset="0"/>
            </a:endParaRPr>
          </a:p>
          <a:p>
            <a:pPr marL="11113" indent="0">
              <a:lnSpc>
                <a:spcPct val="100000"/>
              </a:lnSpc>
            </a:pPr>
            <a:endParaRPr lang="en-GB" sz="1600" dirty="0">
              <a:effectLst/>
              <a:ea typeface="Calibri" panose="020F050202020403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535AE499-9712-CE25-C693-458B3BCDE278}"/>
              </a:ext>
            </a:extLst>
          </p:cNvPr>
          <p:cNvPicPr>
            <a:picLocks noChangeAspect="1"/>
          </p:cNvPicPr>
          <p:nvPr/>
        </p:nvPicPr>
        <p:blipFill>
          <a:blip r:embed="rId3"/>
          <a:stretch>
            <a:fillRect/>
          </a:stretch>
        </p:blipFill>
        <p:spPr>
          <a:xfrm>
            <a:off x="3081671" y="2813524"/>
            <a:ext cx="6028657" cy="3960000"/>
          </a:xfrm>
          <a:prstGeom prst="rect">
            <a:avLst/>
          </a:prstGeom>
        </p:spPr>
      </p:pic>
    </p:spTree>
    <p:extLst>
      <p:ext uri="{BB962C8B-B14F-4D97-AF65-F5344CB8AC3E}">
        <p14:creationId xmlns:p14="http://schemas.microsoft.com/office/powerpoint/2010/main" val="2822728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BCE9C753-B344-7A74-3192-E14C32B94B6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12604" b="12604"/>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a:xfrm>
            <a:off x="4063536" y="4333156"/>
            <a:ext cx="4064926" cy="850665"/>
          </a:xfrm>
        </p:spPr>
        <p:txBody>
          <a:bodyPr/>
          <a:lstStyle/>
          <a:p>
            <a:r>
              <a:rPr lang="en-US" sz="4000" b="1"/>
              <a:t>UGE 11</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3262458" y="1674178"/>
            <a:ext cx="5667082" cy="1748587"/>
          </a:xfrm>
        </p:spPr>
        <p:txBody>
          <a:bodyPr lIns="91440" tIns="45720" rIns="91440" bIns="45720" anchor="ctr"/>
          <a:lstStyle/>
          <a:p>
            <a:r>
              <a:rPr lang="en-GB" sz="4800" b="1"/>
              <a:t>FASE 4 –</a:t>
            </a:r>
            <a:br>
              <a:rPr lang="en-GB" sz="4800" b="1">
                <a:ea typeface="Calibri"/>
                <a:cs typeface="Calibri"/>
              </a:rPr>
            </a:br>
            <a:r>
              <a:rPr lang="en-GB" sz="4800" b="1"/>
              <a:t>SERVICEUDVIKLING</a:t>
            </a:r>
          </a:p>
        </p:txBody>
      </p:sp>
      <p:sp>
        <p:nvSpPr>
          <p:cNvPr id="2" name="Rechteck 1">
            <a:extLst>
              <a:ext uri="{FF2B5EF4-FFF2-40B4-BE49-F238E27FC236}">
                <a16:creationId xmlns:a16="http://schemas.microsoft.com/office/drawing/2014/main" id="{BBC42C73-474A-9ED0-E38F-B3193154ED6A}"/>
              </a:ext>
            </a:extLst>
          </p:cNvPr>
          <p:cNvSpPr/>
          <p:nvPr/>
        </p:nvSpPr>
        <p:spPr>
          <a:xfrm>
            <a:off x="7696199" y="217713"/>
            <a:ext cx="4495800" cy="1338943"/>
          </a:xfrm>
          <a:prstGeom prst="rect">
            <a:avLst/>
          </a:prstGeom>
          <a:solidFill>
            <a:srgbClr val="29C5F4"/>
          </a:solidFill>
          <a:ln>
            <a:solidFill>
              <a:srgbClr val="29C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a:extLst>
              <a:ext uri="{FF2B5EF4-FFF2-40B4-BE49-F238E27FC236}">
                <a16:creationId xmlns:a16="http://schemas.microsoft.com/office/drawing/2014/main" id="{BCE12398-8FEC-8EB8-01C8-6BA42A17F5BE}"/>
              </a:ext>
            </a:extLst>
          </p:cNvPr>
          <p:cNvSpPr txBox="1"/>
          <p:nvPr/>
        </p:nvSpPr>
        <p:spPr>
          <a:xfrm>
            <a:off x="7864927" y="604499"/>
            <a:ext cx="4158343" cy="461665"/>
          </a:xfrm>
          <a:prstGeom prst="rect">
            <a:avLst/>
          </a:prstGeom>
          <a:noFill/>
        </p:spPr>
        <p:txBody>
          <a:bodyPr wrap="square" rtlCol="0">
            <a:spAutoFit/>
          </a:bodyPr>
          <a:lstStyle/>
          <a:p>
            <a:pPr algn="ctr"/>
            <a:r>
              <a:rPr lang="en-GB" sz="2400" b="1" dirty="0">
                <a:solidFill>
                  <a:srgbClr val="FF0000"/>
                </a:solidFill>
              </a:rPr>
              <a:t>Tilpas aktiviteter efter behov</a:t>
            </a:r>
          </a:p>
        </p:txBody>
      </p:sp>
    </p:spTree>
    <p:extLst>
      <p:ext uri="{BB962C8B-B14F-4D97-AF65-F5344CB8AC3E}">
        <p14:creationId xmlns:p14="http://schemas.microsoft.com/office/powerpoint/2010/main" val="2024320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51C82-7F24-FB8B-5E4E-140CCC0C3ED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3C29F7-82CD-3DA9-6925-61C73E2AB83F}"/>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26D07928-04C5-E863-CC49-3CCCA858B250}"/>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5" name="Picture 4">
            <a:extLst>
              <a:ext uri="{FF2B5EF4-FFF2-40B4-BE49-F238E27FC236}">
                <a16:creationId xmlns:a16="http://schemas.microsoft.com/office/drawing/2014/main" id="{2C754AE6-E1C5-8BDD-DC48-CCE82CE54A3D}"/>
              </a:ext>
            </a:extLst>
          </p:cNvPr>
          <p:cNvPicPr>
            <a:picLocks noChangeAspect="1"/>
          </p:cNvPicPr>
          <p:nvPr/>
        </p:nvPicPr>
        <p:blipFill rotWithShape="1">
          <a:blip r:embed="rId3"/>
          <a:srcRect l="12699" t="23776" r="7669" b="51407"/>
          <a:stretch/>
        </p:blipFill>
        <p:spPr>
          <a:xfrm>
            <a:off x="1958987" y="2457445"/>
            <a:ext cx="8274025" cy="3647389"/>
          </a:xfrm>
          <a:prstGeom prst="rect">
            <a:avLst/>
          </a:prstGeom>
        </p:spPr>
      </p:pic>
      <p:sp>
        <p:nvSpPr>
          <p:cNvPr id="2" name="Rechteck 1">
            <a:extLst>
              <a:ext uri="{FF2B5EF4-FFF2-40B4-BE49-F238E27FC236}">
                <a16:creationId xmlns:a16="http://schemas.microsoft.com/office/drawing/2014/main" id="{A16C4B57-2BBB-B746-8777-94CC90FCBCEB}"/>
              </a:ext>
            </a:extLst>
          </p:cNvPr>
          <p:cNvSpPr/>
          <p:nvPr/>
        </p:nvSpPr>
        <p:spPr>
          <a:xfrm>
            <a:off x="5845187" y="3421194"/>
            <a:ext cx="1849243" cy="2683640"/>
          </a:xfrm>
          <a:prstGeom prst="rect">
            <a:avLst/>
          </a:prstGeom>
          <a:noFill/>
          <a:ln w="57150">
            <a:solidFill>
              <a:srgbClr val="8652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6499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9"/>
          </p:nvPr>
        </p:nvSpPr>
        <p:spPr>
          <a:prstGeom prst="rect">
            <a:avLst/>
          </a:prstGeom>
        </p:spPr>
        <p:txBody>
          <a:bodyPr/>
          <a:lstStyle/>
          <a:p>
            <a:pPr marL="9525" indent="-9525" algn="just"/>
            <a:r>
              <a:rPr lang="en-US"/>
              <a:t>Dette </a:t>
            </a:r>
            <a:r>
              <a:rPr lang="en-US" b="1"/>
              <a:t>EARTH-slidesæt </a:t>
            </a:r>
            <a:r>
              <a:rPr lang="en-US"/>
              <a:t>er designet til </a:t>
            </a:r>
            <a:r>
              <a:rPr lang="en-US" b="1"/>
              <a:t>at hjælpe undervisere </a:t>
            </a:r>
            <a:r>
              <a:rPr lang="en-US"/>
              <a:t>med at levere engagerende, innovativt og bæredygtigt indhold om en digitalt understøttet innovationsstyringsproces inden for logistik. Slidesættet er en del af EARTH OER, der er designet til at give undervisere </a:t>
            </a:r>
            <a:r>
              <a:rPr lang="en-US" b="1"/>
              <a:t>praktiske værktøjer, casestudier og metoder, </a:t>
            </a:r>
            <a:r>
              <a:rPr lang="en-US"/>
              <a:t>der inspirerer studerende og fremmer kritisk tænkning inden for bæredygtig logistik.</a:t>
            </a:r>
          </a:p>
          <a:p>
            <a:pPr marL="9525" indent="-9525" algn="just"/>
            <a:endParaRPr lang="en-US"/>
          </a:p>
          <a:p>
            <a:pPr marL="9525" indent="-9525" algn="just"/>
            <a:r>
              <a:rPr lang="en-US"/>
              <a:t>EARTH OER er </a:t>
            </a:r>
            <a:r>
              <a:rPr lang="en-US" b="1"/>
              <a:t>fleksible og tilpasningsdygtige </a:t>
            </a:r>
            <a:r>
              <a:rPr lang="en-US"/>
              <a:t>undervisningsressourcer. Samlingen af forelæsningsslides giver undervisere en </a:t>
            </a:r>
            <a:r>
              <a:rPr lang="en-US" b="1"/>
              <a:t>indikation af strukturen og indholdet</a:t>
            </a:r>
            <a:r>
              <a:rPr lang="en-US"/>
              <a:t>. Afhængigt af kursets kontekst kan undervisere vælge og tilpasse slides (moduler og uger) efter deres specifikke behov, samtidig med at de opretholder en meningsfuld og effektiv læring.</a:t>
            </a:r>
          </a:p>
          <a:p>
            <a:pPr algn="just"/>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1" y="780079"/>
            <a:ext cx="4927599" cy="647667"/>
          </a:xfrm>
          <a:prstGeom prst="rect">
            <a:avLst/>
          </a:prstGeom>
        </p:spPr>
        <p:txBody>
          <a:bodyPr/>
          <a:lstStyle/>
          <a:p>
            <a:r>
              <a:rPr lang="en-US"/>
              <a:t>EARTH SLIDE DECK</a:t>
            </a:r>
          </a:p>
        </p:txBody>
      </p:sp>
    </p:spTree>
    <p:extLst>
      <p:ext uri="{BB962C8B-B14F-4D97-AF65-F5344CB8AC3E}">
        <p14:creationId xmlns:p14="http://schemas.microsoft.com/office/powerpoint/2010/main" val="1301722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BCA3C-6EFA-68EB-0EDD-A84BFB4B167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953E5AA-1A1A-3F76-6EDC-2CAC432A2DDD}"/>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709AE2B6-6203-A677-B56D-E39CC7317159}"/>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7" name="Grafik 6">
            <a:extLst>
              <a:ext uri="{FF2B5EF4-FFF2-40B4-BE49-F238E27FC236}">
                <a16:creationId xmlns:a16="http://schemas.microsoft.com/office/drawing/2014/main" id="{5CDA065A-6B93-CC16-D5FD-B7F75DEDF81C}"/>
              </a:ext>
            </a:extLst>
          </p:cNvPr>
          <p:cNvPicPr>
            <a:picLocks noChangeAspect="1"/>
          </p:cNvPicPr>
          <p:nvPr/>
        </p:nvPicPr>
        <p:blipFill>
          <a:blip r:embed="rId3"/>
          <a:stretch>
            <a:fillRect/>
          </a:stretch>
        </p:blipFill>
        <p:spPr>
          <a:xfrm>
            <a:off x="2069923" y="2012950"/>
            <a:ext cx="8149084" cy="4670918"/>
          </a:xfrm>
          <a:prstGeom prst="rect">
            <a:avLst/>
          </a:prstGeom>
        </p:spPr>
      </p:pic>
    </p:spTree>
    <p:extLst>
      <p:ext uri="{BB962C8B-B14F-4D97-AF65-F5344CB8AC3E}">
        <p14:creationId xmlns:p14="http://schemas.microsoft.com/office/powerpoint/2010/main" val="1722410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A0BD5-FB6C-65C4-714A-C3A354BCA1E5}"/>
              </a:ext>
            </a:extLst>
          </p:cNvPr>
          <p:cNvSpPr>
            <a:spLocks noGrp="1"/>
          </p:cNvSpPr>
          <p:nvPr>
            <p:ph type="body" sz="quarter" idx="18"/>
          </p:nvPr>
        </p:nvSpPr>
        <p:spPr>
          <a:xfrm>
            <a:off x="4063536" y="4181707"/>
            <a:ext cx="4064926" cy="681058"/>
          </a:xfrm>
        </p:spPr>
        <p:txBody>
          <a:bodyPr/>
          <a:lstStyle/>
          <a:p>
            <a:r>
              <a:rPr lang="en-GB" sz="3600" b="1"/>
              <a:t>DISKUSSION</a:t>
            </a:r>
          </a:p>
        </p:txBody>
      </p:sp>
      <p:sp>
        <p:nvSpPr>
          <p:cNvPr id="2" name="Text Placeholder 1">
            <a:extLst>
              <a:ext uri="{FF2B5EF4-FFF2-40B4-BE49-F238E27FC236}">
                <a16:creationId xmlns:a16="http://schemas.microsoft.com/office/drawing/2014/main" id="{5A2D6460-EE22-E394-E430-9843E4A1D13F}"/>
              </a:ext>
            </a:extLst>
          </p:cNvPr>
          <p:cNvSpPr>
            <a:spLocks noGrp="1"/>
          </p:cNvSpPr>
          <p:nvPr>
            <p:ph type="body" sz="quarter" idx="19"/>
          </p:nvPr>
        </p:nvSpPr>
        <p:spPr/>
        <p:txBody>
          <a:bodyPr/>
          <a:lstStyle/>
          <a:p>
            <a:r>
              <a:rPr lang="en-US" sz="3200" b="1">
                <a:ea typeface="Calibri"/>
                <a:cs typeface="Calibri"/>
              </a:rPr>
              <a:t>Hvad hvis der sker </a:t>
            </a:r>
            <a:r>
              <a:rPr lang="en-US" sz="3200">
                <a:ea typeface="Calibri"/>
                <a:cs typeface="Calibri"/>
              </a:rPr>
              <a:t>en ændring i lovgivningen eller</a:t>
            </a:r>
            <a:br>
              <a:rPr lang="en-US" sz="3200">
                <a:ea typeface="Calibri"/>
                <a:cs typeface="Calibri"/>
              </a:rPr>
            </a:br>
            <a:r>
              <a:rPr lang="en-US" sz="3200">
                <a:ea typeface="Calibri"/>
                <a:cs typeface="Calibri"/>
              </a:rPr>
              <a:t>miljømæssig risiko opstår?</a:t>
            </a:r>
            <a:br>
              <a:rPr lang="en-US" sz="3200">
                <a:ea typeface="Calibri"/>
                <a:cs typeface="Calibri"/>
              </a:rPr>
            </a:br>
            <a:r>
              <a:rPr lang="en-US" sz="3200">
                <a:ea typeface="Calibri"/>
                <a:cs typeface="Calibri"/>
              </a:rPr>
              <a:t>Hvordan vil du </a:t>
            </a:r>
            <a:r>
              <a:rPr lang="en-US" sz="3200" b="1">
                <a:ea typeface="Calibri"/>
                <a:cs typeface="Calibri"/>
              </a:rPr>
              <a:t>tilpasse </a:t>
            </a:r>
            <a:r>
              <a:rPr lang="en-US" sz="3200">
                <a:ea typeface="Calibri"/>
                <a:cs typeface="Calibri"/>
              </a:rPr>
              <a:t>din</a:t>
            </a:r>
            <a:br>
              <a:rPr lang="en-US" sz="3200">
                <a:ea typeface="Calibri"/>
                <a:cs typeface="Calibri"/>
              </a:rPr>
            </a:br>
            <a:r>
              <a:rPr lang="en-US" sz="3200">
                <a:ea typeface="Calibri"/>
                <a:cs typeface="Calibri"/>
              </a:rPr>
              <a:t>løsningskoncept?</a:t>
            </a:r>
            <a:endParaRPr lang="en-GB"/>
          </a:p>
        </p:txBody>
      </p:sp>
      <p:pic>
        <p:nvPicPr>
          <p:cNvPr id="6" name="Picture Placeholder 5">
            <a:extLst>
              <a:ext uri="{FF2B5EF4-FFF2-40B4-BE49-F238E27FC236}">
                <a16:creationId xmlns:a16="http://schemas.microsoft.com/office/drawing/2014/main" id="{00169770-BBCB-FDFC-3A82-3D0C5C5963AB}"/>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2853" b="2853"/>
          <a:stretch/>
        </p:blipFill>
        <p:spPr/>
      </p:pic>
    </p:spTree>
    <p:extLst>
      <p:ext uri="{BB962C8B-B14F-4D97-AF65-F5344CB8AC3E}">
        <p14:creationId xmlns:p14="http://schemas.microsoft.com/office/powerpoint/2010/main" val="2822049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83B3B-68DF-92D1-3C49-06776337C23C}"/>
              </a:ext>
            </a:extLst>
          </p:cNvPr>
          <p:cNvSpPr>
            <a:spLocks noGrp="1"/>
          </p:cNvSpPr>
          <p:nvPr>
            <p:ph type="body" sz="quarter" idx="18"/>
          </p:nvPr>
        </p:nvSpPr>
        <p:spPr>
          <a:xfrm>
            <a:off x="701135" y="2344758"/>
            <a:ext cx="4867011" cy="4111797"/>
          </a:xfrm>
        </p:spPr>
        <p:txBody>
          <a:bodyPr/>
          <a:lstStyle/>
          <a:p>
            <a:pPr marL="9525" indent="-9525"/>
            <a:r>
              <a:rPr lang="en-US" b="1">
                <a:ea typeface="Calibri"/>
                <a:cs typeface="Calibri"/>
              </a:rPr>
              <a:t>Udarbejd prototyper </a:t>
            </a:r>
            <a:r>
              <a:rPr lang="en-US">
                <a:ea typeface="Calibri"/>
                <a:cs typeface="Calibri"/>
              </a:rPr>
              <a:t>baseret på det valgte koncept for at adressere den identificerede </a:t>
            </a:r>
            <a:r>
              <a:rPr lang="en-US" sz="2400">
                <a:ea typeface="Calibri"/>
                <a:cs typeface="Calibri"/>
              </a:rPr>
              <a:t>bæredygtighedsmulighed inden for logistikdrift. </a:t>
            </a:r>
          </a:p>
          <a:p>
            <a:pPr marL="9525" indent="-9525"/>
            <a:endParaRPr lang="en-US">
              <a:ea typeface="Calibri"/>
              <a:cs typeface="Calibri"/>
            </a:endParaRPr>
          </a:p>
          <a:p>
            <a:pPr marL="342900" indent="-342900">
              <a:buFont typeface="Wingdings" pitchFamily="2" charset="2"/>
              <a:buChar char="q"/>
            </a:pPr>
            <a:r>
              <a:rPr lang="en-US" sz="2400">
                <a:ea typeface="Calibri"/>
                <a:cs typeface="Calibri"/>
              </a:rPr>
              <a:t>Hver gruppe vælger et relevant digitalt værktøj til at understøtte fase 4.</a:t>
            </a:r>
          </a:p>
          <a:p>
            <a:pPr marL="342900" indent="-342900">
              <a:buFont typeface="Wingdings" pitchFamily="2" charset="2"/>
              <a:buChar char="q"/>
            </a:pPr>
            <a:r>
              <a:rPr lang="en-US" sz="2400">
                <a:ea typeface="Calibri"/>
                <a:cs typeface="Calibri"/>
              </a:rPr>
              <a:t>Grupperne tilpasser deres prototyper for at reagere på uventede makroændringer.</a:t>
            </a:r>
            <a:endParaRPr lang="en-GB"/>
          </a:p>
        </p:txBody>
      </p:sp>
      <p:sp>
        <p:nvSpPr>
          <p:cNvPr id="3" name="Text Placeholder 2">
            <a:extLst>
              <a:ext uri="{FF2B5EF4-FFF2-40B4-BE49-F238E27FC236}">
                <a16:creationId xmlns:a16="http://schemas.microsoft.com/office/drawing/2014/main" id="{E6431C77-655A-4F6C-DB55-B331647CB94F}"/>
              </a:ext>
            </a:extLst>
          </p:cNvPr>
          <p:cNvSpPr>
            <a:spLocks noGrp="1"/>
          </p:cNvSpPr>
          <p:nvPr>
            <p:ph type="body" sz="quarter" idx="16"/>
          </p:nvPr>
        </p:nvSpPr>
        <p:spPr/>
        <p:txBody>
          <a:bodyPr/>
          <a:lstStyle/>
          <a:p>
            <a:r>
              <a:rPr lang="en-GB"/>
              <a:t>PROBLEMBASERET</a:t>
            </a:r>
          </a:p>
          <a:p>
            <a:r>
              <a:rPr lang="en-GB"/>
              <a:t>AKTIVITET</a:t>
            </a:r>
          </a:p>
        </p:txBody>
      </p:sp>
      <p:pic>
        <p:nvPicPr>
          <p:cNvPr id="6" name="Picture Placeholder 5" descr="A hand holding a pen&#10;&#10;Description automatically generated">
            <a:extLst>
              <a:ext uri="{FF2B5EF4-FFF2-40B4-BE49-F238E27FC236}">
                <a16:creationId xmlns:a16="http://schemas.microsoft.com/office/drawing/2014/main" id="{E6FD4D46-E491-73D9-8964-8127691D351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354" b="7354"/>
          <a:stretch>
            <a:fillRect/>
          </a:stretch>
        </p:blipFill>
        <p:spPr/>
      </p:pic>
    </p:spTree>
    <p:extLst>
      <p:ext uri="{BB962C8B-B14F-4D97-AF65-F5344CB8AC3E}">
        <p14:creationId xmlns:p14="http://schemas.microsoft.com/office/powerpoint/2010/main" val="1351297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7E4FE-8129-72A7-C0D9-2B65514A37C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B1A5262-FD7C-5A05-F67E-4EF39C6A8F9F}"/>
              </a:ext>
            </a:extLst>
          </p:cNvPr>
          <p:cNvSpPr>
            <a:spLocks noGrp="1"/>
          </p:cNvSpPr>
          <p:nvPr>
            <p:ph type="body" sz="quarter" idx="16"/>
          </p:nvPr>
        </p:nvSpPr>
        <p:spPr/>
        <p:txBody>
          <a:bodyPr/>
          <a:lstStyle/>
          <a:p>
            <a:r>
              <a:rPr lang="en-US"/>
              <a:t>Trin 1: </a:t>
            </a:r>
            <a:r>
              <a:rPr lang="en-US" err="1"/>
              <a:t>MoSCoW</a:t>
            </a:r>
            <a:r>
              <a:rPr lang="en-US"/>
              <a:t>-metoden</a:t>
            </a:r>
          </a:p>
        </p:txBody>
      </p:sp>
      <p:sp>
        <p:nvSpPr>
          <p:cNvPr id="4" name="Text Placeholder 3">
            <a:extLst>
              <a:ext uri="{FF2B5EF4-FFF2-40B4-BE49-F238E27FC236}">
                <a16:creationId xmlns:a16="http://schemas.microsoft.com/office/drawing/2014/main" id="{332E8EE4-7477-6B1E-0A3F-BB22DCA15230}"/>
              </a:ext>
            </a:extLst>
          </p:cNvPr>
          <p:cNvSpPr>
            <a:spLocks noGrp="1"/>
          </p:cNvSpPr>
          <p:nvPr>
            <p:ph type="body" sz="quarter" idx="19"/>
          </p:nvPr>
        </p:nvSpPr>
        <p:spPr>
          <a:xfrm>
            <a:off x="904856" y="2054674"/>
            <a:ext cx="10479218" cy="3781929"/>
          </a:xfrm>
        </p:spPr>
        <p:txBody>
          <a:bodyPr lIns="91440" tIns="45720" rIns="91440" bIns="45720" anchor="t"/>
          <a:lstStyle/>
          <a:p>
            <a:pPr marL="0"/>
            <a:r>
              <a:rPr lang="en-US" sz="1600" dirty="0">
                <a:latin typeface="Calibri" panose="020F0502020204030204" pitchFamily="34" charset="0"/>
                <a:ea typeface="Calibri" panose="020F0502020204030204" pitchFamily="34" charset="0"/>
                <a:cs typeface="Times New Roman" panose="02020603050405020304" pitchFamily="18" charset="0"/>
              </a:rPr>
              <a:t>Reflekter over teksten og de givne oplysninger, og udarbejd et service blueprint-flowdiagram for virksomhedens nye service, produkt eller proces. Til det skal du besvare følgende spørgsmål: </a:t>
            </a:r>
            <a:r>
              <a:rPr lang="en-US" sz="1600" i="1" dirty="0">
                <a:latin typeface="Calibri" panose="020F0502020204030204" pitchFamily="34" charset="0"/>
                <a:ea typeface="Calibri" panose="020F0502020204030204" pitchFamily="34" charset="0"/>
                <a:cs typeface="Times New Roman" panose="02020603050405020304" pitchFamily="18" charset="0"/>
              </a:rPr>
              <a:t>Hvad er kerneelementerne i dit nye produkt/din nye service/din nye proces? </a:t>
            </a:r>
          </a:p>
          <a:p>
            <a:pPr marL="0"/>
            <a:r>
              <a:rPr lang="en-US" sz="1600" dirty="0">
                <a:ea typeface="Calibri"/>
                <a:cs typeface="Times New Roman"/>
              </a:rPr>
              <a:t>Akronymet </a:t>
            </a:r>
            <a:r>
              <a:rPr lang="en-US" sz="1600" dirty="0" err="1">
                <a:ea typeface="Calibri"/>
                <a:cs typeface="Times New Roman"/>
              </a:rPr>
              <a:t>MoSCoW </a:t>
            </a:r>
            <a:r>
              <a:rPr lang="en-US" sz="1600" dirty="0">
                <a:ea typeface="Calibri"/>
                <a:cs typeface="Times New Roman"/>
              </a:rPr>
              <a:t>repræsenterer fire kategorier af initiativer: must-have, should-have, could-have og won't-have eller will not have right now. Nogle virksomheder bruger også "W" i </a:t>
            </a:r>
            <a:r>
              <a:rPr lang="en-US" sz="1600" dirty="0" err="1">
                <a:ea typeface="Calibri"/>
                <a:cs typeface="Times New Roman"/>
              </a:rPr>
              <a:t>MoSCoW </a:t>
            </a:r>
            <a:r>
              <a:rPr lang="en-US" sz="1600" dirty="0">
                <a:ea typeface="Calibri"/>
                <a:cs typeface="Times New Roman"/>
              </a:rPr>
              <a:t>til at betyde "wish" (ønsker).</a:t>
            </a:r>
          </a:p>
          <a:p>
            <a:pPr marL="11113" indent="0">
              <a:lnSpc>
                <a:spcPct val="100000"/>
              </a:lnSpc>
            </a:pPr>
            <a:r>
              <a:rPr lang="en-US" sz="1600" b="0" i="0" u="none" strike="noStrike" dirty="0">
                <a:effectLst/>
                <a:ea typeface="Open Sans"/>
                <a:cs typeface="Calibri"/>
              </a:rPr>
              <a:t>Du kan </a:t>
            </a:r>
            <a:r>
              <a:rPr lang="en-GB" sz="1600" b="0" i="0" u="none" strike="noStrike" dirty="0">
                <a:effectLst/>
                <a:ea typeface="Open Sans"/>
                <a:cs typeface="Calibri"/>
              </a:rPr>
              <a:t>bruge </a:t>
            </a:r>
            <a:r>
              <a:rPr lang="en-GB" sz="1600" b="1" i="0" u="sng" strike="noStrike" dirty="0">
                <a:solidFill>
                  <a:srgbClr val="29C5F4"/>
                </a:solidFill>
                <a:effectLst/>
                <a:ea typeface="Open Sans"/>
                <a:cs typeface="Calibri"/>
                <a:hlinkClick r:id="rId2">
                  <a:extLst>
                    <a:ext uri="{A12FA001-AC4F-418D-AE19-62706E023703}">
                      <ahyp:hlinkClr xmlns:ahyp="http://schemas.microsoft.com/office/drawing/2018/hyperlinkcolor" val="tx"/>
                    </a:ext>
                  </a:extLst>
                </a:hlinkClick>
              </a:rPr>
              <a:t>Miro </a:t>
            </a:r>
            <a:r>
              <a:rPr lang="en-GB" sz="1600" b="1" i="0" u="sng" strike="noStrike" dirty="0" err="1">
                <a:solidFill>
                  <a:srgbClr val="29C5F4"/>
                </a:solidFill>
                <a:effectLst/>
                <a:ea typeface="Open Sans"/>
                <a:cs typeface="Calibri"/>
                <a:hlinkClick r:id="rId2">
                  <a:extLst>
                    <a:ext uri="{A12FA001-AC4F-418D-AE19-62706E023703}">
                      <ahyp:hlinkClr xmlns:ahyp="http://schemas.microsoft.com/office/drawing/2018/hyperlinkcolor" val="tx"/>
                    </a:ext>
                  </a:extLst>
                </a:hlinkClick>
              </a:rPr>
              <a:t>MoSCoW </a:t>
            </a:r>
            <a:r>
              <a:rPr lang="en-GB" sz="1600" b="1" i="0" u="sng" strike="noStrike" dirty="0">
                <a:solidFill>
                  <a:srgbClr val="29C5F4"/>
                </a:solidFill>
                <a:effectLst/>
                <a:ea typeface="Open Sans"/>
                <a:cs typeface="Calibri"/>
                <a:hlinkClick r:id="rId2">
                  <a:extLst>
                    <a:ext uri="{A12FA001-AC4F-418D-AE19-62706E023703}">
                      <ahyp:hlinkClr xmlns:ahyp="http://schemas.microsoft.com/office/drawing/2018/hyperlinkcolor" val="tx"/>
                    </a:ext>
                  </a:extLst>
                </a:hlinkClick>
              </a:rPr>
              <a:t>Matrix-skabelonen</a:t>
            </a:r>
            <a:r>
              <a:rPr lang="en-GB" sz="1600" b="0" i="0" u="none" strike="noStrike" dirty="0">
                <a:effectLst/>
                <a:ea typeface="Open Sans"/>
                <a:cs typeface="Calibri"/>
              </a:rPr>
              <a:t>.</a:t>
            </a:r>
            <a:endParaRPr lang="en-US" sz="900" dirty="0">
              <a:solidFill>
                <a:schemeClr val="tx1"/>
              </a:solidFill>
              <a:ea typeface="Calibri" panose="020F050202020403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C87B0D9A-C22A-8071-FF0E-AF4BC2F1BC82}"/>
              </a:ext>
            </a:extLst>
          </p:cNvPr>
          <p:cNvPicPr>
            <a:picLocks noChangeAspect="1"/>
          </p:cNvPicPr>
          <p:nvPr/>
        </p:nvPicPr>
        <p:blipFill>
          <a:blip r:embed="rId3"/>
          <a:stretch>
            <a:fillRect/>
          </a:stretch>
        </p:blipFill>
        <p:spPr>
          <a:xfrm>
            <a:off x="807926" y="3945638"/>
            <a:ext cx="10288550" cy="1961931"/>
          </a:xfrm>
          <a:prstGeom prst="rect">
            <a:avLst/>
          </a:prstGeom>
        </p:spPr>
      </p:pic>
    </p:spTree>
    <p:extLst>
      <p:ext uri="{BB962C8B-B14F-4D97-AF65-F5344CB8AC3E}">
        <p14:creationId xmlns:p14="http://schemas.microsoft.com/office/powerpoint/2010/main" val="2593488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68552-2334-4457-77D2-EE64E5600F9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AC24AB6-B829-CC4C-D30A-13E016987ECC}"/>
              </a:ext>
            </a:extLst>
          </p:cNvPr>
          <p:cNvSpPr>
            <a:spLocks noGrp="1"/>
          </p:cNvSpPr>
          <p:nvPr>
            <p:ph type="body" sz="quarter" idx="16"/>
          </p:nvPr>
        </p:nvSpPr>
        <p:spPr/>
        <p:txBody>
          <a:bodyPr/>
          <a:lstStyle/>
          <a:p>
            <a:r>
              <a:rPr lang="en-US"/>
              <a:t>Trin 2: Design &amp;amp; Trin 3: Tidsplan</a:t>
            </a:r>
          </a:p>
          <a:p>
            <a:endParaRPr lang="en-US"/>
          </a:p>
        </p:txBody>
      </p:sp>
      <p:sp>
        <p:nvSpPr>
          <p:cNvPr id="4" name="Text Placeholder 3">
            <a:extLst>
              <a:ext uri="{FF2B5EF4-FFF2-40B4-BE49-F238E27FC236}">
                <a16:creationId xmlns:a16="http://schemas.microsoft.com/office/drawing/2014/main" id="{D967C84A-FD8C-0720-A40D-12E742A2CFC1}"/>
              </a:ext>
            </a:extLst>
          </p:cNvPr>
          <p:cNvSpPr>
            <a:spLocks noGrp="1"/>
          </p:cNvSpPr>
          <p:nvPr>
            <p:ph type="body" sz="quarter" idx="19"/>
          </p:nvPr>
        </p:nvSpPr>
        <p:spPr>
          <a:xfrm>
            <a:off x="904856" y="2249177"/>
            <a:ext cx="10479218" cy="3781929"/>
          </a:xfrm>
        </p:spPr>
        <p:txBody>
          <a:bodyPr lIns="91440" tIns="45720" rIns="91440" bIns="45720" anchor="t"/>
          <a:lstStyle/>
          <a:p>
            <a:pPr marL="171450" lvl="0" indent="0">
              <a:lnSpc>
                <a:spcPct val="100000"/>
              </a:lnSpc>
              <a:buSzPts val="1100"/>
            </a:pPr>
            <a:r>
              <a:rPr lang="en-US" sz="1600" b="1" dirty="0">
                <a:solidFill>
                  <a:srgbClr val="8652A1"/>
                </a:solidFill>
                <a:effectLst/>
                <a:ea typeface="Times New Roman" panose="02020603050405020304" pitchFamily="18" charset="0"/>
                <a:cs typeface="Calibri" panose="020F0502020204030204" pitchFamily="34" charset="0"/>
              </a:rPr>
              <a:t>Trin 2: Design</a:t>
            </a:r>
          </a:p>
          <a:p>
            <a:pPr marL="171450" lvl="0" indent="0">
              <a:lnSpc>
                <a:spcPct val="100000"/>
              </a:lnSpc>
              <a:buSzPts val="1100"/>
            </a:pPr>
            <a:endParaRPr lang="en-US" sz="1600" dirty="0">
              <a:effectLst/>
              <a:ea typeface="Times New Roman" panose="02020603050405020304" pitchFamily="18" charset="0"/>
              <a:cs typeface="Calibri" panose="020F0502020204030204" pitchFamily="34" charset="0"/>
            </a:endParaRPr>
          </a:p>
          <a:p>
            <a:pPr marL="457200" lvl="0" indent="-285750">
              <a:lnSpc>
                <a:spcPct val="100000"/>
              </a:lnSpc>
              <a:buSzPts val="1100"/>
              <a:buFont typeface="Wingdings" panose="05000000000000000000" pitchFamily="2" charset="2"/>
              <a:buChar char="q"/>
            </a:pPr>
            <a:r>
              <a:rPr lang="en-US" sz="1600" dirty="0">
                <a:effectLst/>
                <a:ea typeface="Times New Roman" panose="02020603050405020304" pitchFamily="18" charset="0"/>
                <a:cs typeface="Calibri" panose="020F0502020204030204" pitchFamily="34" charset="0"/>
              </a:rPr>
              <a:t>Gå til følgende side på Canva: </a:t>
            </a:r>
            <a:r>
              <a:rPr lang="en-GB" sz="1600" b="1" dirty="0">
                <a:solidFill>
                  <a:srgbClr val="29C5F4"/>
                </a:solidFill>
                <a:ea typeface="Calibri" panose="020F0502020204030204" pitchFamily="34" charset="0"/>
                <a:hlinkClick r:id="rId2">
                  <a:extLst>
                    <a:ext uri="{A12FA001-AC4F-418D-AE19-62706E023703}">
                      <ahyp:hlinkClr xmlns:ahyp="http://schemas.microsoft.com/office/drawing/2018/hyperlinkcolor" val="tx"/>
                    </a:ext>
                  </a:extLst>
                </a:hlinkClick>
              </a:rPr>
              <a:t>Gratis og tilpasselige prototypeskabeloner</a:t>
            </a:r>
            <a:r>
              <a:rPr lang="en-US" sz="1600" dirty="0">
                <a:effectLst/>
                <a:ea typeface="Calibri" panose="020F0502020204030204" pitchFamily="34" charset="0"/>
                <a:cs typeface="Calibri" panose="020F0502020204030204" pitchFamily="34" charset="0"/>
              </a:rPr>
              <a:t>.</a:t>
            </a:r>
          </a:p>
          <a:p>
            <a:pPr marL="457200" lvl="0" indent="-285750">
              <a:lnSpc>
                <a:spcPct val="100000"/>
              </a:lnSpc>
              <a:buSzPts val="1100"/>
              <a:buFont typeface="Wingdings" panose="05000000000000000000" pitchFamily="2" charset="2"/>
              <a:buChar char="q"/>
            </a:pPr>
            <a:r>
              <a:rPr lang="en-US" sz="1600" dirty="0">
                <a:effectLst/>
                <a:ea typeface="Calibri" panose="020F0502020204030204" pitchFamily="34" charset="0"/>
                <a:cs typeface="Calibri" panose="020F0502020204030204" pitchFamily="34" charset="0"/>
              </a:rPr>
              <a:t>Brug et par minutter på at udforske nogle af skabelonerne.</a:t>
            </a:r>
          </a:p>
          <a:p>
            <a:pPr marL="457200" indent="-285750">
              <a:lnSpc>
                <a:spcPct val="100000"/>
              </a:lnSpc>
              <a:buSzPts val="1100"/>
              <a:buFont typeface="Wingdings" panose="05000000000000000000" pitchFamily="2" charset="2"/>
              <a:buChar char="q"/>
            </a:pPr>
            <a:r>
              <a:rPr lang="en-US" sz="1600" dirty="0"/>
              <a:t>Diskuter </a:t>
            </a:r>
            <a:r>
              <a:rPr lang="en-US" sz="1600" dirty="0">
                <a:effectLst/>
                <a:ea typeface="Calibri" panose="020F0502020204030204" pitchFamily="34" charset="0"/>
                <a:cs typeface="Calibri" panose="020F0502020204030204" pitchFamily="34" charset="0"/>
              </a:rPr>
              <a:t>i </a:t>
            </a:r>
            <a:r>
              <a:rPr lang="en-US" sz="1600" dirty="0"/>
              <a:t>dit team, hvordan sådanne skabeloner kan hjælpe jer med at designe jeres egen prototype til jeres bæredygtige logistikløsning (produkt, service eller proces). </a:t>
            </a:r>
          </a:p>
          <a:p>
            <a:pPr marL="457200" indent="-285750">
              <a:lnSpc>
                <a:spcPct val="100000"/>
              </a:lnSpc>
              <a:buSzPts val="1100"/>
              <a:buFont typeface="Wingdings" panose="05000000000000000000" pitchFamily="2" charset="2"/>
              <a:buChar char="q"/>
            </a:pPr>
            <a:r>
              <a:rPr lang="en-US" sz="1600" dirty="0"/>
              <a:t>Vælg op til 3 skabeloner og design forskellige versioner af din prototype – arbejd med den, indtil din gruppe har en testbar version til næste fase.</a:t>
            </a:r>
          </a:p>
          <a:p>
            <a:pPr marL="457200" indent="-285750">
              <a:lnSpc>
                <a:spcPct val="100000"/>
              </a:lnSpc>
              <a:buSzPts val="1100"/>
              <a:buFont typeface="Wingdings" panose="05000000000000000000" pitchFamily="2" charset="2"/>
              <a:buChar char="q"/>
            </a:pPr>
            <a:r>
              <a:rPr lang="en-US" sz="1600" dirty="0"/>
              <a:t>Gem alle dine prototypversioner til projektdokumentation – og præsenter dem senere for de andre teams og diskuter jeres proces.</a:t>
            </a:r>
          </a:p>
        </p:txBody>
      </p:sp>
    </p:spTree>
    <p:extLst>
      <p:ext uri="{BB962C8B-B14F-4D97-AF65-F5344CB8AC3E}">
        <p14:creationId xmlns:p14="http://schemas.microsoft.com/office/powerpoint/2010/main" val="76435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C4360-2A95-7205-2A1B-94F68AC1C48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FDC931B-B7FF-BA70-6342-840C9CD23129}"/>
              </a:ext>
            </a:extLst>
          </p:cNvPr>
          <p:cNvSpPr>
            <a:spLocks noGrp="1"/>
          </p:cNvSpPr>
          <p:nvPr>
            <p:ph type="body" sz="quarter" idx="16"/>
          </p:nvPr>
        </p:nvSpPr>
        <p:spPr>
          <a:xfrm>
            <a:off x="904856" y="826894"/>
            <a:ext cx="10804544" cy="803654"/>
          </a:xfrm>
        </p:spPr>
        <p:txBody>
          <a:bodyPr/>
          <a:lstStyle/>
          <a:p>
            <a:r>
              <a:rPr lang="en-US" dirty="0"/>
              <a:t>Trin 3: Uventede scenarier</a:t>
            </a:r>
          </a:p>
        </p:txBody>
      </p:sp>
      <p:sp>
        <p:nvSpPr>
          <p:cNvPr id="4" name="Text Placeholder 3">
            <a:extLst>
              <a:ext uri="{FF2B5EF4-FFF2-40B4-BE49-F238E27FC236}">
                <a16:creationId xmlns:a16="http://schemas.microsoft.com/office/drawing/2014/main" id="{9F1AF39B-8579-1088-2630-17DF57C97013}"/>
              </a:ext>
            </a:extLst>
          </p:cNvPr>
          <p:cNvSpPr>
            <a:spLocks noGrp="1"/>
          </p:cNvSpPr>
          <p:nvPr>
            <p:ph type="body" sz="quarter" idx="19"/>
          </p:nvPr>
        </p:nvSpPr>
        <p:spPr>
          <a:xfrm>
            <a:off x="187570" y="2024094"/>
            <a:ext cx="11473169" cy="4274286"/>
          </a:xfrm>
        </p:spPr>
        <p:txBody>
          <a:bodyPr lIns="91440" tIns="45720" rIns="91440" bIns="45720" anchor="t"/>
          <a:lstStyle/>
          <a:p>
            <a:pPr marL="0" indent="0" algn="just"/>
            <a:r>
              <a:rPr lang="en-GB" sz="1600" dirty="0"/>
              <a:t>Vælg </a:t>
            </a:r>
            <a:r>
              <a:rPr lang="en-GB" sz="1600" b="1" dirty="0"/>
              <a:t>et </a:t>
            </a:r>
            <a:r>
              <a:rPr lang="en-GB" sz="1600" dirty="0"/>
              <a:t>af nedenstående uventede scenarier og tilpas dit koncept fra de tidligere faser i overensstemmelse hermed. Undersøg mulige strategier til at reducere eller håndtere de tilknyttede risici. Hvis tiden tillader det, er du velkommen til også at overveje yderligere scenarier.</a:t>
            </a:r>
          </a:p>
          <a:p>
            <a:pPr algn="just"/>
            <a:endParaRPr lang="en-GB" sz="1600" b="1" dirty="0">
              <a:ea typeface="Calibri" panose="020F0502020204030204" pitchFamily="34" charset="0"/>
              <a:cs typeface="Times New Roman" panose="02020603050405020304" pitchFamily="18" charset="0"/>
            </a:endParaRPr>
          </a:p>
          <a:p>
            <a:pPr algn="just">
              <a:buFont typeface="+mj-lt"/>
              <a:buAutoNum type="arabicPeriod"/>
            </a:pPr>
            <a:r>
              <a:rPr lang="en-GB" sz="1600" b="1" dirty="0"/>
              <a:t>Cybersikkerhedsbrud: </a:t>
            </a:r>
            <a:r>
              <a:rPr lang="en-GB" sz="1600" dirty="0"/>
              <a:t>Et datalæk eller et ransomware-angreb forstyrrer den digitale logistik.</a:t>
            </a:r>
          </a:p>
          <a:p>
            <a:pPr algn="just">
              <a:buFont typeface="+mj-lt"/>
              <a:buAutoNum type="arabicPeriod"/>
            </a:pPr>
            <a:r>
              <a:rPr lang="en-GB" sz="1600" b="1" dirty="0"/>
              <a:t>Nedbrud i forsyningskæden: </a:t>
            </a:r>
            <a:r>
              <a:rPr lang="en-GB" sz="1600" dirty="0"/>
              <a:t>Kritiske komponenter eller reservedele bliver utilgængelige på grund af geopolitiske spændinger eller naturkatastrofer.</a:t>
            </a:r>
          </a:p>
          <a:p>
            <a:pPr algn="just">
              <a:buFont typeface="+mj-lt"/>
              <a:buAutoNum type="arabicPeriod"/>
            </a:pPr>
            <a:r>
              <a:rPr lang="en-GB" sz="1600" b="1" dirty="0"/>
              <a:t>Brugerafvisning: </a:t>
            </a:r>
            <a:r>
              <a:rPr lang="en-GB" sz="1600" dirty="0"/>
              <a:t>Kunder eller partnere modsætter sig at indføre innovationen på grund af kompleksitet, tillidsproblemer eller kulturelle barrierer.</a:t>
            </a:r>
          </a:p>
          <a:p>
            <a:pPr algn="just">
              <a:buFont typeface="+mj-lt"/>
              <a:buAutoNum type="arabicPeriod"/>
            </a:pPr>
            <a:r>
              <a:rPr lang="en-GB" sz="1600" b="1" dirty="0"/>
              <a:t>Strømsvigt: </a:t>
            </a:r>
            <a:r>
              <a:rPr lang="en-GB" sz="1600" dirty="0"/>
              <a:t>Et strømsvigt lammer kritiske systemer i vigtige knudepunkter uden mulighed for øjeblikkelig backup.</a:t>
            </a:r>
          </a:p>
          <a:p>
            <a:pPr algn="just">
              <a:buFont typeface="+mj-lt"/>
              <a:buAutoNum type="arabicPeriod"/>
            </a:pPr>
            <a:r>
              <a:rPr lang="en-GB" sz="1600" b="1" dirty="0"/>
              <a:t>Ekstremt vejr: </a:t>
            </a:r>
            <a:r>
              <a:rPr lang="en-GB" sz="1600" dirty="0"/>
              <a:t>Oversvømmelser, hedebølger eller storme beskadiger infrastrukturen eller forsinker driften.</a:t>
            </a:r>
          </a:p>
          <a:p>
            <a:pPr algn="just">
              <a:buFont typeface="+mj-lt"/>
              <a:buAutoNum type="arabicPeriod"/>
            </a:pPr>
            <a:r>
              <a:rPr lang="en-GB" sz="1600" b="1" dirty="0"/>
              <a:t>Tab af forbindelse: </a:t>
            </a:r>
            <a:r>
              <a:rPr lang="en-GB" sz="1600" dirty="0"/>
              <a:t>Et mobilnetværk eller satellitnedbrud afbryder sporings- og kommunikationsværktøjer.</a:t>
            </a:r>
          </a:p>
          <a:p>
            <a:pPr algn="just">
              <a:buFont typeface="+mj-lt"/>
              <a:buAutoNum type="arabicPeriod"/>
            </a:pPr>
            <a:r>
              <a:rPr lang="en-GB" sz="1600" b="1" dirty="0"/>
              <a:t>Arbejdsnedlæggelse: </a:t>
            </a:r>
            <a:r>
              <a:rPr lang="en-GB" sz="1600" dirty="0"/>
              <a:t>Arbejdere protesterer mod innovationen med henvisning til usikkerhed om deres job eller sikkerhedsproblemer.</a:t>
            </a:r>
          </a:p>
          <a:p>
            <a:pPr algn="just">
              <a:buFont typeface="+mj-lt"/>
              <a:buAutoNum type="arabicPeriod"/>
            </a:pPr>
            <a:r>
              <a:rPr lang="en-GB" sz="1600" b="1" dirty="0"/>
              <a:t>Kundernes misbrug: </a:t>
            </a:r>
            <a:r>
              <a:rPr lang="en-GB" sz="1600" dirty="0"/>
              <a:t>Slutbrugerne udnytter eller beskadiger systemet på uforudsete måder, hvilket øger antallet af serviceopkald eller nedetid.</a:t>
            </a:r>
          </a:p>
        </p:txBody>
      </p:sp>
    </p:spTree>
    <p:extLst>
      <p:ext uri="{BB962C8B-B14F-4D97-AF65-F5344CB8AC3E}">
        <p14:creationId xmlns:p14="http://schemas.microsoft.com/office/powerpoint/2010/main" val="1175957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BCE9C753-B344-7A74-3192-E14C32B94B6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12604" b="12604"/>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a:xfrm>
            <a:off x="4063536" y="4333156"/>
            <a:ext cx="4064926" cy="850665"/>
          </a:xfrm>
        </p:spPr>
        <p:txBody>
          <a:bodyPr/>
          <a:lstStyle/>
          <a:p>
            <a:r>
              <a:rPr lang="en-US" sz="4000" b="1"/>
              <a:t>UGE 12</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3262458" y="1674178"/>
            <a:ext cx="5667082" cy="1748587"/>
          </a:xfrm>
        </p:spPr>
        <p:txBody>
          <a:bodyPr/>
          <a:lstStyle/>
          <a:p>
            <a:r>
              <a:rPr lang="en-GB" sz="4800" b="1"/>
              <a:t>FASE 5 – </a:t>
            </a:r>
            <a:br>
              <a:rPr lang="en-GB" sz="4800" b="1"/>
            </a:br>
            <a:r>
              <a:rPr lang="en-GB" sz="4800" b="1"/>
              <a:t>TEST OG VALIDERING AF PILOTSERVICE </a:t>
            </a:r>
          </a:p>
        </p:txBody>
      </p:sp>
      <p:sp>
        <p:nvSpPr>
          <p:cNvPr id="2" name="Rechteck 1">
            <a:extLst>
              <a:ext uri="{FF2B5EF4-FFF2-40B4-BE49-F238E27FC236}">
                <a16:creationId xmlns:a16="http://schemas.microsoft.com/office/drawing/2014/main" id="{5E71E178-B3B9-B36C-C848-A8E2E45066A4}"/>
              </a:ext>
            </a:extLst>
          </p:cNvPr>
          <p:cNvSpPr/>
          <p:nvPr/>
        </p:nvSpPr>
        <p:spPr>
          <a:xfrm>
            <a:off x="7696199" y="217713"/>
            <a:ext cx="4495800" cy="1338943"/>
          </a:xfrm>
          <a:prstGeom prst="rect">
            <a:avLst/>
          </a:prstGeom>
          <a:solidFill>
            <a:srgbClr val="29C5F4"/>
          </a:solidFill>
          <a:ln>
            <a:solidFill>
              <a:srgbClr val="29C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a:extLst>
              <a:ext uri="{FF2B5EF4-FFF2-40B4-BE49-F238E27FC236}">
                <a16:creationId xmlns:a16="http://schemas.microsoft.com/office/drawing/2014/main" id="{E08C7AF8-0D6D-B13D-360B-3D5113F3884F}"/>
              </a:ext>
            </a:extLst>
          </p:cNvPr>
          <p:cNvSpPr txBox="1"/>
          <p:nvPr/>
        </p:nvSpPr>
        <p:spPr>
          <a:xfrm>
            <a:off x="7864927" y="604499"/>
            <a:ext cx="4158343" cy="461665"/>
          </a:xfrm>
          <a:prstGeom prst="rect">
            <a:avLst/>
          </a:prstGeom>
          <a:noFill/>
        </p:spPr>
        <p:txBody>
          <a:bodyPr wrap="square" rtlCol="0">
            <a:spAutoFit/>
          </a:bodyPr>
          <a:lstStyle/>
          <a:p>
            <a:pPr algn="ctr"/>
            <a:r>
              <a:rPr lang="en-GB" sz="2400" b="1" dirty="0">
                <a:solidFill>
                  <a:srgbClr val="FF0000"/>
                </a:solidFill>
              </a:rPr>
              <a:t>Tilpas aktiviteterne efter behov</a:t>
            </a:r>
          </a:p>
        </p:txBody>
      </p:sp>
    </p:spTree>
    <p:extLst>
      <p:ext uri="{BB962C8B-B14F-4D97-AF65-F5344CB8AC3E}">
        <p14:creationId xmlns:p14="http://schemas.microsoft.com/office/powerpoint/2010/main" val="677900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36E31-15ED-78A4-E5AB-69494FAE50D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2084227-619B-54F3-9CE7-4AD8598F93A7}"/>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4658A4BA-D03F-84C6-61AB-96315E829FB0}"/>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5" name="Picture 4">
            <a:extLst>
              <a:ext uri="{FF2B5EF4-FFF2-40B4-BE49-F238E27FC236}">
                <a16:creationId xmlns:a16="http://schemas.microsoft.com/office/drawing/2014/main" id="{74236E0A-F571-A1ED-3598-CD55416A7FC7}"/>
              </a:ext>
            </a:extLst>
          </p:cNvPr>
          <p:cNvPicPr>
            <a:picLocks noChangeAspect="1"/>
          </p:cNvPicPr>
          <p:nvPr/>
        </p:nvPicPr>
        <p:blipFill rotWithShape="1">
          <a:blip r:embed="rId3"/>
          <a:srcRect l="12699" t="23776" r="7669" b="51407"/>
          <a:stretch/>
        </p:blipFill>
        <p:spPr>
          <a:xfrm>
            <a:off x="1958987" y="2457445"/>
            <a:ext cx="8274025" cy="3647389"/>
          </a:xfrm>
          <a:prstGeom prst="rect">
            <a:avLst/>
          </a:prstGeom>
        </p:spPr>
      </p:pic>
      <p:sp>
        <p:nvSpPr>
          <p:cNvPr id="2" name="Rechteck 1">
            <a:extLst>
              <a:ext uri="{FF2B5EF4-FFF2-40B4-BE49-F238E27FC236}">
                <a16:creationId xmlns:a16="http://schemas.microsoft.com/office/drawing/2014/main" id="{408F10A7-53C7-3764-93C1-4595BFF0E5C7}"/>
              </a:ext>
            </a:extLst>
          </p:cNvPr>
          <p:cNvSpPr/>
          <p:nvPr/>
        </p:nvSpPr>
        <p:spPr>
          <a:xfrm>
            <a:off x="6888887" y="2457445"/>
            <a:ext cx="2242457" cy="2683640"/>
          </a:xfrm>
          <a:prstGeom prst="rect">
            <a:avLst/>
          </a:prstGeom>
          <a:noFill/>
          <a:ln w="57150">
            <a:solidFill>
              <a:srgbClr val="8652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4633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329CA-B05C-1E01-86D0-EF5A228FD47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B8F59F7-757A-CADC-D629-F9FE202CC97E}"/>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D361037B-7E7C-11DD-1BEC-333545E6F1B7}"/>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7" name="Grafik 6">
            <a:extLst>
              <a:ext uri="{FF2B5EF4-FFF2-40B4-BE49-F238E27FC236}">
                <a16:creationId xmlns:a16="http://schemas.microsoft.com/office/drawing/2014/main" id="{87D29F21-7D94-F8C8-F4DF-4A0271CAACA7}"/>
              </a:ext>
            </a:extLst>
          </p:cNvPr>
          <p:cNvPicPr>
            <a:picLocks noChangeAspect="1"/>
          </p:cNvPicPr>
          <p:nvPr/>
        </p:nvPicPr>
        <p:blipFill>
          <a:blip r:embed="rId3"/>
          <a:stretch>
            <a:fillRect/>
          </a:stretch>
        </p:blipFill>
        <p:spPr>
          <a:xfrm>
            <a:off x="1537651" y="2143052"/>
            <a:ext cx="9116697" cy="4096322"/>
          </a:xfrm>
          <a:prstGeom prst="rect">
            <a:avLst/>
          </a:prstGeom>
        </p:spPr>
      </p:pic>
    </p:spTree>
    <p:extLst>
      <p:ext uri="{BB962C8B-B14F-4D97-AF65-F5344CB8AC3E}">
        <p14:creationId xmlns:p14="http://schemas.microsoft.com/office/powerpoint/2010/main" val="3930177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A0BD5-FB6C-65C4-714A-C3A354BCA1E5}"/>
              </a:ext>
            </a:extLst>
          </p:cNvPr>
          <p:cNvSpPr>
            <a:spLocks noGrp="1"/>
          </p:cNvSpPr>
          <p:nvPr>
            <p:ph type="body" sz="quarter" idx="18"/>
          </p:nvPr>
        </p:nvSpPr>
        <p:spPr>
          <a:xfrm>
            <a:off x="4063536" y="4181707"/>
            <a:ext cx="4064926" cy="681058"/>
          </a:xfrm>
        </p:spPr>
        <p:txBody>
          <a:bodyPr/>
          <a:lstStyle/>
          <a:p>
            <a:r>
              <a:rPr lang="en-GB" sz="3600" b="1"/>
              <a:t>DISKUSSION</a:t>
            </a:r>
          </a:p>
        </p:txBody>
      </p:sp>
      <p:sp>
        <p:nvSpPr>
          <p:cNvPr id="2" name="Text Placeholder 1">
            <a:extLst>
              <a:ext uri="{FF2B5EF4-FFF2-40B4-BE49-F238E27FC236}">
                <a16:creationId xmlns:a16="http://schemas.microsoft.com/office/drawing/2014/main" id="{5A2D6460-EE22-E394-E430-9843E4A1D13F}"/>
              </a:ext>
            </a:extLst>
          </p:cNvPr>
          <p:cNvSpPr>
            <a:spLocks noGrp="1"/>
          </p:cNvSpPr>
          <p:nvPr>
            <p:ph type="body" sz="quarter" idx="19"/>
          </p:nvPr>
        </p:nvSpPr>
        <p:spPr/>
        <p:txBody>
          <a:bodyPr/>
          <a:lstStyle/>
          <a:p>
            <a:r>
              <a:rPr lang="en-US" sz="3200">
                <a:ea typeface="Calibri"/>
                <a:cs typeface="Calibri"/>
              </a:rPr>
              <a:t>Er din bæredygtige logistikløsning</a:t>
            </a:r>
            <a:br>
              <a:rPr lang="en-US" sz="3200">
                <a:ea typeface="Calibri"/>
                <a:cs typeface="Calibri"/>
              </a:rPr>
            </a:br>
            <a:r>
              <a:rPr lang="en-US" sz="3200" b="1">
                <a:ea typeface="Calibri"/>
                <a:cs typeface="Calibri"/>
              </a:rPr>
              <a:t>funktionel </a:t>
            </a:r>
            <a:r>
              <a:rPr lang="en-US" sz="3200">
                <a:ea typeface="Calibri"/>
                <a:cs typeface="Calibri"/>
              </a:rPr>
              <a:t>og kan den </a:t>
            </a:r>
            <a:r>
              <a:rPr lang="en-US" sz="3200" b="1">
                <a:ea typeface="Calibri"/>
                <a:cs typeface="Calibri"/>
              </a:rPr>
              <a:t>implementeres</a:t>
            </a:r>
            <a:br>
              <a:rPr lang="en-US" sz="3200" b="1">
                <a:ea typeface="Calibri"/>
                <a:cs typeface="Calibri"/>
              </a:rPr>
            </a:br>
            <a:r>
              <a:rPr lang="en-US" sz="3200">
                <a:ea typeface="Calibri"/>
                <a:cs typeface="Calibri"/>
              </a:rPr>
              <a:t>i praksis?</a:t>
            </a:r>
            <a:endParaRPr lang="en-GB"/>
          </a:p>
        </p:txBody>
      </p:sp>
      <p:pic>
        <p:nvPicPr>
          <p:cNvPr id="6" name="Picture Placeholder 5">
            <a:extLst>
              <a:ext uri="{FF2B5EF4-FFF2-40B4-BE49-F238E27FC236}">
                <a16:creationId xmlns:a16="http://schemas.microsoft.com/office/drawing/2014/main" id="{00169770-BBCB-FDFC-3A82-3D0C5C5963AB}"/>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2853" b="2853"/>
          <a:stretch/>
        </p:blipFill>
        <p:spPr/>
      </p:pic>
    </p:spTree>
    <p:extLst>
      <p:ext uri="{BB962C8B-B14F-4D97-AF65-F5344CB8AC3E}">
        <p14:creationId xmlns:p14="http://schemas.microsoft.com/office/powerpoint/2010/main" val="1770553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7">
            <a:extLst>
              <a:ext uri="{FF2B5EF4-FFF2-40B4-BE49-F238E27FC236}">
                <a16:creationId xmlns:a16="http://schemas.microsoft.com/office/drawing/2014/main" id="{DBA1CF19-C37D-DEAE-0FC7-5B89D243446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75" t="8765" r="-175" b="25129"/>
          <a:stretch>
            <a:fillRect/>
          </a:stretch>
        </p:blipFill>
        <p:spPr>
          <a:xfrm>
            <a:off x="238772" y="2626822"/>
            <a:ext cx="7708195" cy="3396829"/>
          </a:xfrm>
        </p:spPr>
      </p:pic>
      <p:sp>
        <p:nvSpPr>
          <p:cNvPr id="14" name="Rectangle 13">
            <a:extLst>
              <a:ext uri="{FF2B5EF4-FFF2-40B4-BE49-F238E27FC236}">
                <a16:creationId xmlns:a16="http://schemas.microsoft.com/office/drawing/2014/main" id="{BE59536B-CB14-6A49-9925-C70C0915408D}"/>
              </a:ext>
            </a:extLst>
          </p:cNvPr>
          <p:cNvSpPr/>
          <p:nvPr/>
        </p:nvSpPr>
        <p:spPr>
          <a:xfrm>
            <a:off x="5550543" y="3429000"/>
            <a:ext cx="531637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5727351" y="3481298"/>
            <a:ext cx="2763898" cy="646331"/>
          </a:xfrm>
          <a:prstGeom prst="rect">
            <a:avLst/>
          </a:prstGeom>
          <a:noFill/>
        </p:spPr>
        <p:txBody>
          <a:bodyPr wrap="none" rtlCol="0">
            <a:spAutoFit/>
          </a:bodyPr>
          <a:lstStyle/>
          <a:p>
            <a:r>
              <a:rPr lang="en-US" sz="3600" b="1" spc="324">
                <a:solidFill>
                  <a:srgbClr val="29C5F4"/>
                </a:solidFill>
                <a:latin typeface="Calibri" panose="020F0502020204030204" pitchFamily="34" charset="0"/>
                <a:cs typeface="Calibri" panose="020F0502020204030204" pitchFamily="34" charset="0"/>
              </a:rPr>
              <a:t>SLIDE-PRÆSENTATION</a:t>
            </a:r>
          </a:p>
        </p:txBody>
      </p:sp>
      <p:sp>
        <p:nvSpPr>
          <p:cNvPr id="9" name="Freeform 8">
            <a:extLst>
              <a:ext uri="{FF2B5EF4-FFF2-40B4-BE49-F238E27FC236}">
                <a16:creationId xmlns:a16="http://schemas.microsoft.com/office/drawing/2014/main" id="{E8069F43-CAE2-ECD5-7218-C5641031CA60}"/>
              </a:ext>
            </a:extLst>
          </p:cNvPr>
          <p:cNvSpPr/>
          <p:nvPr/>
        </p:nvSpPr>
        <p:spPr>
          <a:xfrm rot="19451452">
            <a:off x="10266460" y="-2205407"/>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33A5B7F-4E76-BA0D-28BE-B3684B97618E}"/>
              </a:ext>
            </a:extLst>
          </p:cNvPr>
          <p:cNvSpPr/>
          <p:nvPr/>
        </p:nvSpPr>
        <p:spPr>
          <a:xfrm>
            <a:off x="10992110" y="4568038"/>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8E5437FA-74FF-EC86-5E05-E6DDF1123824}"/>
              </a:ext>
            </a:extLst>
          </p:cNvPr>
          <p:cNvSpPr/>
          <p:nvPr/>
        </p:nvSpPr>
        <p:spPr>
          <a:xfrm>
            <a:off x="5550543" y="4231178"/>
            <a:ext cx="3055575"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 name="TextBox 2">
            <a:extLst>
              <a:ext uri="{FF2B5EF4-FFF2-40B4-BE49-F238E27FC236}">
                <a16:creationId xmlns:a16="http://schemas.microsoft.com/office/drawing/2014/main" id="{20494D68-D353-47C6-B730-DE447EE290E3}"/>
              </a:ext>
            </a:extLst>
          </p:cNvPr>
          <p:cNvSpPr txBox="1"/>
          <p:nvPr/>
        </p:nvSpPr>
        <p:spPr>
          <a:xfrm>
            <a:off x="5668232" y="4283476"/>
            <a:ext cx="2823017" cy="646331"/>
          </a:xfrm>
          <a:prstGeom prst="rect">
            <a:avLst/>
          </a:prstGeom>
          <a:noFill/>
        </p:spPr>
        <p:txBody>
          <a:bodyPr wrap="none" rtlCol="0">
            <a:spAutoFit/>
          </a:bodyPr>
          <a:lstStyle/>
          <a:p>
            <a:r>
              <a:rPr lang="en-US" sz="3600" b="1" spc="324">
                <a:solidFill>
                  <a:srgbClr val="29C5F4"/>
                </a:solidFill>
                <a:latin typeface="Calibri" panose="020F0502020204030204" pitchFamily="34" charset="0"/>
                <a:cs typeface="Calibri" panose="020F0502020204030204" pitchFamily="34" charset="0"/>
              </a:rPr>
              <a:t>STRUKTUR</a:t>
            </a:r>
          </a:p>
        </p:txBody>
      </p:sp>
      <p:sp>
        <p:nvSpPr>
          <p:cNvPr id="4" name="Rechteck 3">
            <a:extLst>
              <a:ext uri="{FF2B5EF4-FFF2-40B4-BE49-F238E27FC236}">
                <a16:creationId xmlns:a16="http://schemas.microsoft.com/office/drawing/2014/main" id="{BD785718-06D1-1ED3-D464-4FA55199226C}"/>
              </a:ext>
            </a:extLst>
          </p:cNvPr>
          <p:cNvSpPr/>
          <p:nvPr/>
        </p:nvSpPr>
        <p:spPr>
          <a:xfrm>
            <a:off x="7696200" y="5263350"/>
            <a:ext cx="4495800" cy="1338943"/>
          </a:xfrm>
          <a:prstGeom prst="rect">
            <a:avLst/>
          </a:prstGeom>
          <a:solidFill>
            <a:srgbClr val="29C5F4"/>
          </a:solidFill>
          <a:ln>
            <a:solidFill>
              <a:srgbClr val="29C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feld 7">
            <a:extLst>
              <a:ext uri="{FF2B5EF4-FFF2-40B4-BE49-F238E27FC236}">
                <a16:creationId xmlns:a16="http://schemas.microsoft.com/office/drawing/2014/main" id="{E624403F-27FE-48BA-DCE5-95830C5EC1D8}"/>
              </a:ext>
            </a:extLst>
          </p:cNvPr>
          <p:cNvSpPr txBox="1"/>
          <p:nvPr/>
        </p:nvSpPr>
        <p:spPr>
          <a:xfrm>
            <a:off x="7990312" y="5492107"/>
            <a:ext cx="4158343" cy="830997"/>
          </a:xfrm>
          <a:prstGeom prst="rect">
            <a:avLst/>
          </a:prstGeom>
          <a:noFill/>
        </p:spPr>
        <p:txBody>
          <a:bodyPr wrap="square" rtlCol="0">
            <a:spAutoFit/>
          </a:bodyPr>
          <a:lstStyle/>
          <a:p>
            <a:pPr algn="ctr"/>
            <a:r>
              <a:rPr lang="en-GB" sz="2400" b="1" dirty="0">
                <a:solidFill>
                  <a:srgbClr val="FF0000"/>
                </a:solidFill>
              </a:rPr>
              <a:t>Instruktioner til læreren – </a:t>
            </a:r>
          </a:p>
          <a:p>
            <a:pPr algn="ctr"/>
            <a:r>
              <a:rPr lang="en-GB" sz="2400" b="1" dirty="0">
                <a:solidFill>
                  <a:srgbClr val="FF0000"/>
                </a:solidFill>
              </a:rPr>
              <a:t>Tilpas/fjern inden brug</a:t>
            </a:r>
          </a:p>
        </p:txBody>
      </p:sp>
    </p:spTree>
    <p:extLst>
      <p:ext uri="{BB962C8B-B14F-4D97-AF65-F5344CB8AC3E}">
        <p14:creationId xmlns:p14="http://schemas.microsoft.com/office/powerpoint/2010/main" val="20952190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83B3B-68DF-92D1-3C49-06776337C23C}"/>
              </a:ext>
            </a:extLst>
          </p:cNvPr>
          <p:cNvSpPr>
            <a:spLocks noGrp="1"/>
          </p:cNvSpPr>
          <p:nvPr>
            <p:ph type="body" sz="quarter" idx="18"/>
          </p:nvPr>
        </p:nvSpPr>
        <p:spPr>
          <a:xfrm>
            <a:off x="701136" y="1988376"/>
            <a:ext cx="4867011" cy="4111797"/>
          </a:xfrm>
        </p:spPr>
        <p:txBody>
          <a:bodyPr/>
          <a:lstStyle/>
          <a:p>
            <a:pPr marL="9525" indent="-9525"/>
            <a:r>
              <a:rPr lang="en-US" sz="2400" b="1" dirty="0" err="1">
                <a:ea typeface="Calibri"/>
                <a:cs typeface="Calibri"/>
              </a:rPr>
              <a:t>Gennemfør</a:t>
            </a:r>
            <a:r>
              <a:rPr lang="en-US" sz="2400" b="1" dirty="0">
                <a:ea typeface="Calibri"/>
                <a:cs typeface="Calibri"/>
              </a:rPr>
              <a:t> </a:t>
            </a:r>
            <a:r>
              <a:rPr lang="en-US" sz="2400" b="1" dirty="0" err="1">
                <a:ea typeface="Calibri"/>
                <a:cs typeface="Calibri"/>
              </a:rPr>
              <a:t>en</a:t>
            </a:r>
            <a:r>
              <a:rPr lang="en-US" sz="2400" b="1" dirty="0">
                <a:ea typeface="Calibri"/>
                <a:cs typeface="Calibri"/>
              </a:rPr>
              <a:t> </a:t>
            </a:r>
            <a:r>
              <a:rPr lang="en-US" sz="2400" b="1" dirty="0" err="1">
                <a:ea typeface="Calibri"/>
                <a:cs typeface="Calibri"/>
              </a:rPr>
              <a:t>struktureret</a:t>
            </a:r>
            <a:r>
              <a:rPr lang="en-US" sz="2400" b="1" dirty="0">
                <a:ea typeface="Calibri"/>
                <a:cs typeface="Calibri"/>
              </a:rPr>
              <a:t> </a:t>
            </a:r>
            <a:r>
              <a:rPr lang="en-US" sz="2400" b="1" dirty="0" err="1">
                <a:ea typeface="Calibri"/>
                <a:cs typeface="Calibri"/>
              </a:rPr>
              <a:t>pilotundersøgelse</a:t>
            </a:r>
            <a:r>
              <a:rPr lang="en-US" sz="2400" b="1" dirty="0">
                <a:ea typeface="Calibri"/>
                <a:cs typeface="Calibri"/>
              </a:rPr>
              <a:t> </a:t>
            </a:r>
            <a:r>
              <a:rPr lang="en-US" sz="2400" dirty="0" err="1">
                <a:ea typeface="Calibri"/>
                <a:cs typeface="Calibri"/>
              </a:rPr>
              <a:t>ved</a:t>
            </a:r>
            <a:r>
              <a:rPr lang="en-US" sz="2400" dirty="0">
                <a:ea typeface="Calibri"/>
                <a:cs typeface="Calibri"/>
              </a:rPr>
              <a:t> </a:t>
            </a:r>
            <a:r>
              <a:rPr lang="en-US" sz="2400" dirty="0" err="1">
                <a:ea typeface="Calibri"/>
                <a:cs typeface="Calibri"/>
              </a:rPr>
              <a:t>hjælp</a:t>
            </a:r>
            <a:r>
              <a:rPr lang="en-US" sz="2400" dirty="0">
                <a:ea typeface="Calibri"/>
                <a:cs typeface="Calibri"/>
              </a:rPr>
              <a:t> </a:t>
            </a:r>
            <a:r>
              <a:rPr lang="en-US" sz="2400" dirty="0" err="1">
                <a:ea typeface="Calibri"/>
                <a:cs typeface="Calibri"/>
              </a:rPr>
              <a:t>af</a:t>
            </a:r>
            <a:r>
              <a:rPr lang="en-US" sz="2400" dirty="0">
                <a:ea typeface="Calibri"/>
                <a:cs typeface="Calibri"/>
              </a:rPr>
              <a:t> </a:t>
            </a:r>
            <a:r>
              <a:rPr lang="en-US" sz="2400" dirty="0" err="1">
                <a:ea typeface="Calibri"/>
                <a:cs typeface="Calibri"/>
              </a:rPr>
              <a:t>en</a:t>
            </a:r>
            <a:r>
              <a:rPr lang="en-US" sz="2400" dirty="0">
                <a:ea typeface="Calibri"/>
                <a:cs typeface="Calibri"/>
              </a:rPr>
              <a:t> </a:t>
            </a:r>
            <a:r>
              <a:rPr lang="en-US" sz="2400" dirty="0" err="1">
                <a:ea typeface="Calibri"/>
                <a:cs typeface="Calibri"/>
              </a:rPr>
              <a:t>mindre</a:t>
            </a:r>
            <a:r>
              <a:rPr lang="en-US" sz="2400" dirty="0">
                <a:ea typeface="Calibri"/>
                <a:cs typeface="Calibri"/>
              </a:rPr>
              <a:t> </a:t>
            </a:r>
            <a:r>
              <a:rPr lang="en-US" sz="2400" dirty="0" err="1">
                <a:ea typeface="Calibri"/>
                <a:cs typeface="Calibri"/>
              </a:rPr>
              <a:t>løsningsimplementering</a:t>
            </a:r>
            <a:r>
              <a:rPr lang="en-US" sz="2400" dirty="0">
                <a:ea typeface="Calibri"/>
                <a:cs typeface="Calibri"/>
              </a:rPr>
              <a:t> </a:t>
            </a:r>
            <a:r>
              <a:rPr lang="en-US" dirty="0">
                <a:ea typeface="Calibri"/>
                <a:cs typeface="Calibri"/>
              </a:rPr>
              <a:t>for at </a:t>
            </a:r>
            <a:r>
              <a:rPr lang="en-US" dirty="0" err="1">
                <a:ea typeface="Calibri"/>
                <a:cs typeface="Calibri"/>
              </a:rPr>
              <a:t>adressere</a:t>
            </a:r>
            <a:r>
              <a:rPr lang="en-US" dirty="0">
                <a:ea typeface="Calibri"/>
                <a:cs typeface="Calibri"/>
              </a:rPr>
              <a:t> den </a:t>
            </a:r>
            <a:r>
              <a:rPr lang="en-US" dirty="0" err="1">
                <a:ea typeface="Calibri"/>
                <a:cs typeface="Calibri"/>
              </a:rPr>
              <a:t>identificerede</a:t>
            </a:r>
            <a:r>
              <a:rPr lang="en-US" dirty="0">
                <a:ea typeface="Calibri"/>
                <a:cs typeface="Calibri"/>
              </a:rPr>
              <a:t> </a:t>
            </a:r>
            <a:r>
              <a:rPr lang="en-US" sz="2400" dirty="0" err="1">
                <a:ea typeface="Calibri"/>
                <a:cs typeface="Calibri"/>
              </a:rPr>
              <a:t>bæredygtighedsmulighed</a:t>
            </a:r>
            <a:r>
              <a:rPr lang="en-US" sz="2400" dirty="0">
                <a:ea typeface="Calibri"/>
                <a:cs typeface="Calibri"/>
              </a:rPr>
              <a:t> </a:t>
            </a:r>
            <a:r>
              <a:rPr lang="en-US" sz="2400" dirty="0" err="1">
                <a:ea typeface="Calibri"/>
                <a:cs typeface="Calibri"/>
              </a:rPr>
              <a:t>inden</a:t>
            </a:r>
            <a:r>
              <a:rPr lang="en-US" sz="2400" dirty="0">
                <a:ea typeface="Calibri"/>
                <a:cs typeface="Calibri"/>
              </a:rPr>
              <a:t> for </a:t>
            </a:r>
            <a:r>
              <a:rPr lang="en-US" sz="2400" dirty="0" err="1">
                <a:ea typeface="Calibri"/>
                <a:cs typeface="Calibri"/>
              </a:rPr>
              <a:t>logistikdrift</a:t>
            </a:r>
            <a:r>
              <a:rPr lang="en-US" sz="2400" dirty="0">
                <a:ea typeface="Calibri"/>
                <a:cs typeface="Calibri"/>
              </a:rPr>
              <a:t>. </a:t>
            </a:r>
          </a:p>
          <a:p>
            <a:pPr marL="9525" indent="-9525"/>
            <a:endParaRPr lang="en-US" sz="2400" dirty="0">
              <a:ea typeface="Calibri"/>
              <a:cs typeface="Calibri"/>
            </a:endParaRPr>
          </a:p>
          <a:p>
            <a:pPr marL="342900" indent="-342900">
              <a:buFont typeface="Wingdings" pitchFamily="2" charset="2"/>
              <a:buChar char="q"/>
            </a:pPr>
            <a:r>
              <a:rPr lang="en-US" sz="2400" dirty="0" err="1">
                <a:ea typeface="Calibri"/>
                <a:cs typeface="Calibri"/>
              </a:rPr>
              <a:t>Hver</a:t>
            </a:r>
            <a:r>
              <a:rPr lang="en-US" sz="2400" dirty="0">
                <a:ea typeface="Calibri"/>
                <a:cs typeface="Calibri"/>
              </a:rPr>
              <a:t> </a:t>
            </a:r>
            <a:r>
              <a:rPr lang="en-US" sz="2400" dirty="0" err="1">
                <a:ea typeface="Calibri"/>
                <a:cs typeface="Calibri"/>
              </a:rPr>
              <a:t>gruppe</a:t>
            </a:r>
            <a:r>
              <a:rPr lang="en-US" sz="2400" dirty="0">
                <a:ea typeface="Calibri"/>
                <a:cs typeface="Calibri"/>
              </a:rPr>
              <a:t> </a:t>
            </a:r>
            <a:r>
              <a:rPr lang="en-US" sz="2400" dirty="0" err="1">
                <a:ea typeface="Calibri"/>
                <a:cs typeface="Calibri"/>
              </a:rPr>
              <a:t>vælger</a:t>
            </a:r>
            <a:r>
              <a:rPr lang="en-US" sz="2400" dirty="0">
                <a:ea typeface="Calibri"/>
                <a:cs typeface="Calibri"/>
              </a:rPr>
              <a:t> et relevant </a:t>
            </a:r>
            <a:r>
              <a:rPr lang="en-US" sz="2400" dirty="0" err="1">
                <a:ea typeface="Calibri"/>
                <a:cs typeface="Calibri"/>
              </a:rPr>
              <a:t>digitalt</a:t>
            </a:r>
            <a:r>
              <a:rPr lang="en-US" sz="2400" dirty="0">
                <a:ea typeface="Calibri"/>
                <a:cs typeface="Calibri"/>
              </a:rPr>
              <a:t> </a:t>
            </a:r>
            <a:r>
              <a:rPr lang="en-US" sz="2400" dirty="0" err="1">
                <a:ea typeface="Calibri"/>
                <a:cs typeface="Calibri"/>
              </a:rPr>
              <a:t>værktøj</a:t>
            </a:r>
            <a:r>
              <a:rPr lang="en-US" sz="2400" dirty="0">
                <a:ea typeface="Calibri"/>
                <a:cs typeface="Calibri"/>
              </a:rPr>
              <a:t> </a:t>
            </a:r>
            <a:r>
              <a:rPr lang="en-US" sz="2400" dirty="0" err="1">
                <a:ea typeface="Calibri"/>
                <a:cs typeface="Calibri"/>
              </a:rPr>
              <a:t>til</a:t>
            </a:r>
            <a:r>
              <a:rPr lang="en-US" sz="2400" dirty="0">
                <a:ea typeface="Calibri"/>
                <a:cs typeface="Calibri"/>
              </a:rPr>
              <a:t> at </a:t>
            </a:r>
            <a:r>
              <a:rPr lang="en-US" sz="2400" dirty="0" err="1">
                <a:ea typeface="Calibri"/>
                <a:cs typeface="Calibri"/>
              </a:rPr>
              <a:t>understøtte</a:t>
            </a:r>
            <a:r>
              <a:rPr lang="en-US" sz="2400" dirty="0">
                <a:ea typeface="Calibri"/>
                <a:cs typeface="Calibri"/>
              </a:rPr>
              <a:t> </a:t>
            </a:r>
            <a:r>
              <a:rPr lang="en-US" sz="2400" dirty="0" err="1">
                <a:ea typeface="Calibri"/>
                <a:cs typeface="Calibri"/>
              </a:rPr>
              <a:t>fase</a:t>
            </a:r>
            <a:r>
              <a:rPr lang="en-US" sz="2400" dirty="0">
                <a:ea typeface="Calibri"/>
                <a:cs typeface="Calibri"/>
              </a:rPr>
              <a:t> 5.</a:t>
            </a:r>
          </a:p>
          <a:p>
            <a:pPr marL="342900" indent="-342900">
              <a:buFont typeface="Wingdings" pitchFamily="2" charset="2"/>
              <a:buChar char="q"/>
            </a:pPr>
            <a:r>
              <a:rPr lang="en-US" sz="2400" dirty="0" err="1">
                <a:ea typeface="Calibri"/>
                <a:cs typeface="Calibri"/>
              </a:rPr>
              <a:t>Grupperne</a:t>
            </a:r>
            <a:r>
              <a:rPr lang="en-US" sz="2400" dirty="0">
                <a:ea typeface="Calibri"/>
                <a:cs typeface="Calibri"/>
              </a:rPr>
              <a:t> </a:t>
            </a:r>
            <a:r>
              <a:rPr lang="en-US" sz="2400" dirty="0" err="1">
                <a:ea typeface="Calibri"/>
                <a:cs typeface="Calibri"/>
              </a:rPr>
              <a:t>indsamler</a:t>
            </a:r>
            <a:r>
              <a:rPr lang="en-US" sz="2400" dirty="0">
                <a:ea typeface="Calibri"/>
                <a:cs typeface="Calibri"/>
              </a:rPr>
              <a:t> </a:t>
            </a:r>
            <a:r>
              <a:rPr lang="en-US" sz="2400" dirty="0" err="1">
                <a:ea typeface="Calibri"/>
                <a:cs typeface="Calibri"/>
              </a:rPr>
              <a:t>struktureret</a:t>
            </a:r>
            <a:r>
              <a:rPr lang="en-US" sz="2400" dirty="0">
                <a:ea typeface="Calibri"/>
                <a:cs typeface="Calibri"/>
              </a:rPr>
              <a:t> feedback </a:t>
            </a:r>
            <a:r>
              <a:rPr lang="en-US" sz="2400" dirty="0" err="1">
                <a:ea typeface="Calibri"/>
                <a:cs typeface="Calibri"/>
              </a:rPr>
              <a:t>og</a:t>
            </a:r>
            <a:r>
              <a:rPr lang="en-US" sz="2400" dirty="0">
                <a:ea typeface="Calibri"/>
                <a:cs typeface="Calibri"/>
              </a:rPr>
              <a:t> </a:t>
            </a:r>
            <a:r>
              <a:rPr lang="en-US" sz="2400" dirty="0" err="1">
                <a:ea typeface="Calibri"/>
                <a:cs typeface="Calibri"/>
              </a:rPr>
              <a:t>finpudser</a:t>
            </a:r>
            <a:r>
              <a:rPr lang="en-US" sz="2400" dirty="0">
                <a:ea typeface="Calibri"/>
                <a:cs typeface="Calibri"/>
              </a:rPr>
              <a:t> </a:t>
            </a:r>
            <a:r>
              <a:rPr lang="en-US" sz="2400" dirty="0" err="1">
                <a:ea typeface="Calibri"/>
                <a:cs typeface="Calibri"/>
              </a:rPr>
              <a:t>deres</a:t>
            </a:r>
            <a:r>
              <a:rPr lang="en-US" sz="2400" dirty="0">
                <a:ea typeface="Calibri"/>
                <a:cs typeface="Calibri"/>
              </a:rPr>
              <a:t> </a:t>
            </a:r>
            <a:r>
              <a:rPr lang="en-US" sz="2400" dirty="0" err="1">
                <a:ea typeface="Calibri"/>
                <a:cs typeface="Calibri"/>
              </a:rPr>
              <a:t>prototyper</a:t>
            </a:r>
            <a:r>
              <a:rPr lang="en-US" sz="2400" dirty="0">
                <a:ea typeface="Calibri"/>
                <a:cs typeface="Calibri"/>
              </a:rPr>
              <a:t>.</a:t>
            </a:r>
            <a:endParaRPr lang="en-GB" dirty="0"/>
          </a:p>
          <a:p>
            <a:pPr marL="9525" indent="-9525"/>
            <a:endParaRPr lang="en-US" sz="2400" dirty="0">
              <a:ea typeface="Calibri"/>
              <a:cs typeface="Calibri"/>
            </a:endParaRPr>
          </a:p>
          <a:p>
            <a:endParaRPr lang="en-GB" dirty="0"/>
          </a:p>
        </p:txBody>
      </p:sp>
      <p:sp>
        <p:nvSpPr>
          <p:cNvPr id="3" name="Text Placeholder 2">
            <a:extLst>
              <a:ext uri="{FF2B5EF4-FFF2-40B4-BE49-F238E27FC236}">
                <a16:creationId xmlns:a16="http://schemas.microsoft.com/office/drawing/2014/main" id="{E6431C77-655A-4F6C-DB55-B331647CB94F}"/>
              </a:ext>
            </a:extLst>
          </p:cNvPr>
          <p:cNvSpPr>
            <a:spLocks noGrp="1"/>
          </p:cNvSpPr>
          <p:nvPr>
            <p:ph type="body" sz="quarter" idx="16"/>
          </p:nvPr>
        </p:nvSpPr>
        <p:spPr/>
        <p:txBody>
          <a:bodyPr/>
          <a:lstStyle/>
          <a:p>
            <a:r>
              <a:rPr lang="en-GB"/>
              <a:t>PROBLEMBASERET</a:t>
            </a:r>
          </a:p>
          <a:p>
            <a:r>
              <a:rPr lang="en-GB"/>
              <a:t>AKTIVITET</a:t>
            </a:r>
          </a:p>
        </p:txBody>
      </p:sp>
      <p:pic>
        <p:nvPicPr>
          <p:cNvPr id="6" name="Picture Placeholder 5" descr="A hand holding a pen&#10;&#10;Description automatically generated">
            <a:extLst>
              <a:ext uri="{FF2B5EF4-FFF2-40B4-BE49-F238E27FC236}">
                <a16:creationId xmlns:a16="http://schemas.microsoft.com/office/drawing/2014/main" id="{E6FD4D46-E491-73D9-8964-8127691D351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354" b="7354"/>
          <a:stretch>
            <a:fillRect/>
          </a:stretch>
        </p:blipFill>
        <p:spPr/>
      </p:pic>
    </p:spTree>
    <p:extLst>
      <p:ext uri="{BB962C8B-B14F-4D97-AF65-F5344CB8AC3E}">
        <p14:creationId xmlns:p14="http://schemas.microsoft.com/office/powerpoint/2010/main" val="325179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7A310-E7B0-B03E-660E-CD705EADCA7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0B50FD9-830F-F502-543F-5F3D9A8335B7}"/>
              </a:ext>
            </a:extLst>
          </p:cNvPr>
          <p:cNvSpPr>
            <a:spLocks noGrp="1"/>
          </p:cNvSpPr>
          <p:nvPr>
            <p:ph type="body" sz="quarter" idx="16"/>
          </p:nvPr>
        </p:nvSpPr>
        <p:spPr/>
        <p:txBody>
          <a:bodyPr/>
          <a:lstStyle/>
          <a:p>
            <a:r>
              <a:rPr lang="en-US" dirty="0"/>
              <a:t>Trin 1: Design af brugbarhedstest</a:t>
            </a:r>
          </a:p>
        </p:txBody>
      </p:sp>
      <p:sp>
        <p:nvSpPr>
          <p:cNvPr id="4" name="Text Placeholder 3">
            <a:extLst>
              <a:ext uri="{FF2B5EF4-FFF2-40B4-BE49-F238E27FC236}">
                <a16:creationId xmlns:a16="http://schemas.microsoft.com/office/drawing/2014/main" id="{D44A0F04-9BBF-1DBC-BF5F-7B0B6BBBBD59}"/>
              </a:ext>
            </a:extLst>
          </p:cNvPr>
          <p:cNvSpPr>
            <a:spLocks noGrp="1"/>
          </p:cNvSpPr>
          <p:nvPr>
            <p:ph type="body" sz="quarter" idx="19"/>
          </p:nvPr>
        </p:nvSpPr>
        <p:spPr>
          <a:xfrm>
            <a:off x="904856" y="2249177"/>
            <a:ext cx="10479218" cy="4274286"/>
          </a:xfrm>
        </p:spPr>
        <p:txBody>
          <a:bodyPr lIns="91440" tIns="45720" rIns="91440" bIns="45720" anchor="t"/>
          <a:lstStyle/>
          <a:p>
            <a:pPr marL="11113" indent="0">
              <a:lnSpc>
                <a:spcPct val="100000"/>
              </a:lnSpc>
            </a:pPr>
            <a:r>
              <a:rPr lang="en-US" sz="1600">
                <a:effectLst/>
                <a:latin typeface="Calibri"/>
                <a:ea typeface="Calibri"/>
                <a:cs typeface="Times New Roman"/>
              </a:rPr>
              <a:t>Design en </a:t>
            </a:r>
            <a:r>
              <a:rPr lang="en-US" sz="1600">
                <a:latin typeface="Calibri"/>
                <a:ea typeface="Calibri"/>
                <a:cs typeface="Times New Roman"/>
              </a:rPr>
              <a:t>lille </a:t>
            </a:r>
            <a:r>
              <a:rPr lang="en-US" sz="1600">
                <a:effectLst/>
                <a:latin typeface="Calibri"/>
                <a:ea typeface="Calibri"/>
                <a:cs typeface="Times New Roman"/>
              </a:rPr>
              <a:t>brugbarhedstest med dine klassekammerater og lærer for at afprøve og bevise, at den bæredygtige logistikløsning (et nyt produkt/en ny service/en ny proces) fungerer og kan implementeres i en virkelighedsnær situation. Besvar følgende spørgsmål:</a:t>
            </a:r>
            <a:endParaRPr lang="en-GB" sz="1600">
              <a:effectLst/>
              <a:latin typeface="Calibri"/>
              <a:ea typeface="Calibri"/>
              <a:cs typeface="Times New Roman"/>
            </a:endParaRPr>
          </a:p>
          <a:p>
            <a:pPr marL="11113" indent="0">
              <a:lnSpc>
                <a:spcPct val="100000"/>
              </a:lnSpc>
            </a:pP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11113" indent="0">
              <a:lnSpc>
                <a:spcPct val="100000"/>
              </a:lnSpc>
            </a:pPr>
            <a:r>
              <a:rPr lang="en-US" sz="1600" b="1">
                <a:effectLst/>
                <a:latin typeface="Calibri" panose="020F0502020204030204" pitchFamily="34" charset="0"/>
                <a:ea typeface="Calibri" panose="020F0502020204030204" pitchFamily="34" charset="0"/>
                <a:cs typeface="Times New Roman" panose="02020603050405020304" pitchFamily="18" charset="0"/>
              </a:rPr>
              <a:t>Problemer, du vil fokusere på: </a:t>
            </a:r>
          </a:p>
          <a:p>
            <a:pPr marL="311150" indent="-300038">
              <a:lnSpc>
                <a:spcPct val="100000"/>
              </a:lnSpc>
              <a:buFont typeface="Wingdings" pitchFamily="2" charset="2"/>
              <a:buChar char="q"/>
            </a:pPr>
            <a:r>
              <a:rPr lang="en-US" sz="1600">
                <a:effectLst/>
                <a:latin typeface="Calibri" panose="020F0502020204030204" pitchFamily="34" charset="0"/>
                <a:ea typeface="Calibri" panose="020F0502020204030204" pitchFamily="34" charset="0"/>
                <a:cs typeface="Times New Roman" panose="02020603050405020304" pitchFamily="18" charset="0"/>
              </a:rPr>
              <a:t>Hvad er formålet med testen?</a:t>
            </a:r>
            <a:endParaRPr lang="en-GB" sz="1600">
              <a:effectLst/>
              <a:ea typeface="Calibri" panose="020F0502020204030204" pitchFamily="34" charset="0"/>
              <a:cs typeface="Times New Roman" panose="02020603050405020304" pitchFamily="18" charset="0"/>
            </a:endParaRPr>
          </a:p>
          <a:p>
            <a:pPr marL="311150" indent="-300038">
              <a:lnSpc>
                <a:spcPct val="100000"/>
              </a:lnSpc>
              <a:buFont typeface="Wingdings" pitchFamily="2" charset="2"/>
              <a:buChar char="q"/>
            </a:pPr>
            <a:r>
              <a:rPr lang="en-US" sz="1600">
                <a:effectLst/>
                <a:latin typeface="Calibri" panose="020F0502020204030204" pitchFamily="34" charset="0"/>
                <a:ea typeface="Calibri" panose="020F0502020204030204" pitchFamily="34" charset="0"/>
                <a:cs typeface="Times New Roman" panose="02020603050405020304" pitchFamily="18" charset="0"/>
              </a:rPr>
              <a:t>Hvilke opgaver kan hjælpe dig med at finde svarene?</a:t>
            </a:r>
            <a:endParaRPr lang="en-US" sz="1600">
              <a:effectLst/>
              <a:ea typeface="Calibri" panose="020F0502020204030204" pitchFamily="34" charset="0"/>
              <a:cs typeface="Times New Roman" panose="02020603050405020304" pitchFamily="18" charset="0"/>
            </a:endParaRPr>
          </a:p>
          <a:p>
            <a:pPr marL="11113" indent="0">
              <a:lnSpc>
                <a:spcPct val="100000"/>
              </a:lnSpc>
              <a:buFont typeface="Wingdings" pitchFamily="2" charset="2"/>
              <a:buChar char="q"/>
            </a:pP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11113" indent="0">
              <a:lnSpc>
                <a:spcPct val="100000"/>
              </a:lnSpc>
            </a:pPr>
            <a:r>
              <a:rPr lang="en-US" sz="1600" b="1">
                <a:effectLst/>
                <a:latin typeface="Calibri" panose="020F0502020204030204" pitchFamily="34" charset="0"/>
                <a:ea typeface="Calibri" panose="020F0502020204030204" pitchFamily="34" charset="0"/>
                <a:cs typeface="Times New Roman" panose="02020603050405020304" pitchFamily="18" charset="0"/>
              </a:rPr>
              <a:t>Spørgsmål, du vil stille: </a:t>
            </a:r>
          </a:p>
          <a:p>
            <a:pPr marL="311150" indent="-300038">
              <a:lnSpc>
                <a:spcPct val="100000"/>
              </a:lnSpc>
              <a:buFont typeface="Wingdings" pitchFamily="2" charset="2"/>
              <a:buChar char="q"/>
            </a:pPr>
            <a:r>
              <a:rPr lang="en-US" sz="1600">
                <a:effectLst/>
                <a:latin typeface="Calibri" panose="020F0502020204030204" pitchFamily="34" charset="0"/>
                <a:ea typeface="Calibri" panose="020F0502020204030204" pitchFamily="34" charset="0"/>
                <a:cs typeface="Times New Roman" panose="02020603050405020304" pitchFamily="18" charset="0"/>
              </a:rPr>
              <a:t>Hvilke specifikke spørgsmål vil du stille brugerne om løsningen? </a:t>
            </a:r>
            <a:endParaRPr lang="en-US" sz="1600">
              <a:effectLst/>
              <a:ea typeface="Calibri" panose="020F0502020204030204" pitchFamily="34" charset="0"/>
              <a:cs typeface="Times New Roman" panose="02020603050405020304" pitchFamily="18" charset="0"/>
            </a:endParaRPr>
          </a:p>
          <a:p>
            <a:pPr marL="311150" indent="-300038">
              <a:lnSpc>
                <a:spcPct val="100000"/>
              </a:lnSpc>
              <a:buFont typeface="Wingdings" pitchFamily="2" charset="2"/>
              <a:buChar char="q"/>
            </a:pPr>
            <a:r>
              <a:rPr lang="en-US" sz="1600">
                <a:effectLst/>
                <a:latin typeface="Calibri" panose="020F0502020204030204" pitchFamily="34" charset="0"/>
                <a:ea typeface="Calibri" panose="020F0502020204030204" pitchFamily="34" charset="0"/>
                <a:cs typeface="Times New Roman" panose="02020603050405020304" pitchFamily="18" charset="0"/>
              </a:rPr>
              <a:t>Hvad forsøger du at finde ud af?</a:t>
            </a:r>
            <a:endParaRPr lang="en-US" sz="1600">
              <a:effectLst/>
              <a:ea typeface="Calibri" panose="020F0502020204030204" pitchFamily="34" charset="0"/>
              <a:cs typeface="Times New Roman" panose="02020603050405020304" pitchFamily="18" charset="0"/>
            </a:endParaRPr>
          </a:p>
          <a:p>
            <a:pPr marL="11113" indent="0">
              <a:lnSpc>
                <a:spcPct val="100000"/>
              </a:lnSpc>
              <a:buFont typeface="Wingdings" pitchFamily="2" charset="2"/>
              <a:buChar char="q"/>
            </a:pPr>
            <a:endParaRPr lang="en-US" sz="1600">
              <a:ea typeface="Calibri" panose="020F0502020204030204" pitchFamily="34" charset="0"/>
              <a:cs typeface="Times New Roman" panose="02020603050405020304" pitchFamily="18" charset="0"/>
            </a:endParaRPr>
          </a:p>
          <a:p>
            <a:pPr marL="11113" indent="0">
              <a:lnSpc>
                <a:spcPct val="100000"/>
              </a:lnSpc>
            </a:pPr>
            <a:r>
              <a:rPr lang="en-US" sz="1600" b="1">
                <a:ea typeface="Calibri" panose="020F0502020204030204" pitchFamily="34" charset="0"/>
                <a:cs typeface="Times New Roman" panose="02020603050405020304" pitchFamily="18" charset="0"/>
              </a:rPr>
              <a:t>Hvis testen skulle finde sted i virkeligheden:</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p>
            <a:pPr marL="311150" indent="-300038">
              <a:lnSpc>
                <a:spcPct val="100000"/>
              </a:lnSpc>
              <a:buFont typeface="Wingdings" pitchFamily="2" charset="2"/>
              <a:buChar char="q"/>
            </a:pPr>
            <a:r>
              <a:rPr lang="en-US" sz="1600">
                <a:effectLst/>
                <a:latin typeface="Calibri" panose="020F0502020204030204" pitchFamily="34" charset="0"/>
                <a:ea typeface="Calibri" panose="020F0502020204030204" pitchFamily="34" charset="0"/>
                <a:cs typeface="Times New Roman" panose="02020603050405020304" pitchFamily="18" charset="0"/>
              </a:rPr>
              <a:t>Hvilken type brugere bør deltage i testen? Gå ud over demografiske data og tænk på interesser, deres tilknytning til virksomheden og vaner.</a:t>
            </a:r>
            <a:endParaRPr lang="en-GB" sz="1600">
              <a:effectLst/>
              <a:ea typeface="Calibri" panose="020F0502020204030204" pitchFamily="34" charset="0"/>
              <a:cs typeface="Times New Roman" panose="02020603050405020304" pitchFamily="18" charset="0"/>
            </a:endParaRPr>
          </a:p>
          <a:p>
            <a:pPr marL="311150" indent="-300038">
              <a:lnSpc>
                <a:spcPct val="100000"/>
              </a:lnSpc>
              <a:buFont typeface="Wingdings" pitchFamily="2" charset="2"/>
              <a:buChar char="q"/>
            </a:pPr>
            <a:r>
              <a:rPr lang="en-US" sz="1600">
                <a:effectLst/>
                <a:latin typeface="Calibri" panose="020F0502020204030204" pitchFamily="34" charset="0"/>
                <a:ea typeface="Calibri" panose="020F0502020204030204" pitchFamily="34" charset="0"/>
                <a:cs typeface="Times New Roman" panose="02020603050405020304" pitchFamily="18" charset="0"/>
              </a:rPr>
              <a:t>Hvordan kan du rekruttere deltagere baseret på den ovenfor definerede gruppe?</a:t>
            </a:r>
            <a:endParaRPr lang="en-GB" sz="16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85113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DC975-6732-697A-E0D2-60A3541D30F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241ADE-ECD2-52A9-AA97-B11558C1EF7D}"/>
              </a:ext>
            </a:extLst>
          </p:cNvPr>
          <p:cNvSpPr>
            <a:spLocks noGrp="1"/>
          </p:cNvSpPr>
          <p:nvPr>
            <p:ph type="body" sz="quarter" idx="16"/>
          </p:nvPr>
        </p:nvSpPr>
        <p:spPr/>
        <p:txBody>
          <a:bodyPr/>
          <a:lstStyle/>
          <a:p>
            <a:r>
              <a:rPr lang="en-US" dirty="0"/>
              <a:t>Trin 2: Onlineundersøgelse</a:t>
            </a:r>
          </a:p>
        </p:txBody>
      </p:sp>
      <p:sp>
        <p:nvSpPr>
          <p:cNvPr id="4" name="Text Placeholder 3">
            <a:extLst>
              <a:ext uri="{FF2B5EF4-FFF2-40B4-BE49-F238E27FC236}">
                <a16:creationId xmlns:a16="http://schemas.microsoft.com/office/drawing/2014/main" id="{A0A12392-A83D-0639-5D0C-61CA32B00233}"/>
              </a:ext>
            </a:extLst>
          </p:cNvPr>
          <p:cNvSpPr>
            <a:spLocks noGrp="1"/>
          </p:cNvSpPr>
          <p:nvPr>
            <p:ph type="body" sz="quarter" idx="19"/>
          </p:nvPr>
        </p:nvSpPr>
        <p:spPr>
          <a:xfrm>
            <a:off x="904856" y="2249177"/>
            <a:ext cx="10479218" cy="3781929"/>
          </a:xfrm>
        </p:spPr>
        <p:txBody>
          <a:bodyPr lIns="91440" tIns="45720" rIns="91440" bIns="45720" anchor="t"/>
          <a:lstStyle/>
          <a:p>
            <a:pPr marL="11113" indent="0">
              <a:lnSpc>
                <a:spcPct val="100000"/>
              </a:lnSpc>
            </a:pPr>
            <a:r>
              <a:rPr lang="en-US" sz="1600" dirty="0">
                <a:effectLst/>
                <a:latin typeface="Calibri" panose="020F0502020204030204" pitchFamily="34" charset="0"/>
                <a:ea typeface="Calibri" panose="020F0502020204030204" pitchFamily="34" charset="0"/>
                <a:cs typeface="Calibri" panose="020F0502020204030204" pitchFamily="34" charset="0"/>
              </a:rPr>
              <a:t>Den </a:t>
            </a:r>
            <a:r>
              <a:rPr lang="en-US" sz="1600" dirty="0" err="1">
                <a:effectLst/>
                <a:latin typeface="Calibri" panose="020F0502020204030204" pitchFamily="34" charset="0"/>
                <a:ea typeface="Calibri" panose="020F0502020204030204" pitchFamily="34" charset="0"/>
                <a:cs typeface="Calibri" panose="020F0502020204030204" pitchFamily="34" charset="0"/>
              </a:rPr>
              <a:t>brugervenlighedstest</a:t>
            </a:r>
            <a:r>
              <a:rPr lang="en-US" sz="1600" dirty="0">
                <a:effectLst/>
                <a:latin typeface="Calibri" panose="020F0502020204030204" pitchFamily="34" charset="0"/>
                <a:ea typeface="Calibri" panose="020F0502020204030204" pitchFamily="34" charset="0"/>
                <a:cs typeface="Calibri" panose="020F0502020204030204" pitchFamily="34" charset="0"/>
              </a:rPr>
              <a:t>, du </a:t>
            </a:r>
            <a:r>
              <a:rPr lang="en-US" sz="1600" dirty="0" err="1">
                <a:effectLst/>
                <a:latin typeface="Calibri" panose="020F0502020204030204" pitchFamily="34" charset="0"/>
                <a:ea typeface="Calibri" panose="020F0502020204030204" pitchFamily="34" charset="0"/>
                <a:cs typeface="Calibri" panose="020F0502020204030204" pitchFamily="34" charset="0"/>
              </a:rPr>
              <a:t>har</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designet</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ovenfor</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skal</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foregå</a:t>
            </a:r>
            <a:r>
              <a:rPr lang="en-US" sz="1600" dirty="0">
                <a:effectLst/>
                <a:latin typeface="Calibri" panose="020F0502020204030204" pitchFamily="34" charset="0"/>
                <a:ea typeface="Calibri" panose="020F0502020204030204" pitchFamily="34" charset="0"/>
                <a:cs typeface="Calibri" panose="020F0502020204030204" pitchFamily="34" charset="0"/>
              </a:rPr>
              <a:t> online </a:t>
            </a:r>
            <a:r>
              <a:rPr lang="en-US" sz="1600" dirty="0" err="1">
                <a:effectLst/>
                <a:latin typeface="Calibri" panose="020F0502020204030204" pitchFamily="34" charset="0"/>
                <a:ea typeface="Calibri" panose="020F0502020204030204" pitchFamily="34" charset="0"/>
                <a:cs typeface="Calibri" panose="020F0502020204030204" pitchFamily="34" charset="0"/>
              </a:rPr>
              <a:t>i</a:t>
            </a:r>
            <a:r>
              <a:rPr lang="en-US" sz="1600" dirty="0">
                <a:effectLst/>
                <a:latin typeface="Calibri" panose="020F0502020204030204" pitchFamily="34" charset="0"/>
                <a:ea typeface="Calibri" panose="020F0502020204030204" pitchFamily="34" charset="0"/>
                <a:cs typeface="Calibri" panose="020F0502020204030204" pitchFamily="34" charset="0"/>
              </a:rPr>
              <a:t> form </a:t>
            </a:r>
            <a:r>
              <a:rPr lang="en-US" sz="1600" dirty="0" err="1">
                <a:effectLst/>
                <a:latin typeface="Calibri" panose="020F0502020204030204" pitchFamily="34" charset="0"/>
                <a:ea typeface="Calibri" panose="020F0502020204030204" pitchFamily="34" charset="0"/>
                <a:cs typeface="Calibri" panose="020F0502020204030204" pitchFamily="34" charset="0"/>
              </a:rPr>
              <a:t>af</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en</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onlineundersøgelse</a:t>
            </a:r>
            <a:r>
              <a:rPr lang="en-US" sz="1600" dirty="0">
                <a:effectLst/>
                <a:latin typeface="Calibri" panose="020F0502020204030204" pitchFamily="34" charset="0"/>
                <a:ea typeface="Calibri" panose="020F0502020204030204" pitchFamily="34" charset="0"/>
                <a:cs typeface="Calibri" panose="020F0502020204030204" pitchFamily="34" charset="0"/>
              </a:rPr>
              <a:t>. </a:t>
            </a:r>
          </a:p>
          <a:p>
            <a:pPr marL="11113" indent="0">
              <a:lnSpc>
                <a:spcPct val="100000"/>
              </a:lnSpc>
            </a:pP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11113" indent="0">
              <a:lnSpc>
                <a:spcPct val="100000"/>
              </a:lnSpc>
            </a:pPr>
            <a:r>
              <a:rPr lang="en-US" sz="1600" dirty="0">
                <a:effectLst/>
                <a:latin typeface="Calibri" panose="020F0502020204030204" pitchFamily="34" charset="0"/>
                <a:ea typeface="Calibri" panose="020F0502020204030204" pitchFamily="34" charset="0"/>
                <a:cs typeface="Calibri" panose="020F0502020204030204" pitchFamily="34" charset="0"/>
              </a:rPr>
              <a:t>Brug et </a:t>
            </a:r>
            <a:r>
              <a:rPr lang="en-US" sz="1600" dirty="0" err="1">
                <a:effectLst/>
                <a:latin typeface="Calibri" panose="020F0502020204030204" pitchFamily="34" charset="0"/>
                <a:ea typeface="Calibri" panose="020F0502020204030204" pitchFamily="34" charset="0"/>
                <a:cs typeface="Calibri" panose="020F0502020204030204" pitchFamily="34" charset="0"/>
              </a:rPr>
              <a:t>digitalt</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værktøj</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til</a:t>
            </a:r>
            <a:r>
              <a:rPr lang="en-US" sz="1600" dirty="0">
                <a:effectLst/>
                <a:latin typeface="Calibri" panose="020F0502020204030204" pitchFamily="34" charset="0"/>
                <a:ea typeface="Calibri" panose="020F0502020204030204" pitchFamily="34" charset="0"/>
                <a:cs typeface="Calibri" panose="020F0502020204030204" pitchFamily="34" charset="0"/>
              </a:rPr>
              <a:t> at </a:t>
            </a:r>
            <a:r>
              <a:rPr lang="en-US" sz="1600" dirty="0" err="1">
                <a:effectLst/>
                <a:latin typeface="Calibri" panose="020F0502020204030204" pitchFamily="34" charset="0"/>
                <a:ea typeface="Calibri" panose="020F0502020204030204" pitchFamily="34" charset="0"/>
                <a:cs typeface="Calibri" panose="020F0502020204030204" pitchFamily="34" charset="0"/>
              </a:rPr>
              <a:t>udvikle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en</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kort</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undersøgelse</a:t>
            </a:r>
            <a:r>
              <a:rPr lang="en-US" sz="1600" dirty="0">
                <a:effectLst/>
                <a:latin typeface="Calibri" panose="020F0502020204030204" pitchFamily="34" charset="0"/>
                <a:ea typeface="Calibri" panose="020F0502020204030204" pitchFamily="34" charset="0"/>
                <a:cs typeface="Calibri" panose="020F0502020204030204" pitchFamily="34" charset="0"/>
              </a:rPr>
              <a:t>, der </a:t>
            </a:r>
            <a:r>
              <a:rPr lang="en-US" sz="1600" dirty="0" err="1">
                <a:effectLst/>
                <a:latin typeface="Calibri" panose="020F0502020204030204" pitchFamily="34" charset="0"/>
                <a:ea typeface="Calibri" panose="020F0502020204030204" pitchFamily="34" charset="0"/>
                <a:cs typeface="Calibri" panose="020F0502020204030204" pitchFamily="34" charset="0"/>
              </a:rPr>
              <a:t>kan</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hjælpe</a:t>
            </a:r>
            <a:r>
              <a:rPr lang="en-US" sz="1600" dirty="0">
                <a:effectLst/>
                <a:latin typeface="Calibri" panose="020F0502020204030204" pitchFamily="34" charset="0"/>
                <a:ea typeface="Calibri" panose="020F0502020204030204" pitchFamily="34" charset="0"/>
                <a:cs typeface="Calibri" panose="020F0502020204030204" pitchFamily="34" charset="0"/>
              </a:rPr>
              <a:t> dig med at </a:t>
            </a:r>
            <a:r>
              <a:rPr lang="en-US" sz="1600" dirty="0" err="1">
                <a:effectLst/>
                <a:latin typeface="Calibri" panose="020F0502020204030204" pitchFamily="34" charset="0"/>
                <a:ea typeface="Calibri" panose="020F0502020204030204" pitchFamily="34" charset="0"/>
                <a:cs typeface="Calibri" panose="020F0502020204030204" pitchFamily="34" charset="0"/>
              </a:rPr>
              <a:t>finde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svarene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på</a:t>
            </a:r>
            <a:r>
              <a:rPr lang="en-US" sz="1600" dirty="0">
                <a:effectLst/>
                <a:latin typeface="Calibri" panose="020F0502020204030204" pitchFamily="34" charset="0"/>
                <a:ea typeface="Calibri" panose="020F0502020204030204" pitchFamily="34" charset="0"/>
                <a:cs typeface="Calibri" panose="020F0502020204030204" pitchFamily="34" charset="0"/>
              </a:rPr>
              <a:t> de </a:t>
            </a:r>
            <a:r>
              <a:rPr lang="en-US" sz="1600" dirty="0" err="1">
                <a:effectLst/>
                <a:latin typeface="Calibri" panose="020F0502020204030204" pitchFamily="34" charset="0"/>
                <a:ea typeface="Calibri" panose="020F0502020204030204" pitchFamily="34" charset="0"/>
                <a:cs typeface="Calibri" panose="020F0502020204030204" pitchFamily="34" charset="0"/>
              </a:rPr>
              <a:t>spørgsmål</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a typeface="Calibri" panose="020F0502020204030204" pitchFamily="34" charset="0"/>
              </a:rPr>
              <a:t>du </a:t>
            </a:r>
            <a:r>
              <a:rPr lang="en-US" sz="1600" dirty="0" err="1">
                <a:ea typeface="Calibri" panose="020F0502020204030204" pitchFamily="34" charset="0"/>
              </a:rPr>
              <a:t>definerede</a:t>
            </a:r>
            <a:r>
              <a:rPr lang="en-US" sz="1600" dirty="0">
                <a:ea typeface="Calibri" panose="020F0502020204030204" pitchFamily="34" charset="0"/>
              </a:rPr>
              <a:t> </a:t>
            </a:r>
            <a:r>
              <a:rPr lang="en-US" sz="1600" dirty="0" err="1">
                <a:ea typeface="Calibri" panose="020F0502020204030204" pitchFamily="34" charset="0"/>
              </a:rPr>
              <a:t>i</a:t>
            </a:r>
            <a:r>
              <a:rPr lang="en-US" sz="1600" dirty="0">
                <a:ea typeface="Calibri" panose="020F0502020204030204" pitchFamily="34" charset="0"/>
              </a:rPr>
              <a:t> trin 1</a:t>
            </a: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11113" indent="0">
              <a:lnSpc>
                <a:spcPct val="100000"/>
              </a:lnSpc>
            </a:pPr>
            <a:r>
              <a:rPr lang="en-US" sz="1600" dirty="0">
                <a:effectLst/>
                <a:latin typeface="Calibri" panose="020F0502020204030204" pitchFamily="34" charset="0"/>
                <a:ea typeface="Calibri" panose="020F0502020204030204" pitchFamily="34" charset="0"/>
                <a:cs typeface="Calibri" panose="020F0502020204030204" pitchFamily="34" charset="0"/>
              </a:rPr>
              <a:t>Husk </a:t>
            </a:r>
            <a:r>
              <a:rPr lang="en-US" sz="1600" dirty="0" err="1">
                <a:effectLst/>
                <a:latin typeface="Calibri" panose="020F0502020204030204" pitchFamily="34" charset="0"/>
                <a:ea typeface="Calibri" panose="020F0502020204030204" pitchFamily="34" charset="0"/>
                <a:cs typeface="Calibri" panose="020F0502020204030204" pitchFamily="34" charset="0"/>
              </a:rPr>
              <a:t>følgende</a:t>
            </a:r>
            <a:r>
              <a:rPr lang="en-US" sz="1600" dirty="0">
                <a:effectLst/>
                <a:latin typeface="Calibri" panose="020F0502020204030204" pitchFamily="34" charset="0"/>
                <a:ea typeface="Calibri" panose="020F0502020204030204" pitchFamily="34" charset="0"/>
                <a:cs typeface="Calibri" panose="020F0502020204030204" pitchFamily="34" charset="0"/>
              </a:rPr>
              <a:t> tips: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11150" indent="-300038">
              <a:lnSpc>
                <a:spcPct val="100000"/>
              </a:lnSpc>
              <a:buFont typeface="Wingdings" panose="05000000000000000000" pitchFamily="2" charset="2"/>
              <a:buChar char="q"/>
            </a:pPr>
            <a:r>
              <a:rPr lang="en-US" sz="1600" dirty="0" err="1">
                <a:effectLst/>
                <a:latin typeface="Calibri" panose="020F0502020204030204" pitchFamily="34" charset="0"/>
                <a:ea typeface="Calibri" panose="020F0502020204030204" pitchFamily="34" charset="0"/>
                <a:cs typeface="Calibri" panose="020F0502020204030204" pitchFamily="34" charset="0"/>
              </a:rPr>
              <a:t>Spørgsmålene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skal</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være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lette</a:t>
            </a:r>
            <a:r>
              <a:rPr lang="en-US" sz="1600" dirty="0">
                <a:effectLst/>
                <a:latin typeface="Calibri" panose="020F0502020204030204" pitchFamily="34" charset="0"/>
                <a:ea typeface="Calibri" panose="020F0502020204030204" pitchFamily="34" charset="0"/>
                <a:cs typeface="Calibri" panose="020F0502020204030204" pitchFamily="34" charset="0"/>
              </a:rPr>
              <a:t> at </a:t>
            </a:r>
            <a:r>
              <a:rPr lang="en-US" sz="1600" dirty="0" err="1">
                <a:effectLst/>
                <a:latin typeface="Calibri" panose="020F0502020204030204" pitchFamily="34" charset="0"/>
                <a:ea typeface="Calibri" panose="020F0502020204030204" pitchFamily="34" charset="0"/>
                <a:cs typeface="Calibri" panose="020F0502020204030204" pitchFamily="34" charset="0"/>
              </a:rPr>
              <a:t>forstå</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og</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besvare</a:t>
            </a:r>
            <a:r>
              <a:rPr lang="en-US" sz="1600" dirty="0">
                <a:effectLst/>
                <a:latin typeface="Calibri" panose="020F0502020204030204" pitchFamily="34" charset="0"/>
                <a:ea typeface="Calibri" panose="020F0502020204030204" pitchFamily="34" charset="0"/>
                <a:cs typeface="Calibri" panose="020F0502020204030204" pitchFamily="34" charset="0"/>
              </a:rPr>
              <a:t>.</a:t>
            </a:r>
            <a:endParaRPr lang="en-GB" sz="1600" dirty="0">
              <a:effectLst/>
              <a:ea typeface="Calibri" panose="020F0502020204030204" pitchFamily="34" charset="0"/>
              <a:cs typeface="Times New Roman" panose="02020603050405020304" pitchFamily="18" charset="0"/>
            </a:endParaRPr>
          </a:p>
          <a:p>
            <a:pPr marL="311150" indent="-300038">
              <a:lnSpc>
                <a:spcPct val="100000"/>
              </a:lnSpc>
              <a:buFont typeface="Wingdings" panose="05000000000000000000" pitchFamily="2" charset="2"/>
              <a:buChar char="q"/>
            </a:pPr>
            <a:r>
              <a:rPr lang="en-US" sz="1600" dirty="0" err="1">
                <a:effectLst/>
                <a:latin typeface="Calibri" panose="020F0502020204030204" pitchFamily="34" charset="0"/>
                <a:ea typeface="Calibri" panose="020F0502020204030204" pitchFamily="34" charset="0"/>
                <a:cs typeface="Calibri" panose="020F0502020204030204" pitchFamily="34" charset="0"/>
              </a:rPr>
              <a:t>Gruppér</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spørgsmålene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efter</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emne</a:t>
            </a:r>
            <a:r>
              <a:rPr lang="en-US" sz="1600" dirty="0">
                <a:effectLst/>
                <a:latin typeface="Calibri" panose="020F0502020204030204" pitchFamily="34" charset="0"/>
                <a:ea typeface="Calibri" panose="020F0502020204030204" pitchFamily="34" charset="0"/>
                <a:cs typeface="Calibri" panose="020F0502020204030204" pitchFamily="34" charset="0"/>
              </a:rPr>
              <a:t>.</a:t>
            </a:r>
            <a:endParaRPr lang="en-GB" sz="1600" dirty="0">
              <a:effectLst/>
              <a:ea typeface="Calibri" panose="020F0502020204030204" pitchFamily="34" charset="0"/>
              <a:cs typeface="Times New Roman" panose="02020603050405020304" pitchFamily="18" charset="0"/>
            </a:endParaRPr>
          </a:p>
          <a:p>
            <a:pPr marL="311150" indent="-300038">
              <a:lnSpc>
                <a:spcPct val="100000"/>
              </a:lnSpc>
              <a:buFont typeface="Wingdings" panose="05000000000000000000" pitchFamily="2" charset="2"/>
              <a:buChar char="q"/>
            </a:pPr>
            <a:r>
              <a:rPr lang="en-US" sz="1600" dirty="0">
                <a:effectLst/>
                <a:latin typeface="Calibri" panose="020F0502020204030204" pitchFamily="34" charset="0"/>
                <a:ea typeface="Calibri" panose="020F0502020204030204" pitchFamily="34" charset="0"/>
                <a:cs typeface="Calibri" panose="020F0502020204030204" pitchFamily="34" charset="0"/>
              </a:rPr>
              <a:t>Placer </a:t>
            </a:r>
            <a:r>
              <a:rPr lang="en-US" sz="1600" dirty="0" err="1">
                <a:effectLst/>
                <a:latin typeface="Calibri" panose="020F0502020204030204" pitchFamily="34" charset="0"/>
                <a:ea typeface="Calibri" panose="020F0502020204030204" pitchFamily="34" charset="0"/>
                <a:cs typeface="Calibri" panose="020F0502020204030204" pitchFamily="34" charset="0"/>
              </a:rPr>
              <a:t>følsomme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spørgsmål</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til</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sidst</a:t>
            </a:r>
            <a:r>
              <a:rPr lang="en-US" sz="1600" dirty="0">
                <a:effectLst/>
                <a:latin typeface="Calibri" panose="020F0502020204030204" pitchFamily="34" charset="0"/>
                <a:ea typeface="Calibri" panose="020F0502020204030204" pitchFamily="34" charset="0"/>
                <a:cs typeface="Calibri" panose="020F0502020204030204" pitchFamily="34" charset="0"/>
              </a:rPr>
              <a:t>.</a:t>
            </a:r>
            <a:endParaRPr lang="en-GB" sz="1600" dirty="0">
              <a:effectLst/>
              <a:ea typeface="Calibri" panose="020F0502020204030204" pitchFamily="34" charset="0"/>
              <a:cs typeface="Times New Roman" panose="02020603050405020304" pitchFamily="18" charset="0"/>
            </a:endParaRPr>
          </a:p>
          <a:p>
            <a:pPr marL="11113" indent="0">
              <a:lnSpc>
                <a:spcPct val="100000"/>
              </a:lnSpc>
            </a:pPr>
            <a:endParaRPr lang="en-US" sz="1600" dirty="0">
              <a:ea typeface="Calibri" panose="020F0502020204030204" pitchFamily="34" charset="0"/>
            </a:endParaRPr>
          </a:p>
          <a:p>
            <a:pPr marL="11113" indent="0">
              <a:lnSpc>
                <a:spcPct val="100000"/>
              </a:lnSpc>
              <a:buFont typeface="Wingdings" panose="05000000000000000000" pitchFamily="2" charset="2"/>
              <a:buChar char="q"/>
            </a:pPr>
            <a:endParaRPr lang="en-US" sz="1600" dirty="0">
              <a:ea typeface="Calibri" panose="020F0502020204030204" pitchFamily="34" charset="0"/>
            </a:endParaRPr>
          </a:p>
          <a:p>
            <a:pPr marL="11113" indent="0" algn="l" rtl="0" fontAlgn="base">
              <a:lnSpc>
                <a:spcPct val="100000"/>
              </a:lnSpc>
            </a:pPr>
            <a:r>
              <a:rPr lang="en-US" sz="1600" b="0" i="0" u="none" strike="noStrike" dirty="0">
                <a:effectLst/>
                <a:latin typeface="Calibri"/>
                <a:ea typeface="Open Sans"/>
                <a:cs typeface="Calibri"/>
              </a:rPr>
              <a:t>Du </a:t>
            </a:r>
            <a:r>
              <a:rPr lang="en-US" sz="1600" b="0" i="0" u="none" strike="noStrike" dirty="0" err="1">
                <a:effectLst/>
                <a:latin typeface="Calibri"/>
                <a:ea typeface="Open Sans"/>
                <a:cs typeface="Calibri"/>
              </a:rPr>
              <a:t>kan</a:t>
            </a:r>
            <a:r>
              <a:rPr lang="en-US" sz="1600" b="0" i="0" u="none" strike="noStrike" dirty="0">
                <a:effectLst/>
                <a:latin typeface="Calibri"/>
                <a:ea typeface="Open Sans"/>
                <a:cs typeface="Calibri"/>
              </a:rPr>
              <a:t> </a:t>
            </a:r>
            <a:r>
              <a:rPr lang="en-GB" sz="1600" b="0" i="0" u="none" strike="noStrike" dirty="0" err="1">
                <a:effectLst/>
                <a:latin typeface="Calibri"/>
                <a:ea typeface="Open Sans"/>
                <a:cs typeface="Calibri"/>
              </a:rPr>
              <a:t>bruge</a:t>
            </a:r>
            <a:r>
              <a:rPr lang="en-GB" sz="1600" b="0" i="0" u="none" strike="noStrike" dirty="0">
                <a:effectLst/>
                <a:latin typeface="Calibri"/>
                <a:ea typeface="Open Sans"/>
                <a:cs typeface="Calibri"/>
              </a:rPr>
              <a:t> </a:t>
            </a:r>
            <a:r>
              <a:rPr lang="en-GB" sz="1600" b="1" i="0" u="none" strike="noStrike" dirty="0">
                <a:effectLst/>
                <a:latin typeface="Calibri"/>
                <a:ea typeface="Open Sans"/>
                <a:cs typeface="Calibri"/>
              </a:rPr>
              <a:t>Google Forms </a:t>
            </a:r>
            <a:r>
              <a:rPr lang="en-GB" sz="1600" b="0" i="0" u="none" strike="noStrike" dirty="0" err="1">
                <a:effectLst/>
                <a:latin typeface="Calibri"/>
                <a:ea typeface="Open Sans"/>
                <a:cs typeface="Calibri"/>
              </a:rPr>
              <a:t>eller</a:t>
            </a:r>
            <a:r>
              <a:rPr lang="en-GB" sz="1600" b="0" i="0" u="none" strike="noStrike" dirty="0">
                <a:effectLst/>
                <a:latin typeface="Calibri"/>
                <a:ea typeface="Open Sans"/>
                <a:cs typeface="Calibri"/>
              </a:rPr>
              <a:t> </a:t>
            </a:r>
            <a:r>
              <a:rPr lang="en-GB" sz="1600" b="0" i="0" u="none" strike="noStrike" dirty="0" err="1">
                <a:effectLst/>
                <a:latin typeface="Calibri"/>
                <a:ea typeface="Open Sans"/>
                <a:cs typeface="Calibri"/>
              </a:rPr>
              <a:t>vælge</a:t>
            </a:r>
            <a:r>
              <a:rPr lang="en-GB" sz="1600" b="0" i="0" u="none" strike="noStrike" dirty="0">
                <a:effectLst/>
                <a:latin typeface="Calibri"/>
                <a:ea typeface="Open Sans"/>
                <a:cs typeface="Calibri"/>
              </a:rPr>
              <a:t> et </a:t>
            </a:r>
            <a:r>
              <a:rPr lang="en-GB" sz="1600" b="0" i="0" u="none" strike="noStrike" dirty="0" err="1">
                <a:effectLst/>
                <a:latin typeface="Calibri"/>
                <a:ea typeface="Open Sans"/>
                <a:cs typeface="Calibri"/>
              </a:rPr>
              <a:t>andet</a:t>
            </a:r>
            <a:r>
              <a:rPr lang="en-GB" sz="1600" b="0" i="0" u="none" strike="noStrike" dirty="0">
                <a:effectLst/>
                <a:latin typeface="Calibri"/>
                <a:ea typeface="Open Sans"/>
                <a:cs typeface="Calibri"/>
              </a:rPr>
              <a:t> relevant </a:t>
            </a:r>
            <a:r>
              <a:rPr lang="en-GB" sz="1600" b="0" i="0" u="none" strike="noStrike" dirty="0" err="1">
                <a:effectLst/>
                <a:latin typeface="Calibri"/>
                <a:ea typeface="Open Sans"/>
                <a:cs typeface="Calibri"/>
              </a:rPr>
              <a:t>værktøj</a:t>
            </a:r>
            <a:r>
              <a:rPr lang="en-GB" sz="1600" b="0" i="0" u="none" strike="noStrike" dirty="0">
                <a:effectLst/>
                <a:latin typeface="Calibri"/>
                <a:ea typeface="Open Sans"/>
                <a:cs typeface="Calibri"/>
              </a:rPr>
              <a:t>, </a:t>
            </a:r>
            <a:r>
              <a:rPr lang="en-GB" sz="1600" b="0" i="0" u="none" strike="noStrike" dirty="0" err="1">
                <a:effectLst/>
                <a:latin typeface="Calibri"/>
                <a:ea typeface="Open Sans"/>
                <a:cs typeface="Calibri"/>
              </a:rPr>
              <a:t>f.eks</a:t>
            </a:r>
            <a:r>
              <a:rPr lang="en-GB" sz="1600" b="0" i="0" u="none" strike="noStrike" dirty="0">
                <a:effectLst/>
                <a:latin typeface="Calibri"/>
                <a:ea typeface="Open Sans"/>
                <a:cs typeface="Calibri"/>
              </a:rPr>
              <a:t>. </a:t>
            </a:r>
            <a:r>
              <a:rPr lang="en-GB" sz="1600" b="1" dirty="0">
                <a:solidFill>
                  <a:srgbClr val="29C5F4"/>
                </a:solidFill>
                <a:latin typeface="Calibri"/>
                <a:ea typeface="Open Sans"/>
                <a:cs typeface="Calibri"/>
                <a:hlinkClick r:id="rId2">
                  <a:extLst>
                    <a:ext uri="{A12FA001-AC4F-418D-AE19-62706E023703}">
                      <ahyp:hlinkClr xmlns:ahyp="http://schemas.microsoft.com/office/drawing/2018/hyperlinkcolor" val="tx"/>
                    </a:ext>
                  </a:extLst>
                </a:hlinkClick>
              </a:rPr>
              <a:t>Qualtrics</a:t>
            </a:r>
            <a:r>
              <a:rPr lang="en-GB" sz="1600" dirty="0">
                <a:latin typeface="Calibri"/>
                <a:ea typeface="Open Sans"/>
                <a:cs typeface="Calibri"/>
              </a:rPr>
              <a:t>, </a:t>
            </a:r>
            <a:r>
              <a:rPr lang="en-GB" sz="1600" b="1" dirty="0">
                <a:solidFill>
                  <a:srgbClr val="29C5F4"/>
                </a:solidFill>
                <a:latin typeface="Calibri"/>
                <a:ea typeface="Open Sans"/>
                <a:cs typeface="Calibri"/>
                <a:hlinkClick r:id="rId3">
                  <a:extLst>
                    <a:ext uri="{A12FA001-AC4F-418D-AE19-62706E023703}">
                      <ahyp:hlinkClr xmlns:ahyp="http://schemas.microsoft.com/office/drawing/2018/hyperlinkcolor" val="tx"/>
                    </a:ext>
                  </a:extLst>
                </a:hlinkClick>
              </a:rPr>
              <a:t>Microsoft Forms </a:t>
            </a:r>
            <a:r>
              <a:rPr lang="en-GB" sz="1600" dirty="0" err="1">
                <a:latin typeface="Calibri"/>
                <a:ea typeface="Open Sans"/>
                <a:cs typeface="Calibri"/>
              </a:rPr>
              <a:t>eller</a:t>
            </a:r>
            <a:r>
              <a:rPr lang="en-GB" sz="1600" dirty="0">
                <a:latin typeface="Calibri"/>
                <a:ea typeface="Open Sans"/>
                <a:cs typeface="Calibri"/>
              </a:rPr>
              <a:t> </a:t>
            </a:r>
            <a:r>
              <a:rPr lang="en-GB" sz="1600" dirty="0" err="1">
                <a:latin typeface="Calibri"/>
                <a:ea typeface="Open Sans"/>
                <a:cs typeface="Calibri"/>
              </a:rPr>
              <a:t>en</a:t>
            </a:r>
            <a:r>
              <a:rPr lang="en-GB" sz="1600" dirty="0">
                <a:latin typeface="Calibri"/>
                <a:ea typeface="Open Sans"/>
                <a:cs typeface="Calibri"/>
              </a:rPr>
              <a:t> </a:t>
            </a:r>
            <a:r>
              <a:rPr lang="en-GB" sz="1600" dirty="0" err="1">
                <a:latin typeface="Calibri"/>
                <a:ea typeface="Open Sans"/>
                <a:cs typeface="Calibri"/>
              </a:rPr>
              <a:t>anden</a:t>
            </a:r>
            <a:r>
              <a:rPr lang="en-GB" sz="1600" dirty="0">
                <a:latin typeface="Calibri"/>
                <a:ea typeface="Open Sans"/>
                <a:cs typeface="Calibri"/>
              </a:rPr>
              <a:t> platform, du </a:t>
            </a:r>
            <a:r>
              <a:rPr lang="en-GB" sz="1600" dirty="0" err="1">
                <a:latin typeface="Calibri"/>
                <a:ea typeface="Open Sans"/>
                <a:cs typeface="Calibri"/>
              </a:rPr>
              <a:t>foretrækker</a:t>
            </a:r>
            <a:r>
              <a:rPr lang="en-GB" sz="1600" dirty="0">
                <a:latin typeface="Calibri"/>
                <a:ea typeface="Open Sans"/>
                <a:cs typeface="Calibri"/>
              </a:rPr>
              <a:t>, </a:t>
            </a:r>
            <a:r>
              <a:rPr lang="en-GB" sz="1600" b="0" i="0" u="none" strike="noStrike" dirty="0" err="1">
                <a:effectLst/>
                <a:latin typeface="Calibri"/>
                <a:ea typeface="Open Sans"/>
                <a:cs typeface="Calibri"/>
              </a:rPr>
              <a:t>til</a:t>
            </a:r>
            <a:r>
              <a:rPr lang="en-GB" sz="1600" b="0" i="0" u="none" strike="noStrike" dirty="0">
                <a:effectLst/>
                <a:latin typeface="Calibri"/>
                <a:ea typeface="Open Sans"/>
                <a:cs typeface="Calibri"/>
              </a:rPr>
              <a:t> at </a:t>
            </a:r>
            <a:r>
              <a:rPr lang="en-GB" sz="1600" b="0" i="0" u="none" strike="noStrike" dirty="0" err="1">
                <a:effectLst/>
                <a:latin typeface="Calibri"/>
                <a:ea typeface="Open Sans"/>
                <a:cs typeface="Calibri"/>
              </a:rPr>
              <a:t>oprette</a:t>
            </a:r>
            <a:r>
              <a:rPr lang="en-GB" sz="1600" b="0" i="0" u="none" strike="noStrike" dirty="0">
                <a:effectLst/>
                <a:latin typeface="Calibri"/>
                <a:ea typeface="Open Sans"/>
                <a:cs typeface="Calibri"/>
              </a:rPr>
              <a:t> din </a:t>
            </a:r>
            <a:r>
              <a:rPr lang="en-GB" sz="1600" b="0" i="0" u="none" strike="noStrike" dirty="0" err="1">
                <a:effectLst/>
                <a:latin typeface="Calibri"/>
                <a:ea typeface="Open Sans"/>
                <a:cs typeface="Calibri"/>
              </a:rPr>
              <a:t>testundersøgelse</a:t>
            </a:r>
            <a:r>
              <a:rPr lang="en-GB" sz="1600" b="0" i="0" u="none" strike="noStrike" dirty="0">
                <a:effectLst/>
                <a:latin typeface="Calibri"/>
                <a:ea typeface="Open Sans"/>
                <a:cs typeface="Calibri"/>
              </a:rPr>
              <a:t>.</a:t>
            </a:r>
            <a:endParaRPr lang="en-US" sz="1600" b="0" i="0" dirty="0">
              <a:effectLst/>
              <a:latin typeface="Segoe UI" panose="020B0502040204020203" pitchFamily="34" charset="0"/>
            </a:endParaRPr>
          </a:p>
        </p:txBody>
      </p:sp>
    </p:spTree>
    <p:extLst>
      <p:ext uri="{BB962C8B-B14F-4D97-AF65-F5344CB8AC3E}">
        <p14:creationId xmlns:p14="http://schemas.microsoft.com/office/powerpoint/2010/main" val="2820487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BCE9C753-B344-7A74-3192-E14C32B94B6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12604" b="12604"/>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a:xfrm>
            <a:off x="4063536" y="4333156"/>
            <a:ext cx="4064926" cy="850665"/>
          </a:xfrm>
        </p:spPr>
        <p:txBody>
          <a:bodyPr/>
          <a:lstStyle/>
          <a:p>
            <a:r>
              <a:rPr lang="en-US" sz="4000" b="1"/>
              <a:t>UGE 13</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3262458" y="1674178"/>
            <a:ext cx="5667082" cy="1748587"/>
          </a:xfrm>
        </p:spPr>
        <p:txBody>
          <a:bodyPr/>
          <a:lstStyle/>
          <a:p>
            <a:r>
              <a:rPr lang="en-GB" sz="4800" b="1"/>
              <a:t>FASE 6 –</a:t>
            </a:r>
            <a:br>
              <a:rPr lang="en-GB" sz="4800" b="1"/>
            </a:br>
            <a:r>
              <a:rPr lang="en-GB" sz="4800" b="1"/>
              <a:t>LANCERING </a:t>
            </a:r>
          </a:p>
        </p:txBody>
      </p:sp>
      <p:sp>
        <p:nvSpPr>
          <p:cNvPr id="2" name="Rechteck 1">
            <a:extLst>
              <a:ext uri="{FF2B5EF4-FFF2-40B4-BE49-F238E27FC236}">
                <a16:creationId xmlns:a16="http://schemas.microsoft.com/office/drawing/2014/main" id="{2C451861-7905-4055-33E4-8D1DB88B250A}"/>
              </a:ext>
            </a:extLst>
          </p:cNvPr>
          <p:cNvSpPr/>
          <p:nvPr/>
        </p:nvSpPr>
        <p:spPr>
          <a:xfrm>
            <a:off x="7696199" y="217713"/>
            <a:ext cx="4495800" cy="1338943"/>
          </a:xfrm>
          <a:prstGeom prst="rect">
            <a:avLst/>
          </a:prstGeom>
          <a:solidFill>
            <a:srgbClr val="29C5F4"/>
          </a:solidFill>
          <a:ln>
            <a:solidFill>
              <a:srgbClr val="29C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a:extLst>
              <a:ext uri="{FF2B5EF4-FFF2-40B4-BE49-F238E27FC236}">
                <a16:creationId xmlns:a16="http://schemas.microsoft.com/office/drawing/2014/main" id="{D8A4A818-B975-78B5-C4ED-8EC7BB582356}"/>
              </a:ext>
            </a:extLst>
          </p:cNvPr>
          <p:cNvSpPr txBox="1"/>
          <p:nvPr/>
        </p:nvSpPr>
        <p:spPr>
          <a:xfrm>
            <a:off x="7864927" y="604499"/>
            <a:ext cx="4158343" cy="461665"/>
          </a:xfrm>
          <a:prstGeom prst="rect">
            <a:avLst/>
          </a:prstGeom>
          <a:noFill/>
        </p:spPr>
        <p:txBody>
          <a:bodyPr wrap="square" rtlCol="0">
            <a:spAutoFit/>
          </a:bodyPr>
          <a:lstStyle/>
          <a:p>
            <a:pPr algn="ctr"/>
            <a:r>
              <a:rPr lang="en-GB" sz="2400" b="1" dirty="0">
                <a:solidFill>
                  <a:srgbClr val="FF0000"/>
                </a:solidFill>
              </a:rPr>
              <a:t>Tilpas aktiviteterne efter behov</a:t>
            </a:r>
          </a:p>
        </p:txBody>
      </p:sp>
    </p:spTree>
    <p:extLst>
      <p:ext uri="{BB962C8B-B14F-4D97-AF65-F5344CB8AC3E}">
        <p14:creationId xmlns:p14="http://schemas.microsoft.com/office/powerpoint/2010/main" val="4049571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BA44E-6312-3321-B0BB-6EADB1D90F3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91F3F5D-4B12-5BC8-177C-A1EE10D3791C}"/>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A1EECE08-94AE-6E0A-F1AC-0268E1B9CBA8}"/>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5" name="Picture 4">
            <a:extLst>
              <a:ext uri="{FF2B5EF4-FFF2-40B4-BE49-F238E27FC236}">
                <a16:creationId xmlns:a16="http://schemas.microsoft.com/office/drawing/2014/main" id="{008FF5DA-185D-2725-A89C-4A0D3ACB4ADC}"/>
              </a:ext>
            </a:extLst>
          </p:cNvPr>
          <p:cNvPicPr>
            <a:picLocks noChangeAspect="1"/>
          </p:cNvPicPr>
          <p:nvPr/>
        </p:nvPicPr>
        <p:blipFill rotWithShape="1">
          <a:blip r:embed="rId3"/>
          <a:srcRect l="12699" t="23776" r="7669" b="51407"/>
          <a:stretch/>
        </p:blipFill>
        <p:spPr>
          <a:xfrm>
            <a:off x="1958988" y="2214931"/>
            <a:ext cx="8274025" cy="3647389"/>
          </a:xfrm>
          <a:prstGeom prst="rect">
            <a:avLst/>
          </a:prstGeom>
        </p:spPr>
      </p:pic>
      <p:sp>
        <p:nvSpPr>
          <p:cNvPr id="2" name="Rechteck 1">
            <a:extLst>
              <a:ext uri="{FF2B5EF4-FFF2-40B4-BE49-F238E27FC236}">
                <a16:creationId xmlns:a16="http://schemas.microsoft.com/office/drawing/2014/main" id="{75E71EE9-96E3-AF32-8C7D-EA6E20A77CBB}"/>
              </a:ext>
            </a:extLst>
          </p:cNvPr>
          <p:cNvSpPr/>
          <p:nvPr/>
        </p:nvSpPr>
        <p:spPr>
          <a:xfrm>
            <a:off x="8383769" y="2986949"/>
            <a:ext cx="1849243" cy="2683640"/>
          </a:xfrm>
          <a:prstGeom prst="rect">
            <a:avLst/>
          </a:prstGeom>
          <a:noFill/>
          <a:ln w="57150">
            <a:solidFill>
              <a:srgbClr val="8652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814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CCC3F-05E6-9046-D9A9-63E6005ED6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189ADB5-9CFC-C5D6-C70E-F4131765B121}"/>
              </a:ext>
            </a:extLst>
          </p:cNvPr>
          <p:cNvSpPr>
            <a:spLocks noGrp="1"/>
          </p:cNvSpPr>
          <p:nvPr>
            <p:ph type="body" sz="quarter" idx="16"/>
          </p:nvPr>
        </p:nvSpPr>
        <p:spPr/>
        <p:txBody>
          <a:bodyPr/>
          <a:lstStyle/>
          <a:p>
            <a:r>
              <a:rPr lang="en-US"/>
              <a:t>Seks faser i innovationsledelse</a:t>
            </a:r>
          </a:p>
        </p:txBody>
      </p:sp>
      <p:sp>
        <p:nvSpPr>
          <p:cNvPr id="4" name="Text Placeholder 3">
            <a:extLst>
              <a:ext uri="{FF2B5EF4-FFF2-40B4-BE49-F238E27FC236}">
                <a16:creationId xmlns:a16="http://schemas.microsoft.com/office/drawing/2014/main" id="{5653CD82-3C5A-057E-7CFD-844432DCA219}"/>
              </a:ext>
            </a:extLst>
          </p:cNvPr>
          <p:cNvSpPr>
            <a:spLocks noGrp="1"/>
          </p:cNvSpPr>
          <p:nvPr>
            <p:ph type="body" sz="quarter" idx="19"/>
          </p:nvPr>
        </p:nvSpPr>
        <p:spPr/>
        <p:txBody>
          <a:bodyPr lIns="91440" tIns="45720" rIns="91440" bIns="45720" anchor="t"/>
          <a:lstStyle/>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sz="1100">
              <a:solidFill>
                <a:srgbClr val="0B1430"/>
              </a:solidFill>
              <a:ea typeface="Calibri"/>
              <a:cs typeface="Calibri"/>
            </a:endParaRPr>
          </a:p>
          <a:p>
            <a:endParaRPr lang="en-US">
              <a:ea typeface="Calibri"/>
              <a:cs typeface="Calibri"/>
            </a:endParaRPr>
          </a:p>
        </p:txBody>
      </p:sp>
      <p:pic>
        <p:nvPicPr>
          <p:cNvPr id="9" name="Grafik 8">
            <a:extLst>
              <a:ext uri="{FF2B5EF4-FFF2-40B4-BE49-F238E27FC236}">
                <a16:creationId xmlns:a16="http://schemas.microsoft.com/office/drawing/2014/main" id="{FF1173C5-C393-9738-9E25-CDC15A3333F0}"/>
              </a:ext>
            </a:extLst>
          </p:cNvPr>
          <p:cNvPicPr>
            <a:picLocks noChangeAspect="1"/>
          </p:cNvPicPr>
          <p:nvPr/>
        </p:nvPicPr>
        <p:blipFill>
          <a:blip r:embed="rId3"/>
          <a:stretch>
            <a:fillRect/>
          </a:stretch>
        </p:blipFill>
        <p:spPr>
          <a:xfrm>
            <a:off x="1916980" y="2457445"/>
            <a:ext cx="8358040" cy="2209327"/>
          </a:xfrm>
          <a:prstGeom prst="rect">
            <a:avLst/>
          </a:prstGeom>
        </p:spPr>
      </p:pic>
    </p:spTree>
    <p:extLst>
      <p:ext uri="{BB962C8B-B14F-4D97-AF65-F5344CB8AC3E}">
        <p14:creationId xmlns:p14="http://schemas.microsoft.com/office/powerpoint/2010/main" val="17579122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A0BD5-FB6C-65C4-714A-C3A354BCA1E5}"/>
              </a:ext>
            </a:extLst>
          </p:cNvPr>
          <p:cNvSpPr>
            <a:spLocks noGrp="1"/>
          </p:cNvSpPr>
          <p:nvPr>
            <p:ph type="body" sz="quarter" idx="18"/>
          </p:nvPr>
        </p:nvSpPr>
        <p:spPr>
          <a:xfrm>
            <a:off x="4063536" y="4181707"/>
            <a:ext cx="4064926" cy="681058"/>
          </a:xfrm>
        </p:spPr>
        <p:txBody>
          <a:bodyPr/>
          <a:lstStyle/>
          <a:p>
            <a:r>
              <a:rPr lang="en-GB" sz="3600" b="1"/>
              <a:t>DISKUSSION</a:t>
            </a:r>
          </a:p>
        </p:txBody>
      </p:sp>
      <p:sp>
        <p:nvSpPr>
          <p:cNvPr id="2" name="Text Placeholder 1">
            <a:extLst>
              <a:ext uri="{FF2B5EF4-FFF2-40B4-BE49-F238E27FC236}">
                <a16:creationId xmlns:a16="http://schemas.microsoft.com/office/drawing/2014/main" id="{5A2D6460-EE22-E394-E430-9843E4A1D13F}"/>
              </a:ext>
            </a:extLst>
          </p:cNvPr>
          <p:cNvSpPr>
            <a:spLocks noGrp="1"/>
          </p:cNvSpPr>
          <p:nvPr>
            <p:ph type="body" sz="quarter" idx="19"/>
          </p:nvPr>
        </p:nvSpPr>
        <p:spPr/>
        <p:txBody>
          <a:bodyPr/>
          <a:lstStyle/>
          <a:p>
            <a:r>
              <a:rPr lang="en-US" sz="3200">
                <a:ea typeface="Calibri"/>
                <a:cs typeface="Calibri"/>
              </a:rPr>
              <a:t>Hvordan stemmer din endelige bæredygtige logistikløsning </a:t>
            </a:r>
            <a:r>
              <a:rPr lang="en-US" sz="3200" b="1">
                <a:ea typeface="Calibri"/>
                <a:cs typeface="Calibri"/>
              </a:rPr>
              <a:t>overens </a:t>
            </a:r>
            <a:r>
              <a:rPr lang="en-US" sz="3200">
                <a:ea typeface="Calibri"/>
                <a:cs typeface="Calibri"/>
              </a:rPr>
              <a:t>med dine bæredygtighedsprioriteter?</a:t>
            </a:r>
            <a:endParaRPr lang="en-GB"/>
          </a:p>
        </p:txBody>
      </p:sp>
      <p:pic>
        <p:nvPicPr>
          <p:cNvPr id="6" name="Picture Placeholder 5">
            <a:extLst>
              <a:ext uri="{FF2B5EF4-FFF2-40B4-BE49-F238E27FC236}">
                <a16:creationId xmlns:a16="http://schemas.microsoft.com/office/drawing/2014/main" id="{00169770-BBCB-FDFC-3A82-3D0C5C5963AB}"/>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2853" b="2853"/>
          <a:stretch/>
        </p:blipFill>
        <p:spPr/>
      </p:pic>
    </p:spTree>
    <p:extLst>
      <p:ext uri="{BB962C8B-B14F-4D97-AF65-F5344CB8AC3E}">
        <p14:creationId xmlns:p14="http://schemas.microsoft.com/office/powerpoint/2010/main" val="601926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83B3B-68DF-92D1-3C49-06776337C23C}"/>
              </a:ext>
            </a:extLst>
          </p:cNvPr>
          <p:cNvSpPr>
            <a:spLocks noGrp="1"/>
          </p:cNvSpPr>
          <p:nvPr>
            <p:ph type="body" sz="quarter" idx="18"/>
          </p:nvPr>
        </p:nvSpPr>
        <p:spPr>
          <a:xfrm>
            <a:off x="701135" y="2344758"/>
            <a:ext cx="4867011" cy="4111797"/>
          </a:xfrm>
        </p:spPr>
        <p:txBody>
          <a:bodyPr/>
          <a:lstStyle/>
          <a:p>
            <a:pPr marL="9525" indent="-9525"/>
            <a:r>
              <a:rPr lang="en-US" b="1">
                <a:ea typeface="Calibri"/>
                <a:cs typeface="Calibri"/>
              </a:rPr>
              <a:t>Udarbejd </a:t>
            </a:r>
            <a:r>
              <a:rPr lang="en-US" sz="2400" b="1">
                <a:ea typeface="Calibri"/>
                <a:cs typeface="Calibri"/>
              </a:rPr>
              <a:t>en handlingsplan </a:t>
            </a:r>
            <a:r>
              <a:rPr lang="en-US" sz="2400">
                <a:ea typeface="Calibri"/>
                <a:cs typeface="Calibri"/>
              </a:rPr>
              <a:t>for implementering af løsningen, </a:t>
            </a:r>
            <a:r>
              <a:rPr lang="en-US">
                <a:ea typeface="Calibri"/>
                <a:cs typeface="Calibri"/>
              </a:rPr>
              <a:t>der adresserer den identificerede </a:t>
            </a:r>
            <a:r>
              <a:rPr lang="en-US" sz="2400">
                <a:ea typeface="Calibri"/>
                <a:cs typeface="Calibri"/>
              </a:rPr>
              <a:t>bæredygtighedsmulighed inden for logistikdrift. </a:t>
            </a:r>
          </a:p>
          <a:p>
            <a:pPr marL="9525" indent="-9525"/>
            <a:endParaRPr lang="en-US" sz="2400">
              <a:ea typeface="Calibri"/>
              <a:cs typeface="Calibri"/>
            </a:endParaRPr>
          </a:p>
          <a:p>
            <a:pPr marL="342900" indent="-342900">
              <a:buFont typeface="Wingdings" pitchFamily="2" charset="2"/>
              <a:buChar char="q"/>
            </a:pPr>
            <a:r>
              <a:rPr lang="en-US" sz="2400">
                <a:ea typeface="Calibri"/>
                <a:cs typeface="Calibri"/>
              </a:rPr>
              <a:t>Hver gruppe </a:t>
            </a:r>
            <a:r>
              <a:rPr lang="en-GB" sz="2400">
                <a:ea typeface="Calibri"/>
                <a:cs typeface="Calibri"/>
              </a:rPr>
              <a:t>vælger et relevant digitalt værktøj til at understøtte fase 6.</a:t>
            </a:r>
          </a:p>
          <a:p>
            <a:pPr marL="342900" indent="-342900">
              <a:buFont typeface="Wingdings" pitchFamily="2" charset="2"/>
              <a:buChar char="q"/>
            </a:pPr>
            <a:r>
              <a:rPr lang="en-GB" sz="2400">
                <a:ea typeface="Calibri"/>
                <a:cs typeface="Calibri"/>
              </a:rPr>
              <a:t>Grupperne indarbejder al feedback i løsningen og opdeler implementeringsprocessen.</a:t>
            </a:r>
            <a:endParaRPr lang="en-GB"/>
          </a:p>
          <a:p>
            <a:pPr marL="9525" indent="-9525"/>
            <a:endParaRPr lang="en-GB" sz="2400">
              <a:ea typeface="Calibri"/>
              <a:cs typeface="Calibri"/>
            </a:endParaRPr>
          </a:p>
          <a:p>
            <a:endParaRPr lang="en-GB"/>
          </a:p>
        </p:txBody>
      </p:sp>
      <p:sp>
        <p:nvSpPr>
          <p:cNvPr id="3" name="Text Placeholder 2">
            <a:extLst>
              <a:ext uri="{FF2B5EF4-FFF2-40B4-BE49-F238E27FC236}">
                <a16:creationId xmlns:a16="http://schemas.microsoft.com/office/drawing/2014/main" id="{E6431C77-655A-4F6C-DB55-B331647CB94F}"/>
              </a:ext>
            </a:extLst>
          </p:cNvPr>
          <p:cNvSpPr>
            <a:spLocks noGrp="1"/>
          </p:cNvSpPr>
          <p:nvPr>
            <p:ph type="body" sz="quarter" idx="16"/>
          </p:nvPr>
        </p:nvSpPr>
        <p:spPr/>
        <p:txBody>
          <a:bodyPr/>
          <a:lstStyle/>
          <a:p>
            <a:r>
              <a:rPr lang="en-GB"/>
              <a:t>PROBLEMBASERET</a:t>
            </a:r>
          </a:p>
          <a:p>
            <a:r>
              <a:rPr lang="en-GB"/>
              <a:t>AKTIVITET</a:t>
            </a:r>
          </a:p>
        </p:txBody>
      </p:sp>
      <p:pic>
        <p:nvPicPr>
          <p:cNvPr id="6" name="Picture Placeholder 5" descr="A hand holding a pen&#10;&#10;Description automatically generated">
            <a:extLst>
              <a:ext uri="{FF2B5EF4-FFF2-40B4-BE49-F238E27FC236}">
                <a16:creationId xmlns:a16="http://schemas.microsoft.com/office/drawing/2014/main" id="{E6FD4D46-E491-73D9-8964-8127691D351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354" b="7354"/>
          <a:stretch>
            <a:fillRect/>
          </a:stretch>
        </p:blipFill>
        <p:spPr/>
      </p:pic>
    </p:spTree>
    <p:extLst>
      <p:ext uri="{BB962C8B-B14F-4D97-AF65-F5344CB8AC3E}">
        <p14:creationId xmlns:p14="http://schemas.microsoft.com/office/powerpoint/2010/main" val="34895003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DDE00-D02E-F773-1E40-F36B43E3796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FBBAAE9-B7FF-B857-0A67-3F18896D2BED}"/>
              </a:ext>
            </a:extLst>
          </p:cNvPr>
          <p:cNvSpPr>
            <a:spLocks noGrp="1"/>
          </p:cNvSpPr>
          <p:nvPr>
            <p:ph type="body" sz="quarter" idx="16"/>
          </p:nvPr>
        </p:nvSpPr>
        <p:spPr/>
        <p:txBody>
          <a:bodyPr/>
          <a:lstStyle/>
          <a:p>
            <a:r>
              <a:rPr lang="en-US"/>
              <a:t>Trin 1: Kommercialiseringsplan</a:t>
            </a:r>
          </a:p>
        </p:txBody>
      </p:sp>
      <p:sp>
        <p:nvSpPr>
          <p:cNvPr id="4" name="Text Placeholder 3">
            <a:extLst>
              <a:ext uri="{FF2B5EF4-FFF2-40B4-BE49-F238E27FC236}">
                <a16:creationId xmlns:a16="http://schemas.microsoft.com/office/drawing/2014/main" id="{3021BA21-704A-87D2-F754-B85D9CD00ECE}"/>
              </a:ext>
            </a:extLst>
          </p:cNvPr>
          <p:cNvSpPr>
            <a:spLocks noGrp="1"/>
          </p:cNvSpPr>
          <p:nvPr>
            <p:ph type="body" sz="quarter" idx="19"/>
          </p:nvPr>
        </p:nvSpPr>
        <p:spPr>
          <a:xfrm>
            <a:off x="904856" y="2054674"/>
            <a:ext cx="10479218" cy="3781929"/>
          </a:xfrm>
        </p:spPr>
        <p:txBody>
          <a:bodyPr lIns="91440" tIns="45720" rIns="91440" bIns="45720" anchor="t"/>
          <a:lstStyle/>
          <a:p>
            <a:pPr>
              <a:lnSpc>
                <a:spcPct val="100000"/>
              </a:lnSpc>
            </a:pPr>
            <a:r>
              <a:rPr lang="en-GB" sz="1600">
                <a:solidFill>
                  <a:srgbClr val="173965"/>
                </a:solidFill>
                <a:latin typeface="+mn-lt"/>
                <a:ea typeface="Calibri" panose="020F0502020204030204"/>
                <a:cs typeface="Calibri" panose="020F0502020204030204"/>
              </a:rPr>
              <a:t>Inden du lancerer din bæredygtige løsning, skal du overveje følgende: </a:t>
            </a:r>
          </a:p>
          <a:p>
            <a:pPr>
              <a:lnSpc>
                <a:spcPct val="100000"/>
              </a:lnSpc>
            </a:pPr>
            <a:endParaRPr lang="en-GB" sz="1600">
              <a:ea typeface="Calibri" panose="020F0502020204030204"/>
              <a:cs typeface="Calibri" panose="020F0502020204030204"/>
            </a:endParaRPr>
          </a:p>
          <a:p>
            <a:pPr marL="0" indent="0">
              <a:lnSpc>
                <a:spcPct val="100000"/>
              </a:lnSpc>
            </a:pPr>
            <a:r>
              <a:rPr lang="en-GB" sz="1600" b="1">
                <a:solidFill>
                  <a:srgbClr val="173965"/>
                </a:solidFill>
                <a:latin typeface="+mn-lt"/>
                <a:ea typeface="Calibri" panose="020F0502020204030204"/>
                <a:cs typeface="Calibri" panose="020F0502020204030204"/>
              </a:rPr>
              <a:t>1. Målmarked og interessenter </a:t>
            </a:r>
          </a:p>
          <a:p>
            <a:pPr marL="285750" indent="-285750">
              <a:lnSpc>
                <a:spcPct val="100000"/>
              </a:lnSpc>
              <a:buFont typeface="Wingdings" panose="05000000000000000000" pitchFamily="2" charset="2"/>
              <a:buChar char="q"/>
            </a:pPr>
            <a:r>
              <a:rPr lang="en-GB" sz="1600">
                <a:solidFill>
                  <a:srgbClr val="173965"/>
                </a:solidFill>
                <a:latin typeface="+mn-lt"/>
                <a:ea typeface="Calibri" panose="020F0502020204030204"/>
                <a:cs typeface="Calibri" panose="020F0502020204030204"/>
              </a:rPr>
              <a:t>Hvem vil bruge denne løsning (f.eks. logistikvirksomheder, leverandører, detailhandlere, kunder)? </a:t>
            </a:r>
          </a:p>
          <a:p>
            <a:pPr marL="285750" indent="-285750">
              <a:lnSpc>
                <a:spcPct val="100000"/>
              </a:lnSpc>
              <a:buFont typeface="Wingdings" panose="05000000000000000000" pitchFamily="2" charset="2"/>
              <a:buChar char="q"/>
            </a:pPr>
            <a:r>
              <a:rPr lang="en-GB" sz="1600">
                <a:solidFill>
                  <a:srgbClr val="173965"/>
                </a:solidFill>
                <a:latin typeface="+mn-lt"/>
                <a:ea typeface="Calibri" panose="020F0502020204030204"/>
                <a:cs typeface="Calibri" panose="020F0502020204030204"/>
              </a:rPr>
              <a:t>Hvilke interessenter skal involveres i implementeringen? </a:t>
            </a:r>
          </a:p>
          <a:p>
            <a:pPr marL="0" indent="0">
              <a:lnSpc>
                <a:spcPct val="100000"/>
              </a:lnSpc>
            </a:pPr>
            <a:r>
              <a:rPr lang="en-GB" sz="1600" b="1">
                <a:solidFill>
                  <a:srgbClr val="173965"/>
                </a:solidFill>
                <a:latin typeface="+mn-lt"/>
                <a:ea typeface="Calibri" panose="020F0502020204030204"/>
                <a:cs typeface="Calibri" panose="020F0502020204030204"/>
              </a:rPr>
              <a:t>2. Implementeringsstrategi </a:t>
            </a:r>
          </a:p>
          <a:p>
            <a:pPr marL="285750" indent="-285750">
              <a:lnSpc>
                <a:spcPct val="100000"/>
              </a:lnSpc>
              <a:buFont typeface="Wingdings" panose="05000000000000000000" pitchFamily="2" charset="2"/>
              <a:buChar char="q"/>
            </a:pPr>
            <a:r>
              <a:rPr lang="en-GB" sz="1600">
                <a:solidFill>
                  <a:srgbClr val="173965"/>
                </a:solidFill>
                <a:latin typeface="+mn-lt"/>
                <a:ea typeface="Calibri" panose="020F0502020204030204"/>
                <a:cs typeface="Calibri" panose="020F0502020204030204"/>
              </a:rPr>
              <a:t>Hvordan vil løsningen blive integreret i eksisterende logistikoperationer? </a:t>
            </a:r>
          </a:p>
          <a:p>
            <a:pPr marL="285750" indent="-285750">
              <a:lnSpc>
                <a:spcPct val="100000"/>
              </a:lnSpc>
              <a:buFont typeface="Wingdings" panose="05000000000000000000" pitchFamily="2" charset="2"/>
              <a:buChar char="q"/>
            </a:pPr>
            <a:r>
              <a:rPr lang="en-GB" sz="1600">
                <a:solidFill>
                  <a:srgbClr val="173965"/>
                </a:solidFill>
                <a:latin typeface="+mn-lt"/>
                <a:ea typeface="Calibri" panose="020F0502020204030204"/>
                <a:cs typeface="Calibri" panose="020F0502020204030204"/>
              </a:rPr>
              <a:t>Hvilke ressourcer (f.eks. teknologi, personale, finansiering) er der behov for? </a:t>
            </a:r>
          </a:p>
          <a:p>
            <a:pPr marL="0" indent="0">
              <a:lnSpc>
                <a:spcPct val="100000"/>
              </a:lnSpc>
            </a:pPr>
            <a:r>
              <a:rPr lang="en-GB" sz="1600" b="1">
                <a:solidFill>
                  <a:srgbClr val="173965"/>
                </a:solidFill>
                <a:latin typeface="+mn-lt"/>
                <a:ea typeface="Calibri" panose="020F0502020204030204"/>
                <a:cs typeface="Calibri" panose="020F0502020204030204"/>
              </a:rPr>
              <a:t>3. Bæredygtighed og SDG-tilpasning </a:t>
            </a:r>
          </a:p>
          <a:p>
            <a:pPr marL="285750" indent="-285750">
              <a:lnSpc>
                <a:spcPct val="100000"/>
              </a:lnSpc>
              <a:buFont typeface="Wingdings" panose="05000000000000000000" pitchFamily="2" charset="2"/>
              <a:buChar char="q"/>
            </a:pPr>
            <a:r>
              <a:rPr lang="en-GB" sz="1600">
                <a:solidFill>
                  <a:srgbClr val="173965"/>
                </a:solidFill>
                <a:latin typeface="+mn-lt"/>
                <a:ea typeface="Calibri" panose="020F0502020204030204"/>
                <a:cs typeface="Calibri" panose="020F0502020204030204"/>
              </a:rPr>
              <a:t>Hvordan bidrager din løsning til specifikke SDG'er? </a:t>
            </a:r>
          </a:p>
          <a:p>
            <a:pPr marL="285750" indent="-285750">
              <a:lnSpc>
                <a:spcPct val="100000"/>
              </a:lnSpc>
              <a:buFont typeface="Wingdings" panose="05000000000000000000" pitchFamily="2" charset="2"/>
              <a:buChar char="q"/>
            </a:pPr>
            <a:r>
              <a:rPr lang="en-GB" sz="1600">
                <a:solidFill>
                  <a:srgbClr val="173965"/>
                </a:solidFill>
                <a:latin typeface="+mn-lt"/>
                <a:ea typeface="Calibri" panose="020F0502020204030204"/>
                <a:cs typeface="Calibri" panose="020F0502020204030204"/>
              </a:rPr>
              <a:t>Hvilke målbare bæredygtighedsfordele tilbyder den? </a:t>
            </a:r>
          </a:p>
          <a:p>
            <a:pPr marL="0" indent="0">
              <a:lnSpc>
                <a:spcPct val="100000"/>
              </a:lnSpc>
            </a:pPr>
            <a:r>
              <a:rPr lang="en-GB" sz="1600" b="1">
                <a:solidFill>
                  <a:srgbClr val="173965"/>
                </a:solidFill>
                <a:latin typeface="+mn-lt"/>
                <a:ea typeface="Calibri" panose="020F0502020204030204"/>
                <a:cs typeface="Calibri" panose="020F0502020204030204"/>
              </a:rPr>
              <a:t>4. Tidsplan og vigtige milepæle </a:t>
            </a:r>
          </a:p>
          <a:p>
            <a:pPr marL="285750" indent="-285750">
              <a:lnSpc>
                <a:spcPct val="100000"/>
              </a:lnSpc>
              <a:buFont typeface="Wingdings" panose="05000000000000000000" pitchFamily="2" charset="2"/>
              <a:buChar char="q"/>
            </a:pPr>
            <a:r>
              <a:rPr lang="en-GB" sz="1600">
                <a:solidFill>
                  <a:srgbClr val="173965"/>
                </a:solidFill>
                <a:latin typeface="+mn-lt"/>
                <a:ea typeface="Calibri" panose="020F0502020204030204"/>
                <a:cs typeface="Calibri" panose="020F0502020204030204"/>
              </a:rPr>
              <a:t>Hvad er de vigtigste trin i lanceringen af løsningen? </a:t>
            </a:r>
          </a:p>
          <a:p>
            <a:pPr marL="285750" indent="-285750">
              <a:lnSpc>
                <a:spcPct val="100000"/>
              </a:lnSpc>
              <a:buFont typeface="Wingdings" panose="05000000000000000000" pitchFamily="2" charset="2"/>
              <a:buChar char="q"/>
            </a:pPr>
            <a:r>
              <a:rPr lang="en-GB" sz="1600">
                <a:solidFill>
                  <a:srgbClr val="173965"/>
                </a:solidFill>
                <a:latin typeface="+mn-lt"/>
                <a:ea typeface="Calibri" panose="020F0502020204030204"/>
                <a:cs typeface="Calibri" panose="020F0502020204030204"/>
              </a:rPr>
              <a:t>Hvad er den anslåede tidsramme for hver fase? </a:t>
            </a:r>
          </a:p>
          <a:p>
            <a:pPr marL="0" indent="0">
              <a:lnSpc>
                <a:spcPct val="100000"/>
              </a:lnSpc>
            </a:pPr>
            <a:r>
              <a:rPr lang="en-GB" sz="1600" b="1">
                <a:solidFill>
                  <a:srgbClr val="173965"/>
                </a:solidFill>
                <a:latin typeface="+mn-lt"/>
                <a:ea typeface="Calibri" panose="020F0502020204030204"/>
                <a:cs typeface="Calibri" panose="020F0502020204030204"/>
              </a:rPr>
              <a:t>5. Risikovurdering og risikoreducerende strategier </a:t>
            </a:r>
          </a:p>
          <a:p>
            <a:pPr marL="285750" indent="-285750">
              <a:lnSpc>
                <a:spcPct val="100000"/>
              </a:lnSpc>
              <a:buFont typeface="Wingdings" panose="05000000000000000000" pitchFamily="2" charset="2"/>
              <a:buChar char="q"/>
            </a:pPr>
            <a:r>
              <a:rPr lang="en-GB" sz="1600">
                <a:solidFill>
                  <a:srgbClr val="173965"/>
                </a:solidFill>
                <a:latin typeface="+mn-lt"/>
                <a:ea typeface="Calibri" panose="020F0502020204030204"/>
                <a:cs typeface="Calibri" panose="020F0502020204030204"/>
              </a:rPr>
              <a:t>Hvilke potentielle risici kan opstå (f.eks. tekniske, økonomiske, lovgivningsmæssige)? </a:t>
            </a:r>
          </a:p>
          <a:p>
            <a:pPr marL="285750" indent="-285750">
              <a:lnSpc>
                <a:spcPct val="100000"/>
              </a:lnSpc>
              <a:buFont typeface="Wingdings" panose="05000000000000000000" pitchFamily="2" charset="2"/>
              <a:buChar char="q"/>
            </a:pPr>
            <a:r>
              <a:rPr lang="en-GB" sz="1600">
                <a:solidFill>
                  <a:srgbClr val="173965"/>
                </a:solidFill>
                <a:latin typeface="+mn-lt"/>
                <a:ea typeface="Calibri" panose="020F0502020204030204"/>
                <a:cs typeface="Calibri" panose="020F0502020204030204"/>
              </a:rPr>
              <a:t>Hvordan vil du håndtere disse risici?</a:t>
            </a:r>
          </a:p>
          <a:p>
            <a:pPr marL="285750" indent="-285750">
              <a:lnSpc>
                <a:spcPct val="100000"/>
              </a:lnSpc>
              <a:buFont typeface="Wingdings" panose="05000000000000000000" pitchFamily="2" charset="2"/>
              <a:buChar char="q"/>
            </a:pPr>
            <a:endParaRPr lang="en-GB" sz="1600">
              <a:ea typeface="Calibri" panose="020F0502020204030204"/>
              <a:cs typeface="Calibri" panose="020F0502020204030204"/>
            </a:endParaRPr>
          </a:p>
          <a:p>
            <a:pPr marL="0" indent="0">
              <a:lnSpc>
                <a:spcPct val="100000"/>
              </a:lnSpc>
            </a:pPr>
            <a:r>
              <a:rPr lang="en-GB" sz="1600">
                <a:ea typeface="Calibri" panose="020F0502020204030204"/>
                <a:cs typeface="Calibri" panose="020F0502020204030204"/>
              </a:rPr>
              <a:t>Udfyld tabellen på arbejdsarket for dit projekt.</a:t>
            </a:r>
            <a:endParaRPr lang="en-GB" sz="1600">
              <a:solidFill>
                <a:srgbClr val="173965"/>
              </a:solidFill>
              <a:latin typeface="+mn-lt"/>
              <a:ea typeface="Calibri" panose="020F0502020204030204"/>
              <a:cs typeface="Calibri" panose="020F0502020204030204"/>
            </a:endParaRPr>
          </a:p>
        </p:txBody>
      </p:sp>
    </p:spTree>
    <p:extLst>
      <p:ext uri="{BB962C8B-B14F-4D97-AF65-F5344CB8AC3E}">
        <p14:creationId xmlns:p14="http://schemas.microsoft.com/office/powerpoint/2010/main" val="1435681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E7BF0-8611-50CE-A885-7536E7B7BEA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63FCE88-CCCF-3E37-2B4C-E88A46EFFC5F}"/>
              </a:ext>
            </a:extLst>
          </p:cNvPr>
          <p:cNvSpPr>
            <a:spLocks noGrp="1"/>
          </p:cNvSpPr>
          <p:nvPr>
            <p:ph type="body" sz="quarter" idx="16"/>
          </p:nvPr>
        </p:nvSpPr>
        <p:spPr/>
        <p:txBody>
          <a:bodyPr/>
          <a:lstStyle/>
          <a:p>
            <a:r>
              <a:rPr lang="en-GB" sz="3600" b="1"/>
              <a:t>Trin 2: Brug et digitalt værktøj til udvikling af handlingsplanen</a:t>
            </a:r>
          </a:p>
        </p:txBody>
      </p:sp>
      <p:sp>
        <p:nvSpPr>
          <p:cNvPr id="4" name="Text Placeholder 3">
            <a:extLst>
              <a:ext uri="{FF2B5EF4-FFF2-40B4-BE49-F238E27FC236}">
                <a16:creationId xmlns:a16="http://schemas.microsoft.com/office/drawing/2014/main" id="{CB665BAB-45EB-5171-9D62-F0846C80454A}"/>
              </a:ext>
            </a:extLst>
          </p:cNvPr>
          <p:cNvSpPr>
            <a:spLocks noGrp="1"/>
          </p:cNvSpPr>
          <p:nvPr>
            <p:ph type="body" sz="quarter" idx="19"/>
          </p:nvPr>
        </p:nvSpPr>
        <p:spPr>
          <a:xfrm>
            <a:off x="904856" y="2416603"/>
            <a:ext cx="4974649" cy="3781929"/>
          </a:xfrm>
        </p:spPr>
        <p:txBody>
          <a:bodyPr lIns="91440" tIns="45720" rIns="91440" bIns="45720" anchor="t"/>
          <a:lstStyle/>
          <a:p>
            <a:pPr marL="11113" indent="0" algn="l" rtl="0" fontAlgn="base">
              <a:lnSpc>
                <a:spcPct val="100000"/>
              </a:lnSpc>
            </a:pPr>
            <a:r>
              <a:rPr lang="en-GB" sz="1600" b="0" i="0" u="none" strike="noStrike" dirty="0">
                <a:effectLst/>
                <a:ea typeface="Open Sans"/>
                <a:cs typeface="Calibri"/>
              </a:rPr>
              <a:t>Vælg et relevant </a:t>
            </a:r>
            <a:r>
              <a:rPr lang="en-GB" sz="1600" b="1" i="0" u="none" strike="noStrike" dirty="0">
                <a:effectLst/>
                <a:ea typeface="Open Sans"/>
                <a:cs typeface="Calibri"/>
              </a:rPr>
              <a:t>digitalt værktøj</a:t>
            </a:r>
            <a:r>
              <a:rPr lang="en-GB" sz="1600" b="0" i="0" u="none" strike="noStrike" dirty="0">
                <a:effectLst/>
                <a:ea typeface="Open Sans"/>
                <a:cs typeface="Calibri"/>
              </a:rPr>
              <a:t>, f.eks. </a:t>
            </a:r>
            <a:r>
              <a:rPr lang="en-GB" sz="1600" dirty="0">
                <a:ea typeface="Open Sans"/>
                <a:cs typeface="Calibri"/>
              </a:rPr>
              <a:t>Trello, </a:t>
            </a:r>
            <a:r>
              <a:rPr lang="en-GB" sz="1600" dirty="0" err="1">
                <a:ea typeface="Open Sans"/>
                <a:cs typeface="Calibri"/>
              </a:rPr>
              <a:t>Planbox</a:t>
            </a:r>
            <a:r>
              <a:rPr lang="en-GB" sz="1600" dirty="0">
                <a:ea typeface="Open Sans"/>
                <a:cs typeface="Calibri"/>
              </a:rPr>
              <a:t>, Planview Split, </a:t>
            </a:r>
            <a:r>
              <a:rPr lang="en-GB" sz="1600" dirty="0" err="1">
                <a:ea typeface="Open Sans"/>
                <a:cs typeface="Calibri"/>
              </a:rPr>
              <a:t>ClickUp</a:t>
            </a:r>
            <a:r>
              <a:rPr lang="en-GB" sz="1600" dirty="0">
                <a:ea typeface="Open Sans"/>
                <a:cs typeface="Calibri"/>
              </a:rPr>
              <a:t>, Asana, Monday.com eller edison365, til at strukturere din plan.</a:t>
            </a:r>
            <a:endParaRPr lang="en-US" sz="1600" b="0" i="0" dirty="0">
              <a:effectLst/>
              <a:ea typeface="Open Sans"/>
              <a:cs typeface="Calibri"/>
            </a:endParaRPr>
          </a:p>
          <a:p>
            <a:pPr marL="11113" indent="0">
              <a:lnSpc>
                <a:spcPct val="100000"/>
              </a:lnSpc>
            </a:pPr>
            <a:endParaRPr lang="en-GB" sz="1600" dirty="0">
              <a:highlight>
                <a:srgbClr val="FFFF00"/>
              </a:highlight>
            </a:endParaRPr>
          </a:p>
          <a:p>
            <a:pPr marL="11113" indent="0">
              <a:lnSpc>
                <a:spcPct val="100000"/>
              </a:lnSpc>
            </a:pPr>
            <a:r>
              <a:rPr lang="en-GB" sz="1600" dirty="0"/>
              <a:t>Følg disse trin i det valgte værktøj:</a:t>
            </a:r>
          </a:p>
          <a:p>
            <a:pPr marL="311150" indent="-300038">
              <a:lnSpc>
                <a:spcPct val="100000"/>
              </a:lnSpc>
              <a:buFont typeface="Wingdings" panose="05000000000000000000" pitchFamily="2" charset="2"/>
              <a:buChar char="q"/>
            </a:pPr>
            <a:r>
              <a:rPr lang="en-GB" sz="1600" dirty="0"/>
              <a:t>Opret et arbejdsområde til din handlingsplan.</a:t>
            </a:r>
          </a:p>
          <a:p>
            <a:pPr marL="311150" indent="-300038">
              <a:lnSpc>
                <a:spcPct val="100000"/>
              </a:lnSpc>
              <a:buFont typeface="Wingdings" panose="05000000000000000000" pitchFamily="2" charset="2"/>
              <a:buChar char="q"/>
            </a:pPr>
            <a:r>
              <a:rPr lang="en-GB" sz="1600" dirty="0"/>
              <a:t>Opdel lanceringen i faser (f.eks. forberedelse, test, implementering).</a:t>
            </a:r>
          </a:p>
          <a:p>
            <a:pPr marL="311150" indent="-300038">
              <a:lnSpc>
                <a:spcPct val="100000"/>
              </a:lnSpc>
              <a:buFont typeface="Wingdings" panose="05000000000000000000" pitchFamily="2" charset="2"/>
              <a:buChar char="q"/>
            </a:pPr>
            <a:r>
              <a:rPr lang="en-GB" sz="1600" dirty="0"/>
              <a:t>Definer opgaver.</a:t>
            </a:r>
          </a:p>
          <a:p>
            <a:pPr marL="311150" indent="-300038">
              <a:lnSpc>
                <a:spcPct val="100000"/>
              </a:lnSpc>
              <a:buFont typeface="Wingdings" panose="05000000000000000000" pitchFamily="2" charset="2"/>
              <a:buChar char="q"/>
            </a:pPr>
            <a:r>
              <a:rPr lang="en-GB" sz="1600" dirty="0"/>
              <a:t>Fordel ansvaret mellem teammedlemmerne.</a:t>
            </a:r>
          </a:p>
          <a:p>
            <a:pPr marL="311150" indent="-300038">
              <a:lnSpc>
                <a:spcPct val="100000"/>
              </a:lnSpc>
              <a:buFont typeface="Wingdings" panose="05000000000000000000" pitchFamily="2" charset="2"/>
              <a:buChar char="q"/>
            </a:pPr>
            <a:r>
              <a:rPr lang="en-GB" sz="1600" dirty="0"/>
              <a:t>Fastlæg tidsplaner og vigtige milepæle.</a:t>
            </a:r>
          </a:p>
          <a:p>
            <a:pPr marL="311150" indent="-300038">
              <a:lnSpc>
                <a:spcPct val="100000"/>
              </a:lnSpc>
              <a:buFont typeface="Wingdings" panose="05000000000000000000" pitchFamily="2" charset="2"/>
              <a:buChar char="q"/>
            </a:pPr>
            <a:r>
              <a:rPr lang="en-GB" sz="1600" dirty="0"/>
              <a:t>Tilføj sporingselementer (f.eks. fremdriftsindikatorer, risikostyring).</a:t>
            </a:r>
          </a:p>
        </p:txBody>
      </p:sp>
      <p:pic>
        <p:nvPicPr>
          <p:cNvPr id="5" name="Picture 2" descr="Launch Plan Templates and Examples - Reforge">
            <a:extLst>
              <a:ext uri="{FF2B5EF4-FFF2-40B4-BE49-F238E27FC236}">
                <a16:creationId xmlns:a16="http://schemas.microsoft.com/office/drawing/2014/main" id="{4B38CC97-C92F-181A-B401-6869ECCFEFD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2748628"/>
            <a:ext cx="5542119" cy="3117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77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35"/>
          </p:nvPr>
        </p:nvSpPr>
        <p:spPr>
          <a:xfrm>
            <a:off x="4881813" y="589918"/>
            <a:ext cx="6562677" cy="1188000"/>
          </a:xfrm>
          <a:prstGeom prst="rect">
            <a:avLst/>
          </a:prstGeom>
        </p:spPr>
        <p:txBody>
          <a:bodyPr/>
          <a:lstStyle/>
          <a:p>
            <a:pPr marL="9525" indent="-9525" algn="just"/>
            <a:r>
              <a:rPr lang="en-US" b="0">
                <a:solidFill>
                  <a:srgbClr val="173965"/>
                </a:solidFill>
              </a:rPr>
              <a:t>Alle moduler starter med et dias med oversigten over, </a:t>
            </a:r>
            <a:r>
              <a:rPr lang="en-US">
                <a:solidFill>
                  <a:srgbClr val="173965"/>
                </a:solidFill>
              </a:rPr>
              <a:t>hvad der kan forventes</a:t>
            </a:r>
            <a:r>
              <a:rPr lang="en-US" b="0">
                <a:solidFill>
                  <a:srgbClr val="173965"/>
                </a:solidFill>
              </a:rPr>
              <a:t>, med </a:t>
            </a:r>
            <a:r>
              <a:rPr lang="en-US">
                <a:solidFill>
                  <a:srgbClr val="173965"/>
                </a:solidFill>
              </a:rPr>
              <a:t>generelle oplysninger </a:t>
            </a:r>
            <a:r>
              <a:rPr lang="en-US" b="0">
                <a:solidFill>
                  <a:srgbClr val="173965"/>
                </a:solidFill>
              </a:rPr>
              <a:t>om varighed, mål, beskrivelse og evaluering af modulet. </a:t>
            </a:r>
          </a:p>
          <a:p>
            <a:pPr marL="0" indent="0"/>
            <a:endParaRPr lang="en-US" b="0">
              <a:solidFill>
                <a:srgbClr val="173965"/>
              </a:solidFill>
            </a:endParaRPr>
          </a:p>
        </p:txBody>
      </p:sp>
      <p:sp>
        <p:nvSpPr>
          <p:cNvPr id="3" name="Text Placeholder 2">
            <a:extLst>
              <a:ext uri="{FF2B5EF4-FFF2-40B4-BE49-F238E27FC236}">
                <a16:creationId xmlns:a16="http://schemas.microsoft.com/office/drawing/2014/main" id="{52066900-A9A8-AF2A-5934-7C41B15D9903}"/>
              </a:ext>
            </a:extLst>
          </p:cNvPr>
          <p:cNvSpPr>
            <a:spLocks noGrp="1"/>
          </p:cNvSpPr>
          <p:nvPr>
            <p:ph type="body" sz="quarter" idx="37"/>
          </p:nvPr>
        </p:nvSpPr>
        <p:spPr>
          <a:xfrm>
            <a:off x="3849851" y="357412"/>
            <a:ext cx="1232765" cy="955625"/>
          </a:xfrm>
        </p:spPr>
        <p:txBody>
          <a:bodyPr/>
          <a:lstStyle/>
          <a:p>
            <a:r>
              <a:rPr lang="en-GB"/>
              <a:t>01.</a:t>
            </a:r>
          </a:p>
        </p:txBody>
      </p:sp>
      <p:sp>
        <p:nvSpPr>
          <p:cNvPr id="4" name="Text Placeholder 3">
            <a:extLst>
              <a:ext uri="{FF2B5EF4-FFF2-40B4-BE49-F238E27FC236}">
                <a16:creationId xmlns:a16="http://schemas.microsoft.com/office/drawing/2014/main" id="{9FE96B6F-E1D8-2468-5880-8537F67A2CC6}"/>
              </a:ext>
            </a:extLst>
          </p:cNvPr>
          <p:cNvSpPr>
            <a:spLocks noGrp="1"/>
          </p:cNvSpPr>
          <p:nvPr>
            <p:ph type="body" sz="quarter" idx="42"/>
          </p:nvPr>
        </p:nvSpPr>
        <p:spPr>
          <a:xfrm>
            <a:off x="4843294" y="2006948"/>
            <a:ext cx="6562677" cy="936000"/>
          </a:xfrm>
        </p:spPr>
        <p:txBody>
          <a:bodyPr/>
          <a:lstStyle/>
          <a:p>
            <a:pPr algn="just"/>
            <a:r>
              <a:rPr lang="en-US" b="0">
                <a:solidFill>
                  <a:srgbClr val="173965"/>
                </a:solidFill>
              </a:rPr>
              <a:t>Hvert modul indledes med en </a:t>
            </a:r>
            <a:r>
              <a:rPr lang="en-US">
                <a:solidFill>
                  <a:srgbClr val="173965"/>
                </a:solidFill>
              </a:rPr>
              <a:t>introduktion </a:t>
            </a:r>
            <a:r>
              <a:rPr lang="en-US" b="0">
                <a:solidFill>
                  <a:srgbClr val="173965"/>
                </a:solidFill>
              </a:rPr>
              <a:t>med </a:t>
            </a:r>
            <a:r>
              <a:rPr lang="en-US">
                <a:solidFill>
                  <a:srgbClr val="173965"/>
                </a:solidFill>
              </a:rPr>
              <a:t>læringsmål </a:t>
            </a:r>
            <a:r>
              <a:rPr lang="en-US" b="0">
                <a:solidFill>
                  <a:srgbClr val="173965"/>
                </a:solidFill>
              </a:rPr>
              <a:t>og præsentation af hver </a:t>
            </a:r>
            <a:r>
              <a:rPr lang="en-US">
                <a:solidFill>
                  <a:srgbClr val="173965"/>
                </a:solidFill>
              </a:rPr>
              <a:t>uges emne</a:t>
            </a:r>
            <a:r>
              <a:rPr lang="en-US" b="0">
                <a:solidFill>
                  <a:srgbClr val="173965"/>
                </a:solidFill>
              </a:rPr>
              <a:t>. </a:t>
            </a:r>
          </a:p>
          <a:p>
            <a:endParaRPr lang="en-GB"/>
          </a:p>
        </p:txBody>
      </p:sp>
      <p:sp>
        <p:nvSpPr>
          <p:cNvPr id="8" name="Text Placeholder 7">
            <a:extLst>
              <a:ext uri="{FF2B5EF4-FFF2-40B4-BE49-F238E27FC236}">
                <a16:creationId xmlns:a16="http://schemas.microsoft.com/office/drawing/2014/main" id="{247CA1A1-EECA-1FD6-A4B3-20FEC03BD322}"/>
              </a:ext>
            </a:extLst>
          </p:cNvPr>
          <p:cNvSpPr>
            <a:spLocks noGrp="1"/>
          </p:cNvSpPr>
          <p:nvPr>
            <p:ph type="body" sz="quarter" idx="45"/>
          </p:nvPr>
        </p:nvSpPr>
        <p:spPr>
          <a:xfrm>
            <a:off x="4881813" y="3196977"/>
            <a:ext cx="6562677" cy="936000"/>
          </a:xfrm>
        </p:spPr>
        <p:txBody>
          <a:bodyPr/>
          <a:lstStyle/>
          <a:p>
            <a:pPr algn="just"/>
            <a:r>
              <a:rPr lang="en-GB" b="0">
                <a:solidFill>
                  <a:srgbClr val="173965"/>
                </a:solidFill>
              </a:rPr>
              <a:t>Hver uge er der slides, der introducerer </a:t>
            </a:r>
            <a:r>
              <a:rPr lang="en-GB">
                <a:solidFill>
                  <a:srgbClr val="173965"/>
                </a:solidFill>
              </a:rPr>
              <a:t>temaet </a:t>
            </a:r>
            <a:r>
              <a:rPr lang="en-GB" b="0">
                <a:solidFill>
                  <a:srgbClr val="173965"/>
                </a:solidFill>
              </a:rPr>
              <a:t>og relevante </a:t>
            </a:r>
            <a:r>
              <a:rPr lang="en-GB">
                <a:solidFill>
                  <a:srgbClr val="173965"/>
                </a:solidFill>
              </a:rPr>
              <a:t>diskussionspunkter</a:t>
            </a:r>
            <a:r>
              <a:rPr lang="en-GB" b="0">
                <a:solidFill>
                  <a:srgbClr val="173965"/>
                </a:solidFill>
              </a:rPr>
              <a:t>.</a:t>
            </a:r>
          </a:p>
        </p:txBody>
      </p:sp>
      <p:sp>
        <p:nvSpPr>
          <p:cNvPr id="10" name="Text Placeholder 9">
            <a:extLst>
              <a:ext uri="{FF2B5EF4-FFF2-40B4-BE49-F238E27FC236}">
                <a16:creationId xmlns:a16="http://schemas.microsoft.com/office/drawing/2014/main" id="{B7CBAECB-22E5-7D13-8DCD-15ED02DD7F22}"/>
              </a:ext>
            </a:extLst>
          </p:cNvPr>
          <p:cNvSpPr>
            <a:spLocks noGrp="1"/>
          </p:cNvSpPr>
          <p:nvPr>
            <p:ph type="body" sz="quarter" idx="47"/>
          </p:nvPr>
        </p:nvSpPr>
        <p:spPr>
          <a:xfrm>
            <a:off x="3849851" y="1795629"/>
            <a:ext cx="1232765" cy="955625"/>
          </a:xfrm>
        </p:spPr>
        <p:txBody>
          <a:bodyPr/>
          <a:lstStyle/>
          <a:p>
            <a:r>
              <a:rPr lang="en-GB"/>
              <a:t>02.</a:t>
            </a:r>
          </a:p>
        </p:txBody>
      </p:sp>
      <p:sp>
        <p:nvSpPr>
          <p:cNvPr id="11" name="Text Placeholder 10">
            <a:extLst>
              <a:ext uri="{FF2B5EF4-FFF2-40B4-BE49-F238E27FC236}">
                <a16:creationId xmlns:a16="http://schemas.microsoft.com/office/drawing/2014/main" id="{2E8D8142-8881-8B17-C19B-27B0A87456D6}"/>
              </a:ext>
            </a:extLst>
          </p:cNvPr>
          <p:cNvSpPr>
            <a:spLocks noGrp="1"/>
          </p:cNvSpPr>
          <p:nvPr>
            <p:ph type="body" sz="quarter" idx="48"/>
          </p:nvPr>
        </p:nvSpPr>
        <p:spPr>
          <a:xfrm>
            <a:off x="3872872" y="2974115"/>
            <a:ext cx="1232765" cy="955625"/>
          </a:xfrm>
        </p:spPr>
        <p:txBody>
          <a:bodyPr/>
          <a:lstStyle/>
          <a:p>
            <a:r>
              <a:rPr lang="en-GB"/>
              <a:t>03.</a:t>
            </a:r>
          </a:p>
        </p:txBody>
      </p:sp>
      <p:sp>
        <p:nvSpPr>
          <p:cNvPr id="12" name="Text Placeholder 7">
            <a:extLst>
              <a:ext uri="{FF2B5EF4-FFF2-40B4-BE49-F238E27FC236}">
                <a16:creationId xmlns:a16="http://schemas.microsoft.com/office/drawing/2014/main" id="{A81A4AB5-F97E-7ED5-846E-CCB75FAD0486}"/>
              </a:ext>
            </a:extLst>
          </p:cNvPr>
          <p:cNvSpPr txBox="1">
            <a:spLocks/>
          </p:cNvSpPr>
          <p:nvPr/>
        </p:nvSpPr>
        <p:spPr>
          <a:xfrm>
            <a:off x="4858792" y="4412808"/>
            <a:ext cx="6562677" cy="9360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29C5F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0" dirty="0">
                <a:solidFill>
                  <a:srgbClr val="173965"/>
                </a:solidFill>
              </a:rPr>
              <a:t>Der foreslås </a:t>
            </a:r>
            <a:r>
              <a:rPr lang="en-US" dirty="0">
                <a:solidFill>
                  <a:srgbClr val="173965"/>
                </a:solidFill>
              </a:rPr>
              <a:t>øvelser i klassen </a:t>
            </a:r>
            <a:r>
              <a:rPr lang="en-US" b="0" dirty="0">
                <a:solidFill>
                  <a:srgbClr val="173965"/>
                </a:solidFill>
              </a:rPr>
              <a:t>med passende </a:t>
            </a:r>
            <a:r>
              <a:rPr lang="en-US" dirty="0">
                <a:solidFill>
                  <a:srgbClr val="173965"/>
                </a:solidFill>
              </a:rPr>
              <a:t>instruktioner, </a:t>
            </a:r>
            <a:r>
              <a:rPr lang="en-US" b="0" dirty="0">
                <a:solidFill>
                  <a:srgbClr val="173965"/>
                </a:solidFill>
              </a:rPr>
              <a:t>der vejleder de studerende hver uge. </a:t>
            </a:r>
          </a:p>
        </p:txBody>
      </p:sp>
      <p:sp>
        <p:nvSpPr>
          <p:cNvPr id="13" name="Text Placeholder 10">
            <a:extLst>
              <a:ext uri="{FF2B5EF4-FFF2-40B4-BE49-F238E27FC236}">
                <a16:creationId xmlns:a16="http://schemas.microsoft.com/office/drawing/2014/main" id="{2F4CC6A7-ABF0-867E-BC24-4AC7C8B4B78C}"/>
              </a:ext>
            </a:extLst>
          </p:cNvPr>
          <p:cNvSpPr txBox="1">
            <a:spLocks/>
          </p:cNvSpPr>
          <p:nvPr/>
        </p:nvSpPr>
        <p:spPr>
          <a:xfrm>
            <a:off x="3849851" y="4189947"/>
            <a:ext cx="1232765" cy="955625"/>
          </a:xfrm>
          <a:prstGeom prst="rect">
            <a:avLst/>
          </a:prstGeom>
          <a:noFill/>
        </p:spPr>
        <p:txBody>
          <a:bodyPr anchor="t">
            <a:noAutofit/>
          </a:bodyPr>
          <a:lstStyle>
            <a:lvl1pPr marL="0" indent="0" algn="l" defTabSz="914400" rtl="0" eaLnBrk="1" latinLnBrk="0" hangingPunct="1">
              <a:lnSpc>
                <a:spcPct val="130000"/>
              </a:lnSpc>
              <a:spcBef>
                <a:spcPts val="1000"/>
              </a:spcBef>
              <a:buFont typeface="Arial" panose="020B0604020202020204" pitchFamily="34" charset="0"/>
              <a:buNone/>
              <a:defRPr sz="44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04.</a:t>
            </a:r>
          </a:p>
        </p:txBody>
      </p:sp>
      <p:sp>
        <p:nvSpPr>
          <p:cNvPr id="14" name="Text Placeholder 7">
            <a:extLst>
              <a:ext uri="{FF2B5EF4-FFF2-40B4-BE49-F238E27FC236}">
                <a16:creationId xmlns:a16="http://schemas.microsoft.com/office/drawing/2014/main" id="{55099997-0431-FCD7-1EC1-7A73314D17C3}"/>
              </a:ext>
            </a:extLst>
          </p:cNvPr>
          <p:cNvSpPr txBox="1">
            <a:spLocks/>
          </p:cNvSpPr>
          <p:nvPr/>
        </p:nvSpPr>
        <p:spPr>
          <a:xfrm>
            <a:off x="4881813" y="5597463"/>
            <a:ext cx="6562677" cy="9360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29C5F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0">
                <a:solidFill>
                  <a:srgbClr val="173965"/>
                </a:solidFill>
              </a:rPr>
              <a:t>Når det er relevant, gives der også </a:t>
            </a:r>
            <a:r>
              <a:rPr lang="en-US">
                <a:solidFill>
                  <a:srgbClr val="173965"/>
                </a:solidFill>
              </a:rPr>
              <a:t>evalueringsinstruktioner</a:t>
            </a:r>
            <a:r>
              <a:rPr lang="en-US" b="0">
                <a:solidFill>
                  <a:srgbClr val="173965"/>
                </a:solidFill>
              </a:rPr>
              <a:t>, </a:t>
            </a:r>
            <a:r>
              <a:rPr lang="en-US">
                <a:solidFill>
                  <a:srgbClr val="173965"/>
                </a:solidFill>
              </a:rPr>
              <a:t>som afslutter </a:t>
            </a:r>
            <a:r>
              <a:rPr lang="en-US" b="0">
                <a:solidFill>
                  <a:srgbClr val="173965"/>
                </a:solidFill>
              </a:rPr>
              <a:t>ugens materiale.</a:t>
            </a:r>
            <a:endParaRPr lang="en-GB" b="0">
              <a:solidFill>
                <a:srgbClr val="173965"/>
              </a:solidFill>
            </a:endParaRPr>
          </a:p>
        </p:txBody>
      </p:sp>
      <p:sp>
        <p:nvSpPr>
          <p:cNvPr id="15" name="Text Placeholder 10">
            <a:extLst>
              <a:ext uri="{FF2B5EF4-FFF2-40B4-BE49-F238E27FC236}">
                <a16:creationId xmlns:a16="http://schemas.microsoft.com/office/drawing/2014/main" id="{FA5D4230-2983-D003-6F09-7FF1B2C85F31}"/>
              </a:ext>
            </a:extLst>
          </p:cNvPr>
          <p:cNvSpPr txBox="1">
            <a:spLocks/>
          </p:cNvSpPr>
          <p:nvPr/>
        </p:nvSpPr>
        <p:spPr>
          <a:xfrm>
            <a:off x="3872872" y="5374602"/>
            <a:ext cx="1232765" cy="955625"/>
          </a:xfrm>
          <a:prstGeom prst="rect">
            <a:avLst/>
          </a:prstGeom>
          <a:noFill/>
        </p:spPr>
        <p:txBody>
          <a:bodyPr anchor="t">
            <a:noAutofit/>
          </a:bodyPr>
          <a:lstStyle>
            <a:lvl1pPr marL="0" indent="0" algn="l" defTabSz="914400" rtl="0" eaLnBrk="1" latinLnBrk="0" hangingPunct="1">
              <a:lnSpc>
                <a:spcPct val="130000"/>
              </a:lnSpc>
              <a:spcBef>
                <a:spcPts val="1000"/>
              </a:spcBef>
              <a:buFont typeface="Arial" panose="020B0604020202020204" pitchFamily="34" charset="0"/>
              <a:buNone/>
              <a:defRPr sz="44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05.</a:t>
            </a:r>
          </a:p>
        </p:txBody>
      </p:sp>
      <p:pic>
        <p:nvPicPr>
          <p:cNvPr id="19" name="Picture Placeholder 18" descr="A stack of post-it notes&#10;&#10;Description automatically generated">
            <a:extLst>
              <a:ext uri="{FF2B5EF4-FFF2-40B4-BE49-F238E27FC236}">
                <a16:creationId xmlns:a16="http://schemas.microsoft.com/office/drawing/2014/main" id="{3F7039E8-3BD3-4586-0478-6ADFD8564094}"/>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l="32647" r="32647"/>
          <a:stretch>
            <a:fillRect/>
          </a:stretch>
        </p:blipFill>
        <p:spPr>
          <a:xfrm>
            <a:off x="0" y="22927"/>
            <a:ext cx="3570477" cy="6858000"/>
          </a:xfrm>
        </p:spPr>
      </p:pic>
    </p:spTree>
    <p:extLst>
      <p:ext uri="{BB962C8B-B14F-4D97-AF65-F5344CB8AC3E}">
        <p14:creationId xmlns:p14="http://schemas.microsoft.com/office/powerpoint/2010/main" val="1617866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47D0-80D0-D3C2-DD37-1A02E7337D3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FF53087-2FB1-2142-91F0-352298FB1DA7}"/>
              </a:ext>
            </a:extLst>
          </p:cNvPr>
          <p:cNvSpPr>
            <a:spLocks noGrp="1"/>
          </p:cNvSpPr>
          <p:nvPr>
            <p:ph type="body" sz="quarter" idx="16"/>
          </p:nvPr>
        </p:nvSpPr>
        <p:spPr/>
        <p:txBody>
          <a:bodyPr/>
          <a:lstStyle/>
          <a:p>
            <a:r>
              <a:rPr lang="en-GB" sz="3600" b="1" dirty="0"/>
              <a:t>Færdiggør din plan og refleksionsspørgsmål</a:t>
            </a:r>
          </a:p>
        </p:txBody>
      </p:sp>
      <p:sp>
        <p:nvSpPr>
          <p:cNvPr id="4" name="Text Placeholder 3">
            <a:extLst>
              <a:ext uri="{FF2B5EF4-FFF2-40B4-BE49-F238E27FC236}">
                <a16:creationId xmlns:a16="http://schemas.microsoft.com/office/drawing/2014/main" id="{E5D84FEF-81F5-7CEE-8495-70338BD554BE}"/>
              </a:ext>
            </a:extLst>
          </p:cNvPr>
          <p:cNvSpPr>
            <a:spLocks noGrp="1"/>
          </p:cNvSpPr>
          <p:nvPr>
            <p:ph type="body" sz="quarter" idx="19"/>
          </p:nvPr>
        </p:nvSpPr>
        <p:spPr>
          <a:xfrm>
            <a:off x="904856" y="2249177"/>
            <a:ext cx="8935830" cy="3781929"/>
          </a:xfrm>
        </p:spPr>
        <p:txBody>
          <a:bodyPr lIns="91440" tIns="45720" rIns="91440" bIns="45720" anchor="t"/>
          <a:lstStyle/>
          <a:p>
            <a:pPr marL="0" indent="0"/>
            <a:r>
              <a:rPr lang="en-GB" sz="1600" b="1" dirty="0">
                <a:ea typeface="Open Sans"/>
                <a:cs typeface="Calibri"/>
              </a:rPr>
              <a:t>Færdiggør din plan</a:t>
            </a:r>
          </a:p>
          <a:p>
            <a:pPr marL="285750" indent="-285750">
              <a:buFont typeface="Wingdings" panose="05000000000000000000" pitchFamily="2" charset="2"/>
              <a:buChar char="q"/>
            </a:pPr>
            <a:r>
              <a:rPr lang="en-GB" sz="1600" dirty="0">
                <a:ea typeface="Open Sans"/>
                <a:cs typeface="Calibri"/>
              </a:rPr>
              <a:t>Udarbejd en kort sammenfatning af din handlingsplan ved hjælp af det valgte værktøj.</a:t>
            </a:r>
          </a:p>
          <a:p>
            <a:pPr marL="285750" indent="-285750">
              <a:buFont typeface="Wingdings" panose="05000000000000000000" pitchFamily="2" charset="2"/>
              <a:buChar char="q"/>
            </a:pPr>
            <a:r>
              <a:rPr lang="en-GB" sz="1600" dirty="0"/>
              <a:t>Vis, hvordan det digitale værktøj understøtter kommercialiseringsprocessen.</a:t>
            </a:r>
          </a:p>
          <a:p>
            <a:pPr marL="285750" indent="-285750">
              <a:buFont typeface="Wingdings" panose="05000000000000000000" pitchFamily="2" charset="2"/>
              <a:buChar char="q"/>
            </a:pPr>
            <a:r>
              <a:rPr lang="en-GB" sz="1600" dirty="0"/>
              <a:t>Sørg for, at planen er i overensstemmelse med bæredygtighedsprioriteterne og verdensmålene.</a:t>
            </a:r>
          </a:p>
          <a:p>
            <a:pPr marL="285750" indent="-285750">
              <a:buFont typeface="Wingdings" panose="05000000000000000000" pitchFamily="2" charset="2"/>
              <a:buChar char="q"/>
            </a:pPr>
            <a:r>
              <a:rPr lang="en-GB" sz="1600" dirty="0">
                <a:ea typeface="Open Sans"/>
                <a:cs typeface="Calibri"/>
              </a:rPr>
              <a:t>Vær klar til at præsentere din plan i klassen i næste session.</a:t>
            </a:r>
          </a:p>
          <a:p>
            <a:pPr marL="285750" indent="-285750">
              <a:buFont typeface="Arial" panose="020B0604020202020204" pitchFamily="34" charset="0"/>
              <a:buChar char="•"/>
            </a:pPr>
            <a:endParaRPr lang="en-GB" sz="1600" dirty="0">
              <a:highlight>
                <a:srgbClr val="FFFF00"/>
              </a:highlight>
            </a:endParaRPr>
          </a:p>
          <a:p>
            <a:pPr marL="0" indent="0"/>
            <a:r>
              <a:rPr lang="en-GB" sz="1600" b="1" dirty="0"/>
              <a:t>Refleksionsspørgsmål</a:t>
            </a:r>
          </a:p>
          <a:p>
            <a:pPr marL="285750" indent="-285750">
              <a:buFont typeface="Wingdings" panose="05000000000000000000" pitchFamily="2" charset="2"/>
              <a:buChar char="q"/>
            </a:pPr>
            <a:r>
              <a:rPr lang="en-GB" sz="1600" dirty="0"/>
              <a:t>Hvordan sikrer din plan en smidig implementering af løsningen?</a:t>
            </a:r>
          </a:p>
          <a:p>
            <a:pPr marL="285750" indent="-285750">
              <a:buFont typeface="Wingdings" panose="05000000000000000000" pitchFamily="2" charset="2"/>
              <a:buChar char="q"/>
            </a:pPr>
            <a:r>
              <a:rPr lang="en-GB" sz="1600" dirty="0"/>
              <a:t>Hvilke udfordringer kan opstå under kommercialiseringen?</a:t>
            </a:r>
          </a:p>
          <a:p>
            <a:pPr marL="285750" indent="-285750">
              <a:buFont typeface="Wingdings" panose="05000000000000000000" pitchFamily="2" charset="2"/>
              <a:buChar char="q"/>
            </a:pPr>
            <a:r>
              <a:rPr lang="en-GB" sz="1600" dirty="0"/>
              <a:t>Hvordan forbedrer det digitale værktøj din planlægning og udførelse?</a:t>
            </a:r>
          </a:p>
        </p:txBody>
      </p:sp>
    </p:spTree>
    <p:extLst>
      <p:ext uri="{BB962C8B-B14F-4D97-AF65-F5344CB8AC3E}">
        <p14:creationId xmlns:p14="http://schemas.microsoft.com/office/powerpoint/2010/main" val="8694634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BCE9C753-B344-7A74-3192-E14C32B94B6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12604" b="12604"/>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a:xfrm>
            <a:off x="4063536" y="4333156"/>
            <a:ext cx="4064926" cy="850665"/>
          </a:xfrm>
        </p:spPr>
        <p:txBody>
          <a:bodyPr/>
          <a:lstStyle/>
          <a:p>
            <a:r>
              <a:rPr lang="en-US" sz="4000" b="1"/>
              <a:t>UGE 14</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3262458" y="1674178"/>
            <a:ext cx="5667082" cy="1748587"/>
          </a:xfrm>
        </p:spPr>
        <p:txBody>
          <a:bodyPr/>
          <a:lstStyle/>
          <a:p>
            <a:r>
              <a:rPr lang="en-GB" sz="4800" b="1"/>
              <a:t>AFSLUTTENDE PRÆSENTATIONER OG DISKUSSIONER </a:t>
            </a:r>
          </a:p>
        </p:txBody>
      </p:sp>
    </p:spTree>
    <p:extLst>
      <p:ext uri="{BB962C8B-B14F-4D97-AF65-F5344CB8AC3E}">
        <p14:creationId xmlns:p14="http://schemas.microsoft.com/office/powerpoint/2010/main" val="3521630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83B3B-68DF-92D1-3C49-06776337C23C}"/>
              </a:ext>
            </a:extLst>
          </p:cNvPr>
          <p:cNvSpPr>
            <a:spLocks noGrp="1"/>
          </p:cNvSpPr>
          <p:nvPr>
            <p:ph type="body" sz="quarter" idx="18"/>
          </p:nvPr>
        </p:nvSpPr>
        <p:spPr>
          <a:xfrm>
            <a:off x="701135" y="2344758"/>
            <a:ext cx="4867011" cy="4111797"/>
          </a:xfrm>
        </p:spPr>
        <p:txBody>
          <a:bodyPr/>
          <a:lstStyle/>
          <a:p>
            <a:pPr marL="9525" indent="-9525"/>
            <a:r>
              <a:rPr lang="en-US" sz="2400">
                <a:ea typeface="Calibri"/>
                <a:cs typeface="Calibri"/>
              </a:rPr>
              <a:t>Struktureret og konstruktiv feedback fra kolleger med fokus på klarhed, gennemførlighed, innovation, bæredygtighed, innovationsstyringsproces og brug af digitale værktøjer. </a:t>
            </a:r>
          </a:p>
          <a:p>
            <a:pPr marL="9525" indent="-9525"/>
            <a:endParaRPr lang="en-US" sz="2400">
              <a:ea typeface="Calibri"/>
              <a:cs typeface="Calibri"/>
            </a:endParaRPr>
          </a:p>
          <a:p>
            <a:pPr marL="9525" indent="-9525"/>
            <a:r>
              <a:rPr lang="en-US" sz="2400">
                <a:ea typeface="Calibri"/>
                <a:cs typeface="Calibri"/>
              </a:rPr>
              <a:t>Hver gruppe skal evaluere mindst to andre præsentationer ved hjælp af skabelonen i arbejdsarket.</a:t>
            </a:r>
          </a:p>
          <a:p>
            <a:pPr marL="9525" indent="-9525"/>
            <a:endParaRPr lang="en-US" sz="2400">
              <a:ea typeface="Calibri"/>
              <a:cs typeface="Calibri"/>
            </a:endParaRPr>
          </a:p>
          <a:p>
            <a:endParaRPr lang="en-GB"/>
          </a:p>
        </p:txBody>
      </p:sp>
      <p:sp>
        <p:nvSpPr>
          <p:cNvPr id="3" name="Text Placeholder 2">
            <a:extLst>
              <a:ext uri="{FF2B5EF4-FFF2-40B4-BE49-F238E27FC236}">
                <a16:creationId xmlns:a16="http://schemas.microsoft.com/office/drawing/2014/main" id="{E6431C77-655A-4F6C-DB55-B331647CB94F}"/>
              </a:ext>
            </a:extLst>
          </p:cNvPr>
          <p:cNvSpPr>
            <a:spLocks noGrp="1"/>
          </p:cNvSpPr>
          <p:nvPr>
            <p:ph type="body" sz="quarter" idx="16"/>
          </p:nvPr>
        </p:nvSpPr>
        <p:spPr/>
        <p:txBody>
          <a:bodyPr/>
          <a:lstStyle/>
          <a:p>
            <a:r>
              <a:rPr lang="en-GB"/>
              <a:t>FEEDBACK FRA KOLLEGER</a:t>
            </a:r>
          </a:p>
        </p:txBody>
      </p:sp>
      <p:pic>
        <p:nvPicPr>
          <p:cNvPr id="6" name="Picture Placeholder 5" descr="A hand holding a pen&#10;&#10;Description automatically generated">
            <a:extLst>
              <a:ext uri="{FF2B5EF4-FFF2-40B4-BE49-F238E27FC236}">
                <a16:creationId xmlns:a16="http://schemas.microsoft.com/office/drawing/2014/main" id="{E6FD4D46-E491-73D9-8964-8127691D351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354" b="7354"/>
          <a:stretch>
            <a:fillRect/>
          </a:stretch>
        </p:blipFill>
        <p:spPr/>
      </p:pic>
    </p:spTree>
    <p:extLst>
      <p:ext uri="{BB962C8B-B14F-4D97-AF65-F5344CB8AC3E}">
        <p14:creationId xmlns:p14="http://schemas.microsoft.com/office/powerpoint/2010/main" val="1830114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F2323-5A06-C4D2-9418-A55F3610EE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C1C57D-D53F-B5F1-736A-A13665EE83AB}"/>
              </a:ext>
            </a:extLst>
          </p:cNvPr>
          <p:cNvSpPr>
            <a:spLocks noGrp="1"/>
          </p:cNvSpPr>
          <p:nvPr>
            <p:ph type="body" sz="quarter" idx="16"/>
          </p:nvPr>
        </p:nvSpPr>
        <p:spPr/>
        <p:txBody>
          <a:bodyPr/>
          <a:lstStyle/>
          <a:p>
            <a:r>
              <a:rPr lang="en-US"/>
              <a:t>EVALUERINGSKRITERIER</a:t>
            </a:r>
          </a:p>
        </p:txBody>
      </p:sp>
      <p:sp>
        <p:nvSpPr>
          <p:cNvPr id="3" name="Text Placeholder 2">
            <a:extLst>
              <a:ext uri="{FF2B5EF4-FFF2-40B4-BE49-F238E27FC236}">
                <a16:creationId xmlns:a16="http://schemas.microsoft.com/office/drawing/2014/main" id="{1DCBBA86-BCCA-2508-C0EA-E9E1BB684993}"/>
              </a:ext>
            </a:extLst>
          </p:cNvPr>
          <p:cNvSpPr>
            <a:spLocks noGrp="1"/>
          </p:cNvSpPr>
          <p:nvPr>
            <p:ph type="body" sz="quarter" idx="19"/>
          </p:nvPr>
        </p:nvSpPr>
        <p:spPr>
          <a:xfrm>
            <a:off x="904856" y="2090431"/>
            <a:ext cx="10479218" cy="3940675"/>
          </a:xfrm>
        </p:spPr>
        <p:txBody>
          <a:bodyPr lIns="91440" tIns="45720" rIns="91440" bIns="45720" anchor="t"/>
          <a:lstStyle/>
          <a:p>
            <a:r>
              <a:rPr lang="en-GB" sz="1600" dirty="0"/>
              <a:t>Brug de </a:t>
            </a:r>
            <a:r>
              <a:rPr lang="en-GB" sz="1600" dirty="0" err="1"/>
              <a:t>angivne</a:t>
            </a:r>
            <a:r>
              <a:rPr lang="en-GB" sz="1600" dirty="0"/>
              <a:t> </a:t>
            </a:r>
            <a:r>
              <a:rPr lang="en-GB" sz="1600" dirty="0" err="1"/>
              <a:t>kriterier</a:t>
            </a:r>
            <a:r>
              <a:rPr lang="en-GB" sz="1600" dirty="0"/>
              <a:t> </a:t>
            </a:r>
            <a:r>
              <a:rPr lang="en-GB" sz="1600" dirty="0" err="1"/>
              <a:t>og</a:t>
            </a:r>
            <a:r>
              <a:rPr lang="en-GB" sz="1600" dirty="0"/>
              <a:t> </a:t>
            </a:r>
            <a:r>
              <a:rPr lang="en-GB" sz="1600" dirty="0" err="1"/>
              <a:t>tabellen</a:t>
            </a:r>
            <a:r>
              <a:rPr lang="en-GB" sz="1600" dirty="0"/>
              <a:t> </a:t>
            </a:r>
            <a:r>
              <a:rPr lang="en-GB" sz="1600" dirty="0" err="1"/>
              <a:t>på</a:t>
            </a:r>
            <a:r>
              <a:rPr lang="en-GB" sz="1600" dirty="0"/>
              <a:t> </a:t>
            </a:r>
            <a:r>
              <a:rPr lang="en-GB" sz="1600" dirty="0" err="1"/>
              <a:t>arbejdsarket</a:t>
            </a:r>
            <a:r>
              <a:rPr lang="en-GB" sz="1600" dirty="0"/>
              <a:t> </a:t>
            </a:r>
            <a:r>
              <a:rPr lang="en-GB" sz="1600" dirty="0" err="1"/>
              <a:t>til</a:t>
            </a:r>
            <a:r>
              <a:rPr lang="en-GB" sz="1600" dirty="0"/>
              <a:t> at give </a:t>
            </a:r>
            <a:r>
              <a:rPr lang="en-GB" sz="1600" dirty="0" err="1"/>
              <a:t>konstruktiv</a:t>
            </a:r>
            <a:r>
              <a:rPr lang="en-GB" sz="1600" dirty="0"/>
              <a:t> feedback </a:t>
            </a:r>
            <a:r>
              <a:rPr lang="en-GB" sz="1600" dirty="0" err="1"/>
              <a:t>på</a:t>
            </a:r>
            <a:r>
              <a:rPr lang="en-GB" sz="1600" dirty="0"/>
              <a:t> dine </a:t>
            </a:r>
            <a:r>
              <a:rPr lang="en-GB" sz="1600" dirty="0" err="1"/>
              <a:t>medstuderendes</a:t>
            </a:r>
            <a:r>
              <a:rPr lang="en-GB" sz="1600" dirty="0"/>
              <a:t> </a:t>
            </a:r>
            <a:r>
              <a:rPr lang="en-GB" sz="1600" dirty="0" err="1"/>
              <a:t>præsentationer</a:t>
            </a:r>
            <a:r>
              <a:rPr lang="en-GB" sz="1600" dirty="0"/>
              <a:t>:</a:t>
            </a:r>
            <a:endParaRPr lang="en-US" sz="1600" dirty="0">
              <a:ea typeface="Calibri"/>
              <a:cs typeface="Calibri"/>
            </a:endParaRPr>
          </a:p>
          <a:p>
            <a:endParaRPr lang="en-US" sz="1100" dirty="0">
              <a:ea typeface="Calibri"/>
              <a:cs typeface="Calibri"/>
            </a:endParaRPr>
          </a:p>
        </p:txBody>
      </p:sp>
      <p:cxnSp>
        <p:nvCxnSpPr>
          <p:cNvPr id="10" name="Gerade Verbindung mit Pfeil 9">
            <a:extLst>
              <a:ext uri="{FF2B5EF4-FFF2-40B4-BE49-F238E27FC236}">
                <a16:creationId xmlns:a16="http://schemas.microsoft.com/office/drawing/2014/main" id="{272DB060-365D-4C21-4117-2005B49A5333}"/>
              </a:ext>
            </a:extLst>
          </p:cNvPr>
          <p:cNvCxnSpPr>
            <a:cxnSpLocks/>
          </p:cNvCxnSpPr>
          <p:nvPr/>
        </p:nvCxnSpPr>
        <p:spPr>
          <a:xfrm flipV="1">
            <a:off x="7396090" y="4755476"/>
            <a:ext cx="1039357" cy="1"/>
          </a:xfrm>
          <a:prstGeom prst="straightConnector1">
            <a:avLst/>
          </a:prstGeom>
          <a:ln w="76200">
            <a:solidFill>
              <a:srgbClr val="8652A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elle 11">
            <a:extLst>
              <a:ext uri="{FF2B5EF4-FFF2-40B4-BE49-F238E27FC236}">
                <a16:creationId xmlns:a16="http://schemas.microsoft.com/office/drawing/2014/main" id="{CF065360-A5C5-17DE-0F44-9D60F21EB69A}"/>
              </a:ext>
            </a:extLst>
          </p:cNvPr>
          <p:cNvGraphicFramePr>
            <a:graphicFrameLocks noGrp="1"/>
          </p:cNvGraphicFramePr>
          <p:nvPr>
            <p:extLst>
              <p:ext uri="{D42A27DB-BD31-4B8C-83A1-F6EECF244321}">
                <p14:modId xmlns:p14="http://schemas.microsoft.com/office/powerpoint/2010/main" val="3284593044"/>
              </p:ext>
            </p:extLst>
          </p:nvPr>
        </p:nvGraphicFramePr>
        <p:xfrm>
          <a:off x="361070" y="2898539"/>
          <a:ext cx="7035020" cy="3901440"/>
        </p:xfrm>
        <a:graphic>
          <a:graphicData uri="http://schemas.openxmlformats.org/drawingml/2006/table">
            <a:tbl>
              <a:tblPr firstRow="1" bandRow="1">
                <a:tableStyleId>{8799B23B-EC83-4686-B30A-512413B5E67A}</a:tableStyleId>
              </a:tblPr>
              <a:tblGrid>
                <a:gridCol w="1018130">
                  <a:extLst>
                    <a:ext uri="{9D8B030D-6E8A-4147-A177-3AD203B41FA5}">
                      <a16:colId xmlns:a16="http://schemas.microsoft.com/office/drawing/2014/main" val="1833162277"/>
                    </a:ext>
                  </a:extLst>
                </a:gridCol>
                <a:gridCol w="1203378">
                  <a:extLst>
                    <a:ext uri="{9D8B030D-6E8A-4147-A177-3AD203B41FA5}">
                      <a16:colId xmlns:a16="http://schemas.microsoft.com/office/drawing/2014/main" val="2334726549"/>
                    </a:ext>
                  </a:extLst>
                </a:gridCol>
                <a:gridCol w="1203378">
                  <a:extLst>
                    <a:ext uri="{9D8B030D-6E8A-4147-A177-3AD203B41FA5}">
                      <a16:colId xmlns:a16="http://schemas.microsoft.com/office/drawing/2014/main" val="2750898573"/>
                    </a:ext>
                  </a:extLst>
                </a:gridCol>
                <a:gridCol w="1203378">
                  <a:extLst>
                    <a:ext uri="{9D8B030D-6E8A-4147-A177-3AD203B41FA5}">
                      <a16:colId xmlns:a16="http://schemas.microsoft.com/office/drawing/2014/main" val="826357063"/>
                    </a:ext>
                  </a:extLst>
                </a:gridCol>
                <a:gridCol w="1203378">
                  <a:extLst>
                    <a:ext uri="{9D8B030D-6E8A-4147-A177-3AD203B41FA5}">
                      <a16:colId xmlns:a16="http://schemas.microsoft.com/office/drawing/2014/main" val="1337700197"/>
                    </a:ext>
                  </a:extLst>
                </a:gridCol>
                <a:gridCol w="1203378">
                  <a:extLst>
                    <a:ext uri="{9D8B030D-6E8A-4147-A177-3AD203B41FA5}">
                      <a16:colId xmlns:a16="http://schemas.microsoft.com/office/drawing/2014/main" val="3973335458"/>
                    </a:ext>
                  </a:extLst>
                </a:gridCol>
              </a:tblGrid>
              <a:tr h="355802">
                <a:tc>
                  <a:txBody>
                    <a:bodyPr/>
                    <a:lstStyle/>
                    <a:p>
                      <a:r>
                        <a:rPr lang="de-DE" sz="1000" err="1">
                          <a:solidFill>
                            <a:schemeClr val="bg1"/>
                          </a:solidFill>
                        </a:rPr>
                        <a:t>Kriterier</a:t>
                      </a:r>
                      <a:endParaRPr lang="en-GB" sz="1000">
                        <a:solidFill>
                          <a:schemeClr val="bg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652A1"/>
                    </a:solidFill>
                  </a:tcPr>
                </a:tc>
                <a:tc>
                  <a:txBody>
                    <a:bodyPr/>
                    <a:lstStyle/>
                    <a:p>
                      <a:r>
                        <a:rPr lang="de-DE" sz="1000" err="1">
                          <a:solidFill>
                            <a:schemeClr val="bg1"/>
                          </a:solidFill>
                        </a:rPr>
                        <a:t>Fremragende </a:t>
                      </a:r>
                      <a:r>
                        <a:rPr lang="de-DE" sz="1000">
                          <a:solidFill>
                            <a:schemeClr val="bg1"/>
                          </a:solidFill>
                        </a:rPr>
                        <a:t>(5)</a:t>
                      </a:r>
                      <a:endParaRPr lang="en-GB" sz="1000">
                        <a:solidFill>
                          <a:schemeClr val="bg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652A1"/>
                    </a:solidFill>
                  </a:tcPr>
                </a:tc>
                <a:tc>
                  <a:txBody>
                    <a:bodyPr/>
                    <a:lstStyle/>
                    <a:p>
                      <a:r>
                        <a:rPr lang="de-DE" sz="1000" err="1">
                          <a:solidFill>
                            <a:schemeClr val="bg1"/>
                          </a:solidFill>
                        </a:rPr>
                        <a:t>God </a:t>
                      </a:r>
                      <a:r>
                        <a:rPr lang="de-DE" sz="1000">
                          <a:solidFill>
                            <a:schemeClr val="bg1"/>
                          </a:solidFill>
                        </a:rPr>
                        <a:t>(4)</a:t>
                      </a:r>
                      <a:endParaRPr lang="en-GB" sz="1000">
                        <a:solidFill>
                          <a:schemeClr val="bg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652A1"/>
                    </a:solidFill>
                  </a:tcPr>
                </a:tc>
                <a:tc>
                  <a:txBody>
                    <a:bodyPr/>
                    <a:lstStyle/>
                    <a:p>
                      <a:r>
                        <a:rPr lang="de-DE" sz="1000" err="1">
                          <a:solidFill>
                            <a:schemeClr val="bg1"/>
                          </a:solidFill>
                        </a:rPr>
                        <a:t>Tilfredsstillende </a:t>
                      </a:r>
                      <a:r>
                        <a:rPr lang="de-DE" sz="1000">
                          <a:solidFill>
                            <a:schemeClr val="bg1"/>
                          </a:solidFill>
                        </a:rPr>
                        <a:t>(3)</a:t>
                      </a:r>
                      <a:endParaRPr lang="en-GB" sz="1000">
                        <a:solidFill>
                          <a:schemeClr val="bg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652A1"/>
                    </a:solidFill>
                  </a:tcPr>
                </a:tc>
                <a:tc>
                  <a:txBody>
                    <a:bodyPr/>
                    <a:lstStyle/>
                    <a:p>
                      <a:r>
                        <a:rPr lang="de-DE" sz="1000">
                          <a:solidFill>
                            <a:schemeClr val="bg1"/>
                          </a:solidFill>
                        </a:rPr>
                        <a:t>Behøver </a:t>
                      </a:r>
                      <a:r>
                        <a:rPr lang="de-DE" sz="1000" err="1">
                          <a:solidFill>
                            <a:schemeClr val="bg1"/>
                          </a:solidFill>
                        </a:rPr>
                        <a:t>forbedring </a:t>
                      </a:r>
                      <a:r>
                        <a:rPr lang="de-DE" sz="1000">
                          <a:solidFill>
                            <a:schemeClr val="bg1"/>
                          </a:solidFill>
                        </a:rPr>
                        <a:t>(2)</a:t>
                      </a:r>
                      <a:endParaRPr lang="en-GB" sz="1000">
                        <a:solidFill>
                          <a:schemeClr val="bg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652A1"/>
                    </a:solidFill>
                  </a:tcPr>
                </a:tc>
                <a:tc>
                  <a:txBody>
                    <a:bodyPr/>
                    <a:lstStyle/>
                    <a:p>
                      <a:r>
                        <a:rPr lang="de-DE" sz="1000">
                          <a:solidFill>
                            <a:schemeClr val="bg1"/>
                          </a:solidFill>
                        </a:rPr>
                        <a:t>Ikke </a:t>
                      </a:r>
                      <a:r>
                        <a:rPr lang="de-DE" sz="1000" err="1">
                          <a:solidFill>
                            <a:schemeClr val="bg1"/>
                          </a:solidFill>
                        </a:rPr>
                        <a:t>tilfredsstillende </a:t>
                      </a:r>
                      <a:r>
                        <a:rPr lang="de-DE" sz="1000">
                          <a:solidFill>
                            <a:schemeClr val="bg1"/>
                          </a:solidFill>
                        </a:rPr>
                        <a:t>(1)</a:t>
                      </a:r>
                      <a:endParaRPr lang="en-GB" sz="1000">
                        <a:solidFill>
                          <a:schemeClr val="bg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652A1"/>
                    </a:solidFill>
                  </a:tcPr>
                </a:tc>
                <a:extLst>
                  <a:ext uri="{0D108BD9-81ED-4DB2-BD59-A6C34878D82A}">
                    <a16:rowId xmlns:a16="http://schemas.microsoft.com/office/drawing/2014/main" val="872849028"/>
                  </a:ext>
                </a:extLst>
              </a:tr>
              <a:tr h="355802">
                <a:tc>
                  <a:txBody>
                    <a:bodyPr/>
                    <a:lstStyle/>
                    <a:p>
                      <a:r>
                        <a:rPr lang="de-DE" sz="1000">
                          <a:solidFill>
                            <a:sysClr val="windowText" lastClr="000000"/>
                          </a:solidFill>
                        </a:rPr>
                        <a:t>Klarhed og </a:t>
                      </a:r>
                      <a:r>
                        <a:rPr lang="de-DE" sz="1000" err="1">
                          <a:solidFill>
                            <a:sysClr val="windowText" lastClr="000000"/>
                          </a:solidFill>
                        </a:rPr>
                        <a:t>struktur</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err="1">
                          <a:solidFill>
                            <a:sysClr val="windowText" lastClr="000000"/>
                          </a:solidFill>
                        </a:rPr>
                        <a:t>Velstruktureret</a:t>
                      </a:r>
                      <a:r>
                        <a:rPr lang="de-DE" sz="1000">
                          <a:solidFill>
                            <a:sysClr val="windowText" lastClr="000000"/>
                          </a:solidFill>
                        </a:rPr>
                        <a:t>, </a:t>
                      </a:r>
                      <a:r>
                        <a:rPr lang="de-DE" sz="1000" err="1">
                          <a:solidFill>
                            <a:sysClr val="windowText" lastClr="000000"/>
                          </a:solidFill>
                        </a:rPr>
                        <a:t>logisk flow</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err="1">
                          <a:solidFill>
                            <a:sysClr val="windowText" lastClr="000000"/>
                          </a:solidFill>
                        </a:rPr>
                        <a:t>Overvejende klart</a:t>
                      </a:r>
                      <a:r>
                        <a:rPr lang="de-DE" sz="1000">
                          <a:solidFill>
                            <a:sysClr val="windowText" lastClr="000000"/>
                          </a:solidFill>
                        </a:rPr>
                        <a:t>, mindre </a:t>
                      </a:r>
                      <a:r>
                        <a:rPr lang="de-DE" sz="1000" err="1">
                          <a:solidFill>
                            <a:sysClr val="windowText" lastClr="000000"/>
                          </a:solidFill>
                        </a:rPr>
                        <a:t>mangler</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err="1">
                          <a:solidFill>
                            <a:sysClr val="windowText" lastClr="000000"/>
                          </a:solidFill>
                        </a:rPr>
                        <a:t>Nogle punkter er uklare</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a:solidFill>
                            <a:sysClr val="windowText" lastClr="000000"/>
                          </a:solidFill>
                        </a:rPr>
                        <a:t>Mangler </a:t>
                      </a:r>
                      <a:r>
                        <a:rPr lang="de-DE" sz="1000" err="1">
                          <a:solidFill>
                            <a:sysClr val="windowText" lastClr="000000"/>
                          </a:solidFill>
                        </a:rPr>
                        <a:t>struktur</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err="1">
                          <a:solidFill>
                            <a:sysClr val="windowText" lastClr="000000"/>
                          </a:solidFill>
                        </a:rPr>
                        <a:t>Uorganiseret</a:t>
                      </a:r>
                      <a:r>
                        <a:rPr lang="de-DE" sz="1000">
                          <a:solidFill>
                            <a:sysClr val="windowText" lastClr="000000"/>
                          </a:solidFill>
                        </a:rPr>
                        <a:t>, </a:t>
                      </a:r>
                      <a:r>
                        <a:rPr lang="de-DE" sz="1000" err="1">
                          <a:solidFill>
                            <a:sysClr val="windowText" lastClr="000000"/>
                          </a:solidFill>
                        </a:rPr>
                        <a:t>svært at </a:t>
                      </a:r>
                      <a:r>
                        <a:rPr lang="de-DE" sz="1000">
                          <a:solidFill>
                            <a:sysClr val="windowText" lastClr="000000"/>
                          </a:solidFill>
                        </a:rPr>
                        <a:t>følge</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03375667"/>
                  </a:ext>
                </a:extLst>
              </a:tr>
              <a:tr h="553470">
                <a:tc>
                  <a:txBody>
                    <a:bodyPr/>
                    <a:lstStyle/>
                    <a:p>
                      <a:r>
                        <a:rPr lang="de-DE" sz="1000">
                          <a:solidFill>
                            <a:sysClr val="windowText" lastClr="000000"/>
                          </a:solidFill>
                        </a:rPr>
                        <a:t>Innovativ og </a:t>
                      </a:r>
                      <a:r>
                        <a:rPr lang="de-DE" sz="1000" err="1">
                          <a:solidFill>
                            <a:sysClr val="windowText" lastClr="000000"/>
                          </a:solidFill>
                        </a:rPr>
                        <a:t>bæredygtig </a:t>
                      </a:r>
                      <a:r>
                        <a:rPr lang="de-DE" sz="1000">
                          <a:solidFill>
                            <a:sysClr val="windowText" lastClr="000000"/>
                          </a:solidFill>
                        </a:rPr>
                        <a:t>tilgang</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err="1">
                          <a:solidFill>
                            <a:sysClr val="windowText" lastClr="000000"/>
                          </a:solidFill>
                        </a:rPr>
                        <a:t>Meget kreativ</a:t>
                      </a:r>
                      <a:r>
                        <a:rPr lang="de-DE" sz="1000">
                          <a:solidFill>
                            <a:sysClr val="windowText" lastClr="000000"/>
                          </a:solidFill>
                        </a:rPr>
                        <a:t>, stærk </a:t>
                      </a:r>
                      <a:r>
                        <a:rPr lang="de-DE" sz="1000" err="1">
                          <a:solidFill>
                            <a:sysClr val="windowText" lastClr="000000"/>
                          </a:solidFill>
                        </a:rPr>
                        <a:t>bæredygtighedspåvirkning</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err="1">
                          <a:solidFill>
                            <a:sysClr val="windowText" lastClr="000000"/>
                          </a:solidFill>
                        </a:rPr>
                        <a:t>Noget </a:t>
                      </a:r>
                      <a:r>
                        <a:rPr lang="de-DE" sz="1000">
                          <a:solidFill>
                            <a:sysClr val="windowText" lastClr="000000"/>
                          </a:solidFill>
                        </a:rPr>
                        <a:t>innovativ, </a:t>
                      </a:r>
                      <a:r>
                        <a:rPr lang="de-DE" sz="1000" err="1">
                          <a:solidFill>
                            <a:sysClr val="windowText" lastClr="000000"/>
                          </a:solidFill>
                        </a:rPr>
                        <a:t>bæredygtighed integreret</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a:solidFill>
                            <a:sysClr val="windowText" lastClr="000000"/>
                          </a:solidFill>
                        </a:rPr>
                        <a:t>Moderat </a:t>
                      </a:r>
                      <a:r>
                        <a:rPr lang="de-DE" sz="1000" err="1">
                          <a:solidFill>
                            <a:sysClr val="windowText" lastClr="000000"/>
                          </a:solidFill>
                        </a:rPr>
                        <a:t>innovation</a:t>
                      </a:r>
                      <a:r>
                        <a:rPr lang="de-DE" sz="1000">
                          <a:solidFill>
                            <a:sysClr val="windowText" lastClr="000000"/>
                          </a:solidFill>
                        </a:rPr>
                        <a:t>, </a:t>
                      </a:r>
                      <a:r>
                        <a:rPr lang="de-DE" sz="1000" err="1">
                          <a:solidFill>
                            <a:sysClr val="windowText" lastClr="000000"/>
                          </a:solidFill>
                        </a:rPr>
                        <a:t>bæredygtighed taget i betragtning</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a:solidFill>
                            <a:sysClr val="windowText" lastClr="000000"/>
                          </a:solidFill>
                        </a:rPr>
                        <a:t>Mangler </a:t>
                      </a:r>
                      <a:r>
                        <a:rPr lang="de-DE" sz="1000" err="1">
                          <a:solidFill>
                            <a:sysClr val="windowText" lastClr="000000"/>
                          </a:solidFill>
                        </a:rPr>
                        <a:t>fokus på innovation eller bæredygtighed</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err="1">
                          <a:solidFill>
                            <a:sysClr val="windowText" lastClr="000000"/>
                          </a:solidFill>
                        </a:rPr>
                        <a:t>Ingen fokus på innovation eller bæredygtighed</a:t>
                      </a:r>
                      <a:r>
                        <a:rPr lang="de-DE" sz="1000">
                          <a:solidFill>
                            <a:sysClr val="windowText" lastClr="000000"/>
                          </a:solidFill>
                        </a:rPr>
                        <a:t>, </a:t>
                      </a:r>
                      <a:r>
                        <a:rPr lang="de-DE" sz="1000" err="1">
                          <a:solidFill>
                            <a:sysClr val="windowText" lastClr="000000"/>
                          </a:solidFill>
                        </a:rPr>
                        <a:t>mangler originalitet</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02782029"/>
                  </a:ext>
                </a:extLst>
              </a:tr>
              <a:tr h="454636">
                <a:tc>
                  <a:txBody>
                    <a:bodyPr/>
                    <a:lstStyle/>
                    <a:p>
                      <a:r>
                        <a:rPr lang="de-DE" sz="1000">
                          <a:solidFill>
                            <a:sysClr val="windowText" lastClr="000000"/>
                          </a:solidFill>
                        </a:rPr>
                        <a:t>Brug </a:t>
                      </a:r>
                      <a:r>
                        <a:rPr lang="de-DE" sz="1000" err="1">
                          <a:solidFill>
                            <a:sysClr val="windowText" lastClr="000000"/>
                          </a:solidFill>
                        </a:rPr>
                        <a:t>af </a:t>
                      </a:r>
                      <a:r>
                        <a:rPr lang="de-DE" sz="1000">
                          <a:solidFill>
                            <a:sysClr val="windowText" lastClr="000000"/>
                          </a:solidFill>
                        </a:rPr>
                        <a:t>digitale værktøjer</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a:solidFill>
                            <a:sysClr val="windowText" lastClr="000000"/>
                          </a:solidFill>
                        </a:rPr>
                        <a:t>Værktøjerne er </a:t>
                      </a:r>
                      <a:r>
                        <a:rPr lang="de-DE" sz="1000" err="1">
                          <a:solidFill>
                            <a:sysClr val="windowText" lastClr="000000"/>
                          </a:solidFill>
                        </a:rPr>
                        <a:t>godt integrerede </a:t>
                      </a:r>
                      <a:r>
                        <a:rPr lang="de-DE" sz="1000">
                          <a:solidFill>
                            <a:sysClr val="windowText" lastClr="000000"/>
                          </a:solidFill>
                        </a:rPr>
                        <a:t>og understøtter </a:t>
                      </a:r>
                      <a:r>
                        <a:rPr lang="de-DE" sz="1000" err="1">
                          <a:solidFill>
                            <a:sysClr val="windowText" lastClr="000000"/>
                          </a:solidFill>
                        </a:rPr>
                        <a:t>klart processen</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a:solidFill>
                            <a:sysClr val="windowText" lastClr="000000"/>
                          </a:solidFill>
                        </a:rPr>
                        <a:t>Værktøjerne </a:t>
                      </a:r>
                      <a:r>
                        <a:rPr lang="de-DE" sz="1000" err="1">
                          <a:solidFill>
                            <a:sysClr val="windowText" lastClr="000000"/>
                          </a:solidFill>
                        </a:rPr>
                        <a:t>bruges effektivt</a:t>
                      </a:r>
                      <a:r>
                        <a:rPr lang="de-DE" sz="1000">
                          <a:solidFill>
                            <a:sysClr val="windowText" lastClr="000000"/>
                          </a:solidFill>
                        </a:rPr>
                        <a:t>, mindre </a:t>
                      </a:r>
                      <a:r>
                        <a:rPr lang="de-DE" sz="1000" err="1">
                          <a:solidFill>
                            <a:sysClr val="windowText" lastClr="000000"/>
                          </a:solidFill>
                        </a:rPr>
                        <a:t>mangler</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a:solidFill>
                            <a:sysClr val="windowText" lastClr="000000"/>
                          </a:solidFill>
                        </a:rPr>
                        <a:t>Værktøjer </a:t>
                      </a:r>
                      <a:r>
                        <a:rPr lang="de-DE" sz="1000" err="1">
                          <a:solidFill>
                            <a:sysClr val="windowText" lastClr="000000"/>
                          </a:solidFill>
                        </a:rPr>
                        <a:t>inkluderet, </a:t>
                      </a:r>
                      <a:r>
                        <a:rPr lang="de-DE" sz="1000">
                          <a:solidFill>
                            <a:sysClr val="windowText" lastClr="000000"/>
                          </a:solidFill>
                        </a:rPr>
                        <a:t>men ikke </a:t>
                      </a:r>
                      <a:r>
                        <a:rPr lang="de-DE" sz="1000" err="1">
                          <a:solidFill>
                            <a:sysClr val="windowText" lastClr="000000"/>
                          </a:solidFill>
                        </a:rPr>
                        <a:t>anvendt effektivt</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a:solidFill>
                            <a:sysClr val="windowText" lastClr="000000"/>
                          </a:solidFill>
                        </a:rPr>
                        <a:t>Værktøjer </a:t>
                      </a:r>
                      <a:r>
                        <a:rPr lang="de-DE" sz="1000" err="1">
                          <a:solidFill>
                            <a:sysClr val="windowText" lastClr="000000"/>
                          </a:solidFill>
                        </a:rPr>
                        <a:t>mangler eller er uklare i deres relevans</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err="1">
                          <a:solidFill>
                            <a:sysClr val="windowText" lastClr="000000"/>
                          </a:solidFill>
                        </a:rPr>
                        <a:t>Der anvendes ingen </a:t>
                      </a:r>
                      <a:r>
                        <a:rPr lang="de-DE" sz="1000">
                          <a:solidFill>
                            <a:sysClr val="windowText" lastClr="000000"/>
                          </a:solidFill>
                        </a:rPr>
                        <a:t>relevante digitale </a:t>
                      </a:r>
                      <a:r>
                        <a:rPr lang="de-DE" sz="1000" err="1">
                          <a:solidFill>
                            <a:sysClr val="windowText" lastClr="000000"/>
                          </a:solidFill>
                        </a:rPr>
                        <a:t>værktøjer</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77393126"/>
                  </a:ext>
                </a:extLst>
              </a:tr>
              <a:tr h="553470">
                <a:tc>
                  <a:txBody>
                    <a:bodyPr/>
                    <a:lstStyle/>
                    <a:p>
                      <a:r>
                        <a:rPr lang="de-DE" sz="1000">
                          <a:solidFill>
                            <a:sysClr val="windowText" lastClr="000000"/>
                          </a:solidFill>
                        </a:rPr>
                        <a:t>Engagement og </a:t>
                      </a:r>
                      <a:r>
                        <a:rPr lang="de-DE" sz="1000" err="1">
                          <a:solidFill>
                            <a:sysClr val="windowText" lastClr="000000"/>
                          </a:solidFill>
                        </a:rPr>
                        <a:t>levering</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err="1">
                          <a:solidFill>
                            <a:sysClr val="windowText" lastClr="000000"/>
                          </a:solidFill>
                        </a:rPr>
                        <a:t>Selvsikker</a:t>
                      </a:r>
                      <a:r>
                        <a:rPr lang="de-DE" sz="1000">
                          <a:solidFill>
                            <a:sysClr val="windowText" lastClr="000000"/>
                          </a:solidFill>
                        </a:rPr>
                        <a:t>, </a:t>
                      </a:r>
                      <a:r>
                        <a:rPr lang="de-DE" sz="1000" err="1">
                          <a:solidFill>
                            <a:sysClr val="windowText" lastClr="000000"/>
                          </a:solidFill>
                        </a:rPr>
                        <a:t>engagerende</a:t>
                      </a:r>
                      <a:r>
                        <a:rPr lang="de-DE" sz="1000">
                          <a:solidFill>
                            <a:sysClr val="windowText" lastClr="000000"/>
                          </a:solidFill>
                        </a:rPr>
                        <a:t>, </a:t>
                      </a:r>
                      <a:r>
                        <a:rPr lang="de-DE" sz="1000" err="1">
                          <a:solidFill>
                            <a:sysClr val="windowText" lastClr="000000"/>
                          </a:solidFill>
                        </a:rPr>
                        <a:t>klare </a:t>
                      </a:r>
                      <a:r>
                        <a:rPr lang="de-DE" sz="1000">
                          <a:solidFill>
                            <a:sysClr val="windowText" lastClr="000000"/>
                          </a:solidFill>
                        </a:rPr>
                        <a:t>visuelle elementer </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err="1">
                          <a:solidFill>
                            <a:sysClr val="windowText" lastClr="000000"/>
                          </a:solidFill>
                        </a:rPr>
                        <a:t>Overvejende selvsikker</a:t>
                      </a:r>
                      <a:r>
                        <a:rPr lang="de-DE" sz="1000">
                          <a:solidFill>
                            <a:sysClr val="windowText" lastClr="000000"/>
                          </a:solidFill>
                        </a:rPr>
                        <a:t>, </a:t>
                      </a:r>
                      <a:r>
                        <a:rPr lang="de-DE" sz="1000" err="1">
                          <a:solidFill>
                            <a:sysClr val="windowText" lastClr="000000"/>
                          </a:solidFill>
                        </a:rPr>
                        <a:t>gode visuelle elementer</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err="1">
                          <a:solidFill>
                            <a:sysClr val="windowText" lastClr="000000"/>
                          </a:solidFill>
                        </a:rPr>
                        <a:t>Nogle problemer med engagement</a:t>
                      </a:r>
                      <a:r>
                        <a:rPr lang="de-DE" sz="1000">
                          <a:solidFill>
                            <a:sysClr val="windowText" lastClr="000000"/>
                          </a:solidFill>
                        </a:rPr>
                        <a:t>, </a:t>
                      </a:r>
                      <a:r>
                        <a:rPr lang="de-DE" sz="1000" err="1">
                          <a:solidFill>
                            <a:sysClr val="windowText" lastClr="000000"/>
                          </a:solidFill>
                        </a:rPr>
                        <a:t>grundlæggende visuelle elementer</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a:solidFill>
                            <a:sysClr val="windowText" lastClr="000000"/>
                          </a:solidFill>
                        </a:rPr>
                        <a:t>Mangler </a:t>
                      </a:r>
                      <a:r>
                        <a:rPr lang="de-DE" sz="1000" err="1">
                          <a:solidFill>
                            <a:sysClr val="windowText" lastClr="000000"/>
                          </a:solidFill>
                        </a:rPr>
                        <a:t>engagement</a:t>
                      </a:r>
                      <a:r>
                        <a:rPr lang="de-DE" sz="1000">
                          <a:solidFill>
                            <a:sysClr val="windowText" lastClr="000000"/>
                          </a:solidFill>
                        </a:rPr>
                        <a:t>, </a:t>
                      </a:r>
                      <a:r>
                        <a:rPr lang="de-DE" sz="1000" err="1">
                          <a:solidFill>
                            <a:sysClr val="windowText" lastClr="000000"/>
                          </a:solidFill>
                        </a:rPr>
                        <a:t>uklare billeder</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de-DE" sz="1000">
                          <a:solidFill>
                            <a:sysClr val="windowText" lastClr="000000"/>
                          </a:solidFill>
                        </a:rPr>
                        <a:t>Ikke </a:t>
                      </a:r>
                      <a:r>
                        <a:rPr lang="de-DE" sz="1000" err="1">
                          <a:solidFill>
                            <a:sysClr val="windowText" lastClr="000000"/>
                          </a:solidFill>
                        </a:rPr>
                        <a:t>engagerende</a:t>
                      </a:r>
                      <a:r>
                        <a:rPr lang="de-DE" sz="1000">
                          <a:solidFill>
                            <a:sysClr val="windowText" lastClr="000000"/>
                          </a:solidFill>
                        </a:rPr>
                        <a:t>, </a:t>
                      </a:r>
                      <a:r>
                        <a:rPr lang="de-DE" sz="1000" err="1">
                          <a:solidFill>
                            <a:sysClr val="windowText" lastClr="000000"/>
                          </a:solidFill>
                        </a:rPr>
                        <a:t>svært at forstå</a:t>
                      </a:r>
                      <a:r>
                        <a:rPr lang="de-DE" sz="1000">
                          <a:solidFill>
                            <a:sysClr val="windowText" lastClr="000000"/>
                          </a:solidFill>
                        </a:rPr>
                        <a:t>, </a:t>
                      </a:r>
                      <a:r>
                        <a:rPr lang="de-DE" sz="1000" err="1">
                          <a:solidFill>
                            <a:sysClr val="windowText" lastClr="000000"/>
                          </a:solidFill>
                        </a:rPr>
                        <a:t>dårlige billeder</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3335515"/>
                  </a:ext>
                </a:extLst>
              </a:tr>
              <a:tr h="652304">
                <a:tc>
                  <a:txBody>
                    <a:bodyPr/>
                    <a:lstStyle/>
                    <a:p>
                      <a:r>
                        <a:rPr lang="de-DE" sz="1000">
                          <a:solidFill>
                            <a:sysClr val="windowText" lastClr="000000"/>
                          </a:solidFill>
                        </a:rPr>
                        <a:t>Samlet</a:t>
                      </a:r>
                      <a:endParaRPr lang="en-GB" sz="10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000">
                          <a:solidFill>
                            <a:sysClr val="windowText" lastClr="000000"/>
                          </a:solidFill>
                        </a:rPr>
                        <a:t>Fremragende præsentation med stor gennemslagskraft, godt udført på alle områder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000" dirty="0">
                          <a:solidFill>
                            <a:sysClr val="windowText" lastClr="000000"/>
                          </a:solidFill>
                        </a:rPr>
                        <a:t>Stærk </a:t>
                      </a:r>
                      <a:r>
                        <a:rPr lang="en-GB" sz="1000" dirty="0" err="1">
                          <a:solidFill>
                            <a:sysClr val="windowText" lastClr="000000"/>
                          </a:solidFill>
                        </a:rPr>
                        <a:t>præstation</a:t>
                      </a:r>
                      <a:r>
                        <a:rPr lang="en-GB" sz="1000" dirty="0">
                          <a:solidFill>
                            <a:sysClr val="windowText" lastClr="000000"/>
                          </a:solidFill>
                        </a:rPr>
                        <a:t> med </a:t>
                      </a:r>
                      <a:r>
                        <a:rPr lang="en-GB" sz="1000" dirty="0" err="1">
                          <a:solidFill>
                            <a:sysClr val="windowText" lastClr="000000"/>
                          </a:solidFill>
                        </a:rPr>
                        <a:t>mindre</a:t>
                      </a:r>
                      <a:r>
                        <a:rPr lang="en-GB" sz="1000" dirty="0">
                          <a:solidFill>
                            <a:sysClr val="windowText" lastClr="000000"/>
                          </a:solidFill>
                        </a:rPr>
                        <a:t> </a:t>
                      </a:r>
                      <a:r>
                        <a:rPr lang="en-GB" sz="1000" dirty="0" err="1">
                          <a:solidFill>
                            <a:sysClr val="windowText" lastClr="000000"/>
                          </a:solidFill>
                        </a:rPr>
                        <a:t>svagheder</a:t>
                      </a:r>
                      <a:endParaRPr lang="en-GB" sz="1000" dirty="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000">
                          <a:solidFill>
                            <a:sysClr val="windowText" lastClr="000000"/>
                          </a:solidFill>
                        </a:rPr>
                        <a:t>Kompetent, men med mærkbare mangler i udførelsen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000">
                          <a:solidFill>
                            <a:sysClr val="windowText" lastClr="000000"/>
                          </a:solidFill>
                        </a:rPr>
                        <a:t>Svag udførelse, mangler vigtige elementer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000" dirty="0">
                          <a:solidFill>
                            <a:sysClr val="windowText" lastClr="000000"/>
                          </a:solidFill>
                        </a:rPr>
                        <a:t>Minimal </a:t>
                      </a:r>
                      <a:r>
                        <a:rPr lang="en-GB" sz="1000" dirty="0" err="1">
                          <a:solidFill>
                            <a:sysClr val="windowText" lastClr="000000"/>
                          </a:solidFill>
                        </a:rPr>
                        <a:t>indsats</a:t>
                      </a:r>
                      <a:r>
                        <a:rPr lang="en-GB" sz="1000" dirty="0">
                          <a:solidFill>
                            <a:sysClr val="windowText" lastClr="000000"/>
                          </a:solidFill>
                        </a:rPr>
                        <a:t>, mangler </a:t>
                      </a:r>
                      <a:r>
                        <a:rPr lang="en-GB" sz="1000" dirty="0" err="1">
                          <a:solidFill>
                            <a:sysClr val="windowText" lastClr="000000"/>
                          </a:solidFill>
                        </a:rPr>
                        <a:t>vigtige</a:t>
                      </a:r>
                      <a:r>
                        <a:rPr lang="en-GB" sz="1000" dirty="0">
                          <a:solidFill>
                            <a:sysClr val="windowText" lastClr="000000"/>
                          </a:solidFill>
                        </a:rPr>
                        <a:t> </a:t>
                      </a:r>
                      <a:r>
                        <a:rPr lang="en-GB" sz="1000" dirty="0" err="1">
                          <a:solidFill>
                            <a:sysClr val="windowText" lastClr="000000"/>
                          </a:solidFill>
                        </a:rPr>
                        <a:t>komponenter</a:t>
                      </a:r>
                      <a:r>
                        <a:rPr lang="en-GB" sz="1000" dirty="0">
                          <a:solidFill>
                            <a:sysClr val="windowText" lastClr="000000"/>
                          </a:solidFill>
                        </a:rPr>
                        <a:t>, lever </a:t>
                      </a:r>
                      <a:r>
                        <a:rPr lang="en-GB" sz="1000" dirty="0" err="1">
                          <a:solidFill>
                            <a:sysClr val="windowText" lastClr="000000"/>
                          </a:solidFill>
                        </a:rPr>
                        <a:t>ikke</a:t>
                      </a:r>
                      <a:r>
                        <a:rPr lang="en-GB" sz="1000" dirty="0">
                          <a:solidFill>
                            <a:sysClr val="windowText" lastClr="000000"/>
                          </a:solidFill>
                        </a:rPr>
                        <a:t> op </a:t>
                      </a:r>
                      <a:r>
                        <a:rPr lang="en-GB" sz="1000" dirty="0" err="1">
                          <a:solidFill>
                            <a:sysClr val="windowText" lastClr="000000"/>
                          </a:solidFill>
                        </a:rPr>
                        <a:t>til</a:t>
                      </a:r>
                      <a:r>
                        <a:rPr lang="en-GB" sz="1000" dirty="0">
                          <a:solidFill>
                            <a:sysClr val="windowText" lastClr="000000"/>
                          </a:solidFill>
                        </a:rPr>
                        <a:t> </a:t>
                      </a:r>
                      <a:r>
                        <a:rPr lang="en-GB" sz="1000" dirty="0" err="1">
                          <a:solidFill>
                            <a:sysClr val="windowText" lastClr="000000"/>
                          </a:solidFill>
                        </a:rPr>
                        <a:t>forventningerne</a:t>
                      </a:r>
                      <a:endParaRPr lang="en-GB" sz="1000" dirty="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68598343"/>
                  </a:ext>
                </a:extLst>
              </a:tr>
            </a:tbl>
          </a:graphicData>
        </a:graphic>
      </p:graphicFrame>
      <p:graphicFrame>
        <p:nvGraphicFramePr>
          <p:cNvPr id="13" name="Tabelle 12">
            <a:extLst>
              <a:ext uri="{FF2B5EF4-FFF2-40B4-BE49-F238E27FC236}">
                <a16:creationId xmlns:a16="http://schemas.microsoft.com/office/drawing/2014/main" id="{1C8F4F05-5941-6A86-473E-828D3DD74BA7}"/>
              </a:ext>
            </a:extLst>
          </p:cNvPr>
          <p:cNvGraphicFramePr>
            <a:graphicFrameLocks noGrp="1"/>
          </p:cNvGraphicFramePr>
          <p:nvPr>
            <p:extLst>
              <p:ext uri="{D42A27DB-BD31-4B8C-83A1-F6EECF244321}">
                <p14:modId xmlns:p14="http://schemas.microsoft.com/office/powerpoint/2010/main" val="3760013822"/>
              </p:ext>
            </p:extLst>
          </p:nvPr>
        </p:nvGraphicFramePr>
        <p:xfrm>
          <a:off x="8435447" y="3164936"/>
          <a:ext cx="3065043" cy="3235440"/>
        </p:xfrm>
        <a:graphic>
          <a:graphicData uri="http://schemas.openxmlformats.org/drawingml/2006/table">
            <a:tbl>
              <a:tblPr firstRow="1" bandRow="1">
                <a:tableStyleId>{8799B23B-EC83-4686-B30A-512413B5E67A}</a:tableStyleId>
              </a:tblPr>
              <a:tblGrid>
                <a:gridCol w="995335">
                  <a:extLst>
                    <a:ext uri="{9D8B030D-6E8A-4147-A177-3AD203B41FA5}">
                      <a16:colId xmlns:a16="http://schemas.microsoft.com/office/drawing/2014/main" val="1833162277"/>
                    </a:ext>
                  </a:extLst>
                </a:gridCol>
                <a:gridCol w="629708">
                  <a:extLst>
                    <a:ext uri="{9D8B030D-6E8A-4147-A177-3AD203B41FA5}">
                      <a16:colId xmlns:a16="http://schemas.microsoft.com/office/drawing/2014/main" val="2334726549"/>
                    </a:ext>
                  </a:extLst>
                </a:gridCol>
                <a:gridCol w="1440000">
                  <a:extLst>
                    <a:ext uri="{9D8B030D-6E8A-4147-A177-3AD203B41FA5}">
                      <a16:colId xmlns:a16="http://schemas.microsoft.com/office/drawing/2014/main" val="2750898573"/>
                    </a:ext>
                  </a:extLst>
                </a:gridCol>
              </a:tblGrid>
              <a:tr h="370840">
                <a:tc>
                  <a:txBody>
                    <a:bodyPr/>
                    <a:lstStyle/>
                    <a:p>
                      <a:r>
                        <a:rPr lang="de-DE" sz="1100">
                          <a:solidFill>
                            <a:schemeClr val="bg1"/>
                          </a:solidFill>
                        </a:rPr>
                        <a:t>Gruppe 1</a:t>
                      </a:r>
                      <a:endParaRPr lang="en-GB" sz="1100">
                        <a:solidFill>
                          <a:schemeClr val="bg1"/>
                        </a:solidFill>
                      </a:endParaRPr>
                    </a:p>
                  </a:txBody>
                  <a:tcPr anchor="ctr">
                    <a:lnB w="12700" cap="flat" cmpd="sng" algn="ctr">
                      <a:solidFill>
                        <a:srgbClr val="000000"/>
                      </a:solidFill>
                      <a:prstDash val="solid"/>
                      <a:round/>
                      <a:headEnd type="none" w="med" len="med"/>
                      <a:tailEnd type="none" w="med" len="med"/>
                    </a:lnB>
                    <a:solidFill>
                      <a:srgbClr val="8652A1"/>
                    </a:solidFill>
                  </a:tcPr>
                </a:tc>
                <a:tc>
                  <a:txBody>
                    <a:bodyPr/>
                    <a:lstStyle/>
                    <a:p>
                      <a:r>
                        <a:rPr lang="de-DE" sz="1100">
                          <a:solidFill>
                            <a:schemeClr val="bg1"/>
                          </a:solidFill>
                        </a:rPr>
                        <a:t>Point (1-5)</a:t>
                      </a:r>
                      <a:endParaRPr lang="en-GB" sz="1100">
                        <a:solidFill>
                          <a:schemeClr val="bg1"/>
                        </a:solidFill>
                      </a:endParaRPr>
                    </a:p>
                  </a:txBody>
                  <a:tcPr anchor="ctr">
                    <a:lnB w="12700" cap="flat" cmpd="sng" algn="ctr">
                      <a:solidFill>
                        <a:srgbClr val="000000"/>
                      </a:solidFill>
                      <a:prstDash val="solid"/>
                      <a:round/>
                      <a:headEnd type="none" w="med" len="med"/>
                      <a:tailEnd type="none" w="med" len="med"/>
                    </a:lnB>
                    <a:solidFill>
                      <a:srgbClr val="8652A1"/>
                    </a:solidFill>
                  </a:tcPr>
                </a:tc>
                <a:tc>
                  <a:txBody>
                    <a:bodyPr/>
                    <a:lstStyle/>
                    <a:p>
                      <a:r>
                        <a:rPr lang="de-DE" sz="1100">
                          <a:solidFill>
                            <a:schemeClr val="bg1"/>
                          </a:solidFill>
                        </a:rPr>
                        <a:t>Kommentar</a:t>
                      </a:r>
                      <a:endParaRPr lang="en-GB" sz="1100">
                        <a:solidFill>
                          <a:schemeClr val="bg1"/>
                        </a:solidFill>
                      </a:endParaRPr>
                    </a:p>
                  </a:txBody>
                  <a:tcPr anchor="ctr">
                    <a:lnB w="12700" cap="flat" cmpd="sng" algn="ctr">
                      <a:solidFill>
                        <a:srgbClr val="000000"/>
                      </a:solidFill>
                      <a:prstDash val="solid"/>
                      <a:round/>
                      <a:headEnd type="none" w="med" len="med"/>
                      <a:tailEnd type="none" w="med" len="med"/>
                    </a:lnB>
                    <a:solidFill>
                      <a:srgbClr val="8652A1"/>
                    </a:solidFill>
                  </a:tcPr>
                </a:tc>
                <a:extLst>
                  <a:ext uri="{0D108BD9-81ED-4DB2-BD59-A6C34878D82A}">
                    <a16:rowId xmlns:a16="http://schemas.microsoft.com/office/drawing/2014/main" val="872849028"/>
                  </a:ext>
                </a:extLst>
              </a:tr>
              <a:tr h="540000">
                <a:tc>
                  <a:txBody>
                    <a:bodyPr/>
                    <a:lstStyle/>
                    <a:p>
                      <a:r>
                        <a:rPr lang="de-DE" sz="1100">
                          <a:solidFill>
                            <a:sysClr val="windowText" lastClr="000000"/>
                          </a:solidFill>
                        </a:rPr>
                        <a:t>Klarhed og </a:t>
                      </a:r>
                      <a:r>
                        <a:rPr lang="de-DE" sz="1100" err="1">
                          <a:solidFill>
                            <a:sysClr val="windowText" lastClr="000000"/>
                          </a:solidFill>
                        </a:rPr>
                        <a:t>struktur</a:t>
                      </a:r>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03375667"/>
                  </a:ext>
                </a:extLst>
              </a:tr>
              <a:tr h="540000">
                <a:tc>
                  <a:txBody>
                    <a:bodyPr/>
                    <a:lstStyle/>
                    <a:p>
                      <a:r>
                        <a:rPr lang="de-DE" sz="1100">
                          <a:solidFill>
                            <a:sysClr val="windowText" lastClr="000000"/>
                          </a:solidFill>
                        </a:rPr>
                        <a:t>Innovativ og </a:t>
                      </a:r>
                      <a:r>
                        <a:rPr lang="de-DE" sz="1100" err="1">
                          <a:solidFill>
                            <a:sysClr val="windowText" lastClr="000000"/>
                          </a:solidFill>
                        </a:rPr>
                        <a:t>bæredygtig </a:t>
                      </a:r>
                      <a:r>
                        <a:rPr lang="de-DE" sz="1100">
                          <a:solidFill>
                            <a:sysClr val="windowText" lastClr="000000"/>
                          </a:solidFill>
                        </a:rPr>
                        <a:t>tilgang</a:t>
                      </a:r>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02782029"/>
                  </a:ext>
                </a:extLst>
              </a:tr>
              <a:tr h="540000">
                <a:tc>
                  <a:txBody>
                    <a:bodyPr/>
                    <a:lstStyle/>
                    <a:p>
                      <a:r>
                        <a:rPr lang="de-DE" sz="1100">
                          <a:solidFill>
                            <a:sysClr val="windowText" lastClr="000000"/>
                          </a:solidFill>
                        </a:rPr>
                        <a:t>Brug </a:t>
                      </a:r>
                      <a:r>
                        <a:rPr lang="de-DE" sz="1100" err="1">
                          <a:solidFill>
                            <a:sysClr val="windowText" lastClr="000000"/>
                          </a:solidFill>
                        </a:rPr>
                        <a:t>af </a:t>
                      </a:r>
                      <a:r>
                        <a:rPr lang="de-DE" sz="1100">
                          <a:solidFill>
                            <a:sysClr val="windowText" lastClr="000000"/>
                          </a:solidFill>
                        </a:rPr>
                        <a:t>digitale værktøjer</a:t>
                      </a:r>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77393126"/>
                  </a:ext>
                </a:extLst>
              </a:tr>
              <a:tr h="540000">
                <a:tc>
                  <a:txBody>
                    <a:bodyPr/>
                    <a:lstStyle/>
                    <a:p>
                      <a:r>
                        <a:rPr lang="de-DE" sz="1100">
                          <a:solidFill>
                            <a:sysClr val="windowText" lastClr="000000"/>
                          </a:solidFill>
                        </a:rPr>
                        <a:t>Engagement og </a:t>
                      </a:r>
                      <a:r>
                        <a:rPr lang="de-DE" sz="1100" err="1">
                          <a:solidFill>
                            <a:sysClr val="windowText" lastClr="000000"/>
                          </a:solidFill>
                        </a:rPr>
                        <a:t>levering</a:t>
                      </a:r>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3335515"/>
                  </a:ext>
                </a:extLst>
              </a:tr>
              <a:tr h="540000">
                <a:tc>
                  <a:txBody>
                    <a:bodyPr/>
                    <a:lstStyle/>
                    <a:p>
                      <a:r>
                        <a:rPr lang="de-DE" sz="1100">
                          <a:solidFill>
                            <a:sysClr val="windowText" lastClr="000000"/>
                          </a:solidFill>
                        </a:rPr>
                        <a:t>Samlet</a:t>
                      </a:r>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100">
                        <a:solidFill>
                          <a:sysClr val="windowText" lastClr="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15647227"/>
                  </a:ext>
                </a:extLst>
              </a:tr>
            </a:tbl>
          </a:graphicData>
        </a:graphic>
      </p:graphicFrame>
    </p:spTree>
    <p:extLst>
      <p:ext uri="{BB962C8B-B14F-4D97-AF65-F5344CB8AC3E}">
        <p14:creationId xmlns:p14="http://schemas.microsoft.com/office/powerpoint/2010/main" val="24280522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5">
            <a:extLst>
              <a:ext uri="{FF2B5EF4-FFF2-40B4-BE49-F238E27FC236}">
                <a16:creationId xmlns:a16="http://schemas.microsoft.com/office/drawing/2014/main" id="{151A112E-AAC0-07B9-3A67-AADEB8FF406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10562" b="10562"/>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655805"/>
            <a:ext cx="10203652" cy="4455922"/>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173965"/>
              </a:gs>
              <a:gs pos="44000">
                <a:srgbClr val="173965">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2941511" y="4925196"/>
            <a:ext cx="5736476" cy="553998"/>
          </a:xfrm>
          <a:prstGeom prst="rect">
            <a:avLst/>
          </a:prstGeom>
          <a:noFill/>
        </p:spPr>
        <p:txBody>
          <a:bodyPr wrap="square" rtlCol="0">
            <a:spAutoFit/>
          </a:bodyPr>
          <a:lstStyle/>
          <a:p>
            <a:pPr algn="ctr"/>
            <a:r>
              <a:rPr lang="en-US" sz="3000" b="1" spc="162">
                <a:solidFill>
                  <a:schemeClr val="bg1"/>
                </a:solidFill>
                <a:latin typeface="Calibri" panose="020F0502020204030204" pitchFamily="34" charset="0"/>
                <a:cs typeface="Calibri" panose="020F0502020204030204" pitchFamily="34" charset="0"/>
              </a:rPr>
              <a:t>PRÆSENTATION AF LØSNINGER</a:t>
            </a:r>
          </a:p>
        </p:txBody>
      </p:sp>
      <p:sp>
        <p:nvSpPr>
          <p:cNvPr id="5" name="Freeform 4">
            <a:extLst>
              <a:ext uri="{FF2B5EF4-FFF2-40B4-BE49-F238E27FC236}">
                <a16:creationId xmlns:a16="http://schemas.microsoft.com/office/drawing/2014/main" id="{C640F8F2-ABE1-BDD4-1C6A-011780C960FB}"/>
              </a:ext>
            </a:extLst>
          </p:cNvPr>
          <p:cNvSpPr/>
          <p:nvPr/>
        </p:nvSpPr>
        <p:spPr>
          <a:xfrm rot="13934365">
            <a:off x="-2663641" y="-2588156"/>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BD8D59DA-2BAA-E513-A5CC-C2FD481E6AF0}"/>
              </a:ext>
            </a:extLst>
          </p:cNvPr>
          <p:cNvSpPr/>
          <p:nvPr/>
        </p:nvSpPr>
        <p:spPr>
          <a:xfrm>
            <a:off x="713390" y="338075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Tree>
    <p:extLst>
      <p:ext uri="{BB962C8B-B14F-4D97-AF65-F5344CB8AC3E}">
        <p14:creationId xmlns:p14="http://schemas.microsoft.com/office/powerpoint/2010/main" val="31997022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A0BD5-FB6C-65C4-714A-C3A354BCA1E5}"/>
              </a:ext>
            </a:extLst>
          </p:cNvPr>
          <p:cNvSpPr>
            <a:spLocks noGrp="1"/>
          </p:cNvSpPr>
          <p:nvPr>
            <p:ph type="body" sz="quarter" idx="18"/>
          </p:nvPr>
        </p:nvSpPr>
        <p:spPr>
          <a:xfrm>
            <a:off x="4063536" y="4181707"/>
            <a:ext cx="4064926" cy="681058"/>
          </a:xfrm>
        </p:spPr>
        <p:txBody>
          <a:bodyPr/>
          <a:lstStyle/>
          <a:p>
            <a:r>
              <a:rPr lang="en-GB" sz="3600" b="1"/>
              <a:t>DISKUSSION</a:t>
            </a:r>
          </a:p>
        </p:txBody>
      </p:sp>
      <p:sp>
        <p:nvSpPr>
          <p:cNvPr id="2" name="Text Placeholder 1">
            <a:extLst>
              <a:ext uri="{FF2B5EF4-FFF2-40B4-BE49-F238E27FC236}">
                <a16:creationId xmlns:a16="http://schemas.microsoft.com/office/drawing/2014/main" id="{5A2D6460-EE22-E394-E430-9843E4A1D13F}"/>
              </a:ext>
            </a:extLst>
          </p:cNvPr>
          <p:cNvSpPr>
            <a:spLocks noGrp="1"/>
          </p:cNvSpPr>
          <p:nvPr>
            <p:ph type="body" sz="quarter" idx="19"/>
          </p:nvPr>
        </p:nvSpPr>
        <p:spPr/>
        <p:txBody>
          <a:bodyPr/>
          <a:lstStyle/>
          <a:p>
            <a:r>
              <a:rPr lang="en-US" sz="3200">
                <a:ea typeface="Calibri"/>
                <a:cs typeface="Calibri"/>
              </a:rPr>
              <a:t>Hvad er de </a:t>
            </a:r>
            <a:r>
              <a:rPr lang="en-US" sz="3200" b="1">
                <a:ea typeface="Calibri"/>
                <a:cs typeface="Calibri"/>
              </a:rPr>
              <a:t>vigtigste indsigter </a:t>
            </a:r>
            <a:r>
              <a:rPr lang="en-US" sz="3200">
                <a:ea typeface="Calibri"/>
                <a:cs typeface="Calibri"/>
              </a:rPr>
              <a:t>om fælles</a:t>
            </a:r>
            <a:br>
              <a:rPr lang="en-US" sz="3200">
                <a:ea typeface="Calibri"/>
                <a:cs typeface="Calibri"/>
              </a:rPr>
            </a:br>
            <a:r>
              <a:rPr lang="en-US" sz="3200">
                <a:ea typeface="Calibri"/>
                <a:cs typeface="Calibri"/>
              </a:rPr>
              <a:t>styrker og forbedringsområder, der blev observeret i præsentationerne?</a:t>
            </a:r>
            <a:endParaRPr lang="en-GB"/>
          </a:p>
        </p:txBody>
      </p:sp>
      <p:pic>
        <p:nvPicPr>
          <p:cNvPr id="6" name="Picture Placeholder 5">
            <a:extLst>
              <a:ext uri="{FF2B5EF4-FFF2-40B4-BE49-F238E27FC236}">
                <a16:creationId xmlns:a16="http://schemas.microsoft.com/office/drawing/2014/main" id="{00169770-BBCB-FDFC-3A82-3D0C5C5963AB}"/>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2853" b="2853"/>
          <a:stretch/>
        </p:blipFill>
        <p:spPr/>
      </p:pic>
    </p:spTree>
    <p:extLst>
      <p:ext uri="{BB962C8B-B14F-4D97-AF65-F5344CB8AC3E}">
        <p14:creationId xmlns:p14="http://schemas.microsoft.com/office/powerpoint/2010/main" val="3380493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BCE9C753-B344-7A74-3192-E14C32B94B6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12604" b="12604"/>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a:xfrm>
            <a:off x="4063536" y="4333156"/>
            <a:ext cx="4064926" cy="850665"/>
          </a:xfrm>
        </p:spPr>
        <p:txBody>
          <a:bodyPr/>
          <a:lstStyle/>
          <a:p>
            <a:r>
              <a:rPr lang="en-US" sz="4000" b="1"/>
              <a:t>UGE 15</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3262458" y="1674178"/>
            <a:ext cx="5667082" cy="1748587"/>
          </a:xfrm>
        </p:spPr>
        <p:txBody>
          <a:bodyPr/>
          <a:lstStyle/>
          <a:p>
            <a:r>
              <a:rPr lang="en-GB" sz="4800" b="1"/>
              <a:t>REFLEKSION</a:t>
            </a:r>
            <a:br>
              <a:rPr lang="en-GB" sz="4800" b="1"/>
            </a:br>
            <a:r>
              <a:rPr lang="en-GB" sz="4800" b="1"/>
              <a:t>OG KONKLUSION OM LÆRING </a:t>
            </a:r>
          </a:p>
        </p:txBody>
      </p:sp>
    </p:spTree>
    <p:extLst>
      <p:ext uri="{BB962C8B-B14F-4D97-AF65-F5344CB8AC3E}">
        <p14:creationId xmlns:p14="http://schemas.microsoft.com/office/powerpoint/2010/main" val="1714994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B87E5-5107-8EA7-612A-7F3B4DE150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2BD5251-BAEA-97DD-AC03-C56F42247EAF}"/>
              </a:ext>
            </a:extLst>
          </p:cNvPr>
          <p:cNvSpPr>
            <a:spLocks noGrp="1"/>
          </p:cNvSpPr>
          <p:nvPr>
            <p:ph type="body" sz="quarter" idx="16"/>
          </p:nvPr>
        </p:nvSpPr>
        <p:spPr/>
        <p:txBody>
          <a:bodyPr/>
          <a:lstStyle/>
          <a:p>
            <a:r>
              <a:rPr lang="en-US"/>
              <a:t>VIGTIGE INDSIGTER</a:t>
            </a:r>
          </a:p>
        </p:txBody>
      </p:sp>
      <p:sp>
        <p:nvSpPr>
          <p:cNvPr id="3" name="Text Placeholder 2">
            <a:extLst>
              <a:ext uri="{FF2B5EF4-FFF2-40B4-BE49-F238E27FC236}">
                <a16:creationId xmlns:a16="http://schemas.microsoft.com/office/drawing/2014/main" id="{1825D445-D270-F86B-E60C-5CCA708222A0}"/>
              </a:ext>
            </a:extLst>
          </p:cNvPr>
          <p:cNvSpPr>
            <a:spLocks noGrp="1"/>
          </p:cNvSpPr>
          <p:nvPr>
            <p:ph type="body" sz="quarter" idx="19"/>
          </p:nvPr>
        </p:nvSpPr>
        <p:spPr>
          <a:xfrm>
            <a:off x="904856" y="2264229"/>
            <a:ext cx="10479218" cy="3975146"/>
          </a:xfrm>
        </p:spPr>
        <p:txBody>
          <a:bodyPr lIns="91440" tIns="45720" rIns="91440" bIns="45720" numCol="1" spcCol="288000" anchor="t"/>
          <a:lstStyle/>
          <a:p>
            <a:pPr marL="285750" indent="-285750">
              <a:lnSpc>
                <a:spcPct val="100000"/>
              </a:lnSpc>
              <a:buFont typeface="Wingdings" panose="05000000000000000000" pitchFamily="2" charset="2"/>
              <a:buChar char="q"/>
            </a:pPr>
            <a:r>
              <a:rPr lang="en-GB" b="1"/>
              <a:t>Digitalisering i innovationsledelse</a:t>
            </a:r>
          </a:p>
          <a:p>
            <a:pPr marL="0" indent="0">
              <a:lnSpc>
                <a:spcPct val="100000"/>
              </a:lnSpc>
            </a:pPr>
            <a:r>
              <a:rPr lang="en-GB"/>
              <a:t>Undersøgelse af, hvordan digitale værktøjer strømliner og forbedrer forskellige faser af innovationsprocessen.</a:t>
            </a:r>
          </a:p>
          <a:p>
            <a:pPr marL="285750" indent="-285750">
              <a:lnSpc>
                <a:spcPct val="100000"/>
              </a:lnSpc>
              <a:buFont typeface="Wingdings" panose="05000000000000000000" pitchFamily="2" charset="2"/>
              <a:buChar char="q"/>
            </a:pPr>
            <a:endParaRPr lang="en-GB"/>
          </a:p>
          <a:p>
            <a:pPr marL="285750" indent="-285750">
              <a:lnSpc>
                <a:spcPct val="100000"/>
              </a:lnSpc>
              <a:buFont typeface="Wingdings" panose="05000000000000000000" pitchFamily="2" charset="2"/>
              <a:buChar char="q"/>
            </a:pPr>
            <a:r>
              <a:rPr lang="en-GB" b="1"/>
              <a:t>Bæredygtig logistik</a:t>
            </a:r>
          </a:p>
          <a:p>
            <a:pPr marL="0" indent="0">
              <a:lnSpc>
                <a:spcPct val="100000"/>
              </a:lnSpc>
            </a:pPr>
            <a:r>
              <a:rPr lang="en-GB"/>
              <a:t>Forståelse af, hvordan logistik kan blive mere bæredygtig gennem innovation og teknologi.</a:t>
            </a:r>
          </a:p>
          <a:p>
            <a:pPr marL="285750" indent="-285750">
              <a:lnSpc>
                <a:spcPct val="100000"/>
              </a:lnSpc>
              <a:buFont typeface="Wingdings" panose="05000000000000000000" pitchFamily="2" charset="2"/>
              <a:buChar char="q"/>
            </a:pPr>
            <a:endParaRPr lang="en-GB"/>
          </a:p>
          <a:p>
            <a:pPr marL="285750" indent="-285750">
              <a:lnSpc>
                <a:spcPct val="100000"/>
              </a:lnSpc>
              <a:buFont typeface="Wingdings" panose="05000000000000000000" pitchFamily="2" charset="2"/>
              <a:buChar char="q"/>
            </a:pPr>
            <a:r>
              <a:rPr lang="en-GB" b="1"/>
              <a:t>SDG'er og forretningsstrategi</a:t>
            </a:r>
          </a:p>
          <a:p>
            <a:pPr marL="0" indent="0">
              <a:lnSpc>
                <a:spcPct val="100000"/>
              </a:lnSpc>
            </a:pPr>
            <a:r>
              <a:rPr lang="en-GB"/>
              <a:t>Sammenkobling af digitalisering og logistik med centrale SDG'er, så virksomheder kan afstemme innovation med bæredygtighedsmål.</a:t>
            </a:r>
          </a:p>
          <a:p>
            <a:pPr marL="0" indent="0">
              <a:lnSpc>
                <a:spcPct val="100000"/>
              </a:lnSpc>
            </a:pPr>
            <a:endParaRPr lang="en-GB"/>
          </a:p>
          <a:p>
            <a:pPr marL="0" indent="0">
              <a:lnSpc>
                <a:spcPct val="100000"/>
              </a:lnSpc>
            </a:pPr>
            <a:endParaRPr lang="en-US">
              <a:solidFill>
                <a:srgbClr val="0B1430"/>
              </a:solidFill>
              <a:ea typeface="Calibri"/>
              <a:cs typeface="Calibri"/>
            </a:endParaRPr>
          </a:p>
          <a:p>
            <a:endParaRPr lang="en-US">
              <a:solidFill>
                <a:srgbClr val="0B1430"/>
              </a:solidFill>
              <a:ea typeface="Calibri"/>
              <a:cs typeface="Calibri"/>
            </a:endParaRPr>
          </a:p>
          <a:p>
            <a:endParaRPr lang="en-US" sz="3600">
              <a:ea typeface="Calibri"/>
              <a:cs typeface="Calibri"/>
            </a:endParaRPr>
          </a:p>
        </p:txBody>
      </p:sp>
    </p:spTree>
    <p:extLst>
      <p:ext uri="{BB962C8B-B14F-4D97-AF65-F5344CB8AC3E}">
        <p14:creationId xmlns:p14="http://schemas.microsoft.com/office/powerpoint/2010/main" val="23437274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A0BD5-FB6C-65C4-714A-C3A354BCA1E5}"/>
              </a:ext>
            </a:extLst>
          </p:cNvPr>
          <p:cNvSpPr>
            <a:spLocks noGrp="1"/>
          </p:cNvSpPr>
          <p:nvPr>
            <p:ph type="body" sz="quarter" idx="18"/>
          </p:nvPr>
        </p:nvSpPr>
        <p:spPr>
          <a:xfrm>
            <a:off x="4063536" y="4181707"/>
            <a:ext cx="4064926" cy="681058"/>
          </a:xfrm>
        </p:spPr>
        <p:txBody>
          <a:bodyPr/>
          <a:lstStyle/>
          <a:p>
            <a:r>
              <a:rPr lang="en-GB" sz="3600" b="1"/>
              <a:t>DISKUSSION</a:t>
            </a:r>
          </a:p>
        </p:txBody>
      </p:sp>
      <p:sp>
        <p:nvSpPr>
          <p:cNvPr id="2" name="Text Placeholder 1">
            <a:extLst>
              <a:ext uri="{FF2B5EF4-FFF2-40B4-BE49-F238E27FC236}">
                <a16:creationId xmlns:a16="http://schemas.microsoft.com/office/drawing/2014/main" id="{5A2D6460-EE22-E394-E430-9843E4A1D13F}"/>
              </a:ext>
            </a:extLst>
          </p:cNvPr>
          <p:cNvSpPr>
            <a:spLocks noGrp="1"/>
          </p:cNvSpPr>
          <p:nvPr>
            <p:ph type="body" sz="quarter" idx="19"/>
          </p:nvPr>
        </p:nvSpPr>
        <p:spPr/>
        <p:txBody>
          <a:bodyPr/>
          <a:lstStyle/>
          <a:p>
            <a:r>
              <a:rPr lang="en-US" sz="3200" dirty="0" err="1">
                <a:ea typeface="Calibri"/>
                <a:cs typeface="Calibri"/>
              </a:rPr>
              <a:t>Hvad</a:t>
            </a:r>
            <a:r>
              <a:rPr lang="en-US" sz="3200" dirty="0">
                <a:ea typeface="Calibri"/>
                <a:cs typeface="Calibri"/>
              </a:rPr>
              <a:t> er de </a:t>
            </a:r>
            <a:r>
              <a:rPr lang="en-US" sz="3200" b="1" dirty="0" err="1">
                <a:ea typeface="Calibri"/>
                <a:cs typeface="Calibri"/>
              </a:rPr>
              <a:t>vigtigste</a:t>
            </a:r>
            <a:r>
              <a:rPr lang="en-US" sz="3200" b="1" dirty="0">
                <a:ea typeface="Calibri"/>
                <a:cs typeface="Calibri"/>
              </a:rPr>
              <a:t> </a:t>
            </a:r>
            <a:r>
              <a:rPr lang="en-US" sz="3200" b="1" dirty="0" err="1">
                <a:ea typeface="Calibri"/>
                <a:cs typeface="Calibri"/>
              </a:rPr>
              <a:t>indsigter</a:t>
            </a:r>
            <a:r>
              <a:rPr lang="en-US" sz="3200" b="1" dirty="0">
                <a:ea typeface="Calibri"/>
                <a:cs typeface="Calibri"/>
              </a:rPr>
              <a:t> </a:t>
            </a:r>
            <a:r>
              <a:rPr lang="en-US" sz="3200" dirty="0" err="1">
                <a:ea typeface="Calibri"/>
                <a:cs typeface="Calibri"/>
              </a:rPr>
              <a:t>og</a:t>
            </a:r>
            <a:r>
              <a:rPr lang="en-US" sz="3200" dirty="0">
                <a:ea typeface="Calibri"/>
                <a:cs typeface="Calibri"/>
              </a:rPr>
              <a:t> </a:t>
            </a:r>
            <a:r>
              <a:rPr lang="en-US" sz="3200" b="1" dirty="0" err="1">
                <a:ea typeface="Calibri"/>
                <a:cs typeface="Calibri"/>
              </a:rPr>
              <a:t>udfordringer</a:t>
            </a:r>
            <a:r>
              <a:rPr lang="en-US" sz="3200" dirty="0">
                <a:ea typeface="Calibri"/>
                <a:cs typeface="Calibri"/>
              </a:rPr>
              <a:t>, du </a:t>
            </a:r>
            <a:r>
              <a:rPr lang="en-US" sz="3200" dirty="0" err="1">
                <a:ea typeface="Calibri"/>
                <a:cs typeface="Calibri"/>
              </a:rPr>
              <a:t>stødte</a:t>
            </a:r>
            <a:r>
              <a:rPr lang="en-US" sz="3200" dirty="0">
                <a:ea typeface="Calibri"/>
                <a:cs typeface="Calibri"/>
              </a:rPr>
              <a:t> </a:t>
            </a:r>
            <a:r>
              <a:rPr lang="en-US" sz="3200" dirty="0" err="1">
                <a:ea typeface="Calibri"/>
                <a:cs typeface="Calibri"/>
              </a:rPr>
              <a:t>på</a:t>
            </a:r>
            <a:r>
              <a:rPr lang="en-US" sz="3200" dirty="0">
                <a:ea typeface="Calibri"/>
                <a:cs typeface="Calibri"/>
              </a:rPr>
              <a:t> </a:t>
            </a:r>
            <a:r>
              <a:rPr lang="en-US" sz="3200" dirty="0" err="1">
                <a:ea typeface="Calibri"/>
                <a:cs typeface="Calibri"/>
              </a:rPr>
              <a:t>undervejs</a:t>
            </a:r>
            <a:r>
              <a:rPr lang="en-US" sz="3200" dirty="0">
                <a:ea typeface="Calibri"/>
                <a:cs typeface="Calibri"/>
              </a:rPr>
              <a:t>? </a:t>
            </a:r>
            <a:endParaRPr lang="en-GB" dirty="0"/>
          </a:p>
        </p:txBody>
      </p:sp>
      <p:pic>
        <p:nvPicPr>
          <p:cNvPr id="6" name="Picture Placeholder 5">
            <a:extLst>
              <a:ext uri="{FF2B5EF4-FFF2-40B4-BE49-F238E27FC236}">
                <a16:creationId xmlns:a16="http://schemas.microsoft.com/office/drawing/2014/main" id="{00169770-BBCB-FDFC-3A82-3D0C5C5963AB}"/>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2853" b="2853"/>
          <a:stretch/>
        </p:blipFill>
        <p:spPr/>
      </p:pic>
    </p:spTree>
    <p:extLst>
      <p:ext uri="{BB962C8B-B14F-4D97-AF65-F5344CB8AC3E}">
        <p14:creationId xmlns:p14="http://schemas.microsoft.com/office/powerpoint/2010/main" val="2146203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A0BD5-FB6C-65C4-714A-C3A354BCA1E5}"/>
              </a:ext>
            </a:extLst>
          </p:cNvPr>
          <p:cNvSpPr>
            <a:spLocks noGrp="1"/>
          </p:cNvSpPr>
          <p:nvPr>
            <p:ph type="body" sz="quarter" idx="18"/>
          </p:nvPr>
        </p:nvSpPr>
        <p:spPr>
          <a:xfrm>
            <a:off x="4063536" y="4181707"/>
            <a:ext cx="4064926" cy="681058"/>
          </a:xfrm>
        </p:spPr>
        <p:txBody>
          <a:bodyPr/>
          <a:lstStyle/>
          <a:p>
            <a:r>
              <a:rPr lang="en-GB" sz="3600" b="1"/>
              <a:t>DISKUSSION</a:t>
            </a:r>
          </a:p>
        </p:txBody>
      </p:sp>
      <p:sp>
        <p:nvSpPr>
          <p:cNvPr id="2" name="Text Placeholder 1">
            <a:extLst>
              <a:ext uri="{FF2B5EF4-FFF2-40B4-BE49-F238E27FC236}">
                <a16:creationId xmlns:a16="http://schemas.microsoft.com/office/drawing/2014/main" id="{5A2D6460-EE22-E394-E430-9843E4A1D13F}"/>
              </a:ext>
            </a:extLst>
          </p:cNvPr>
          <p:cNvSpPr>
            <a:spLocks noGrp="1"/>
          </p:cNvSpPr>
          <p:nvPr>
            <p:ph type="body" sz="quarter" idx="19"/>
          </p:nvPr>
        </p:nvSpPr>
        <p:spPr/>
        <p:txBody>
          <a:bodyPr/>
          <a:lstStyle/>
          <a:p>
            <a:r>
              <a:rPr lang="en-US" sz="3200">
                <a:ea typeface="Calibri"/>
                <a:cs typeface="Calibri"/>
              </a:rPr>
              <a:t>Hvordan har dine </a:t>
            </a:r>
            <a:r>
              <a:rPr lang="en-US" sz="3200" b="1">
                <a:ea typeface="Calibri"/>
                <a:cs typeface="Calibri"/>
              </a:rPr>
              <a:t>synspunkter </a:t>
            </a:r>
            <a:r>
              <a:rPr lang="en-US" sz="3200">
                <a:ea typeface="Calibri"/>
                <a:cs typeface="Calibri"/>
              </a:rPr>
              <a:t>på bæredygtig logistik og innovationsledelse udviklet sig?</a:t>
            </a:r>
            <a:endParaRPr lang="en-GB"/>
          </a:p>
        </p:txBody>
      </p:sp>
      <p:pic>
        <p:nvPicPr>
          <p:cNvPr id="6" name="Picture Placeholder 5">
            <a:extLst>
              <a:ext uri="{FF2B5EF4-FFF2-40B4-BE49-F238E27FC236}">
                <a16:creationId xmlns:a16="http://schemas.microsoft.com/office/drawing/2014/main" id="{00169770-BBCB-FDFC-3A82-3D0C5C5963AB}"/>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2853" b="2853"/>
          <a:stretch/>
        </p:blipFill>
        <p:spPr/>
      </p:pic>
    </p:spTree>
    <p:extLst>
      <p:ext uri="{BB962C8B-B14F-4D97-AF65-F5344CB8AC3E}">
        <p14:creationId xmlns:p14="http://schemas.microsoft.com/office/powerpoint/2010/main" val="2875389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C95586-B7F4-5ED5-E80C-1FCEE66A470C}"/>
              </a:ext>
            </a:extLst>
          </p:cNvPr>
          <p:cNvSpPr>
            <a:spLocks noGrp="1"/>
          </p:cNvSpPr>
          <p:nvPr>
            <p:ph type="body" sz="quarter" idx="19"/>
          </p:nvPr>
        </p:nvSpPr>
        <p:spPr>
          <a:xfrm>
            <a:off x="2667000" y="1892118"/>
            <a:ext cx="6858000" cy="3073764"/>
          </a:xfrm>
        </p:spPr>
        <p:txBody>
          <a:bodyPr/>
          <a:lstStyle/>
          <a:p>
            <a:r>
              <a:rPr lang="en-US"/>
              <a:t>Alle moduler kan leveres som </a:t>
            </a:r>
            <a:r>
              <a:rPr lang="en-US" b="1"/>
              <a:t>personlige, online eller hybride </a:t>
            </a:r>
            <a:r>
              <a:rPr lang="en-US"/>
              <a:t>kurser. </a:t>
            </a:r>
          </a:p>
          <a:p>
            <a:endParaRPr lang="en-US"/>
          </a:p>
          <a:p>
            <a:r>
              <a:rPr lang="en-US"/>
              <a:t>Undervisere bedes </a:t>
            </a:r>
            <a:r>
              <a:rPr lang="en-US" b="1">
                <a:solidFill>
                  <a:srgbClr val="FF0000"/>
                </a:solidFill>
              </a:rPr>
              <a:t>vælge </a:t>
            </a:r>
            <a:r>
              <a:rPr lang="en-US"/>
              <a:t>de moduler og uger, der passer bedst til deres kurser, og </a:t>
            </a:r>
            <a:r>
              <a:rPr lang="en-US" b="1">
                <a:solidFill>
                  <a:srgbClr val="FF0000"/>
                </a:solidFill>
              </a:rPr>
              <a:t>tilpasse </a:t>
            </a:r>
            <a:r>
              <a:rPr lang="en-US"/>
              <a:t>materialerne.</a:t>
            </a:r>
            <a:endParaRPr lang="en-GB"/>
          </a:p>
        </p:txBody>
      </p:sp>
      <p:pic>
        <p:nvPicPr>
          <p:cNvPr id="6" name="Picture Placeholder 5" descr="A shelf full of books&#10;&#10;Description automatically generated">
            <a:extLst>
              <a:ext uri="{FF2B5EF4-FFF2-40B4-BE49-F238E27FC236}">
                <a16:creationId xmlns:a16="http://schemas.microsoft.com/office/drawing/2014/main" id="{579A8D66-3F9C-A690-F3D7-4F25478CAD66}"/>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7768" b="7768"/>
          <a:stretch>
            <a:fillRect/>
          </a:stretch>
        </p:blipFill>
        <p:spPr/>
      </p:pic>
      <p:sp>
        <p:nvSpPr>
          <p:cNvPr id="10" name="Text Placeholder 1">
            <a:extLst>
              <a:ext uri="{FF2B5EF4-FFF2-40B4-BE49-F238E27FC236}">
                <a16:creationId xmlns:a16="http://schemas.microsoft.com/office/drawing/2014/main" id="{F64CC799-0F58-26F7-7BF1-C0F3C87DFB93}"/>
              </a:ext>
            </a:extLst>
          </p:cNvPr>
          <p:cNvSpPr>
            <a:spLocks noGrp="1"/>
          </p:cNvSpPr>
          <p:nvPr>
            <p:ph type="body" sz="quarter" idx="18"/>
          </p:nvPr>
        </p:nvSpPr>
        <p:spPr>
          <a:xfrm>
            <a:off x="0" y="444551"/>
            <a:ext cx="4947920" cy="577734"/>
          </a:xfrm>
        </p:spPr>
        <p:txBody>
          <a:bodyPr/>
          <a:lstStyle/>
          <a:p>
            <a:r>
              <a:rPr lang="en-GB" sz="3600" b="1"/>
              <a:t>VIGTIG BEMÆRKNING</a:t>
            </a:r>
          </a:p>
        </p:txBody>
      </p:sp>
    </p:spTree>
    <p:extLst>
      <p:ext uri="{BB962C8B-B14F-4D97-AF65-F5344CB8AC3E}">
        <p14:creationId xmlns:p14="http://schemas.microsoft.com/office/powerpoint/2010/main" val="13798025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14637-172D-7904-B45D-DBE9CE84945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41971A5-BD5A-83F1-3D30-1951EC89AD03}"/>
              </a:ext>
            </a:extLst>
          </p:cNvPr>
          <p:cNvSpPr>
            <a:spLocks noGrp="1"/>
          </p:cNvSpPr>
          <p:nvPr>
            <p:ph type="body" sz="quarter" idx="18"/>
          </p:nvPr>
        </p:nvSpPr>
        <p:spPr>
          <a:xfrm>
            <a:off x="4063536" y="4181707"/>
            <a:ext cx="4064926" cy="681058"/>
          </a:xfrm>
        </p:spPr>
        <p:txBody>
          <a:bodyPr/>
          <a:lstStyle/>
          <a:p>
            <a:r>
              <a:rPr lang="en-GB" sz="3600" b="1"/>
              <a:t>DISKUSSION</a:t>
            </a:r>
          </a:p>
        </p:txBody>
      </p:sp>
      <p:sp>
        <p:nvSpPr>
          <p:cNvPr id="2" name="Text Placeholder 1">
            <a:extLst>
              <a:ext uri="{FF2B5EF4-FFF2-40B4-BE49-F238E27FC236}">
                <a16:creationId xmlns:a16="http://schemas.microsoft.com/office/drawing/2014/main" id="{82577258-0C50-1EB2-CDFE-95D16CC8C70C}"/>
              </a:ext>
            </a:extLst>
          </p:cNvPr>
          <p:cNvSpPr>
            <a:spLocks noGrp="1"/>
          </p:cNvSpPr>
          <p:nvPr>
            <p:ph type="body" sz="quarter" idx="19"/>
          </p:nvPr>
        </p:nvSpPr>
        <p:spPr/>
        <p:txBody>
          <a:bodyPr/>
          <a:lstStyle/>
          <a:p>
            <a:r>
              <a:rPr lang="en-US" sz="3200">
                <a:ea typeface="Calibri"/>
                <a:cs typeface="Calibri"/>
              </a:rPr>
              <a:t>Hvilke </a:t>
            </a:r>
            <a:r>
              <a:rPr lang="en-US" sz="3200" b="1">
                <a:ea typeface="Calibri"/>
                <a:cs typeface="Calibri"/>
              </a:rPr>
              <a:t>færdigheder </a:t>
            </a:r>
            <a:r>
              <a:rPr lang="en-US" sz="3200">
                <a:ea typeface="Calibri"/>
                <a:cs typeface="Calibri"/>
              </a:rPr>
              <a:t>og hvilken </a:t>
            </a:r>
            <a:r>
              <a:rPr lang="en-US" sz="3200" b="1">
                <a:ea typeface="Calibri"/>
                <a:cs typeface="Calibri"/>
              </a:rPr>
              <a:t>viden</a:t>
            </a:r>
            <a:r>
              <a:rPr lang="en-US" sz="3200">
                <a:ea typeface="Calibri"/>
                <a:cs typeface="Calibri"/>
              </a:rPr>
              <a:t>, som du har tilegnet dig i dette kursus, vil du bruge i </a:t>
            </a:r>
            <a:r>
              <a:rPr lang="en-US" sz="3200" b="1">
                <a:ea typeface="Calibri"/>
                <a:cs typeface="Calibri"/>
              </a:rPr>
              <a:t>fremtiden</a:t>
            </a:r>
            <a:r>
              <a:rPr lang="en-US" sz="3200">
                <a:ea typeface="Calibri"/>
                <a:cs typeface="Calibri"/>
              </a:rPr>
              <a:t>? Hvordan?</a:t>
            </a:r>
            <a:endParaRPr lang="en-GB"/>
          </a:p>
        </p:txBody>
      </p:sp>
      <p:pic>
        <p:nvPicPr>
          <p:cNvPr id="6" name="Picture Placeholder 5">
            <a:extLst>
              <a:ext uri="{FF2B5EF4-FFF2-40B4-BE49-F238E27FC236}">
                <a16:creationId xmlns:a16="http://schemas.microsoft.com/office/drawing/2014/main" id="{76E93F5C-6BE6-3CF5-27F3-8D7282F3D713}"/>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2853" b="2853"/>
          <a:stretch/>
        </p:blipFill>
        <p:spPr/>
      </p:pic>
    </p:spTree>
    <p:extLst>
      <p:ext uri="{BB962C8B-B14F-4D97-AF65-F5344CB8AC3E}">
        <p14:creationId xmlns:p14="http://schemas.microsoft.com/office/powerpoint/2010/main" val="3873960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976CB-A602-889E-61BA-229A23EE439E}"/>
              </a:ext>
            </a:extLst>
          </p:cNvPr>
          <p:cNvSpPr>
            <a:spLocks noGrp="1"/>
          </p:cNvSpPr>
          <p:nvPr>
            <p:ph type="body" sz="quarter" idx="16"/>
          </p:nvPr>
        </p:nvSpPr>
        <p:spPr>
          <a:xfrm>
            <a:off x="0" y="587575"/>
            <a:ext cx="3579541" cy="1218923"/>
          </a:xfrm>
        </p:spPr>
        <p:txBody>
          <a:bodyPr/>
          <a:lstStyle/>
          <a:p>
            <a:r>
              <a:rPr lang="en-GB"/>
              <a:t>SLUT </a:t>
            </a:r>
            <a:br>
              <a:rPr lang="en-GB"/>
            </a:br>
            <a:r>
              <a:rPr lang="en-GB"/>
              <a:t>FEEDBACK</a:t>
            </a:r>
          </a:p>
        </p:txBody>
      </p:sp>
      <p:pic>
        <p:nvPicPr>
          <p:cNvPr id="8" name="Picture Placeholder 7" descr="A group of people working on a table&#10;&#10;Description automatically generated">
            <a:extLst>
              <a:ext uri="{FF2B5EF4-FFF2-40B4-BE49-F238E27FC236}">
                <a16:creationId xmlns:a16="http://schemas.microsoft.com/office/drawing/2014/main" id="{D09A0E5A-9466-E927-DFA2-72FE0F7DE2A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7802" r="7802"/>
          <a:stretch>
            <a:fillRect/>
          </a:stretch>
        </p:blipFill>
        <p:spPr/>
      </p:pic>
      <p:sp>
        <p:nvSpPr>
          <p:cNvPr id="4" name="Text Placeholder 3">
            <a:extLst>
              <a:ext uri="{FF2B5EF4-FFF2-40B4-BE49-F238E27FC236}">
                <a16:creationId xmlns:a16="http://schemas.microsoft.com/office/drawing/2014/main" id="{2EF81BA3-2859-E5B1-1E85-75FCBF93EF5D}"/>
              </a:ext>
            </a:extLst>
          </p:cNvPr>
          <p:cNvSpPr>
            <a:spLocks noGrp="1"/>
          </p:cNvSpPr>
          <p:nvPr>
            <p:ph type="body" sz="quarter" idx="19"/>
          </p:nvPr>
        </p:nvSpPr>
        <p:spPr>
          <a:xfrm>
            <a:off x="607553" y="2016633"/>
            <a:ext cx="6796857" cy="4102937"/>
          </a:xfrm>
        </p:spPr>
        <p:txBody>
          <a:bodyPr/>
          <a:lstStyle/>
          <a:p>
            <a:pPr marL="9525" indent="-9525"/>
            <a:r>
              <a:rPr lang="en-GB"/>
              <a:t>At vurdere læringen om anvendelsen af digitale værktøjer i de seks faser af innovationsstyringsprocessen og prioritering og håndtering af bæredygtighed i logistikaktiviteter.</a:t>
            </a:r>
          </a:p>
          <a:p>
            <a:pPr marL="9525" indent="-9525"/>
            <a:r>
              <a:rPr lang="en-GB"/>
              <a:t> </a:t>
            </a:r>
          </a:p>
          <a:p>
            <a:pPr marL="9525" indent="-9525"/>
            <a:endParaRPr lang="en-GB"/>
          </a:p>
          <a:p>
            <a:pPr marL="9525" indent="-9525"/>
            <a:r>
              <a:rPr lang="en-GB"/>
              <a:t>Frist: </a:t>
            </a:r>
            <a:r>
              <a:rPr lang="en-GB">
                <a:solidFill>
                  <a:schemeClr val="bg1">
                    <a:lumMod val="75000"/>
                  </a:schemeClr>
                </a:solidFill>
              </a:rPr>
              <a:t>(lærer indsætter)</a:t>
            </a:r>
          </a:p>
          <a:p>
            <a:pPr marL="9525" indent="-9525"/>
            <a:endParaRPr lang="en-GB"/>
          </a:p>
          <a:p>
            <a:pPr marL="9525" indent="-9525"/>
            <a:endParaRPr lang="en-GB"/>
          </a:p>
          <a:p>
            <a:pPr marL="9525" indent="-9525"/>
            <a:r>
              <a:rPr lang="en-GB"/>
              <a:t>Link: </a:t>
            </a:r>
            <a:r>
              <a:rPr lang="en-GB">
                <a:solidFill>
                  <a:schemeClr val="bg1">
                    <a:lumMod val="75000"/>
                  </a:schemeClr>
                </a:solidFill>
              </a:rPr>
              <a:t>(læreren indsætter)</a:t>
            </a:r>
          </a:p>
          <a:p>
            <a:pPr marL="9525" indent="-9525"/>
            <a:endParaRPr lang="en-GB"/>
          </a:p>
          <a:p>
            <a:pPr marL="9525" indent="-9525"/>
            <a:r>
              <a:rPr lang="en-GB"/>
              <a:t>QR-kode: </a:t>
            </a:r>
            <a:r>
              <a:rPr lang="en-GB">
                <a:solidFill>
                  <a:schemeClr val="bg1">
                    <a:lumMod val="75000"/>
                  </a:schemeClr>
                </a:solidFill>
              </a:rPr>
              <a:t>(læreren indsætter)</a:t>
            </a:r>
          </a:p>
          <a:p>
            <a:pPr marL="9525" indent="-9525"/>
            <a:endParaRPr lang="en-GB">
              <a:solidFill>
                <a:schemeClr val="bg1">
                  <a:lumMod val="75000"/>
                </a:schemeClr>
              </a:solidFill>
            </a:endParaRPr>
          </a:p>
          <a:p>
            <a:pPr marL="9525" indent="-9525"/>
            <a:endParaRPr lang="en-GB">
              <a:solidFill>
                <a:schemeClr val="bg1">
                  <a:lumMod val="75000"/>
                </a:schemeClr>
              </a:solidFill>
            </a:endParaRPr>
          </a:p>
        </p:txBody>
      </p:sp>
    </p:spTree>
    <p:extLst>
      <p:ext uri="{BB962C8B-B14F-4D97-AF65-F5344CB8AC3E}">
        <p14:creationId xmlns:p14="http://schemas.microsoft.com/office/powerpoint/2010/main" val="18040092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3">
            <a:extLst>
              <a:ext uri="{FF2B5EF4-FFF2-40B4-BE49-F238E27FC236}">
                <a16:creationId xmlns:a16="http://schemas.microsoft.com/office/drawing/2014/main" id="{39DE357A-54CC-4BD6-21FF-5EC1E8D9ABF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091" b="26091"/>
          <a:stretch>
            <a:fillRect/>
          </a:stretch>
        </p:blipFill>
        <p:spPr/>
      </p:pic>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583118" y="5531209"/>
            <a:ext cx="4367339" cy="466127"/>
          </a:xfrm>
        </p:spPr>
        <p:txBody>
          <a:bodyPr/>
          <a:lstStyle/>
          <a:p>
            <a:pPr algn="ctr"/>
            <a:r>
              <a:rPr lang="en-US" sz="2800"/>
              <a:t>www.</a:t>
            </a:r>
            <a:r>
              <a:rPr lang="en-US" sz="2800" b="1"/>
              <a:t>innovating4earth</a:t>
            </a:r>
            <a:r>
              <a:rPr lang="en-US" sz="2800"/>
              <a:t>.eu</a:t>
            </a:r>
          </a:p>
        </p:txBody>
      </p:sp>
      <p:sp>
        <p:nvSpPr>
          <p:cNvPr id="5" name="Freeform 4">
            <a:extLst>
              <a:ext uri="{FF2B5EF4-FFF2-40B4-BE49-F238E27FC236}">
                <a16:creationId xmlns:a16="http://schemas.microsoft.com/office/drawing/2014/main" id="{CE615DF0-54E9-2DE9-C19F-9FBFF212ACF1}"/>
              </a:ext>
            </a:extLst>
          </p:cNvPr>
          <p:cNvSpPr/>
          <p:nvPr/>
        </p:nvSpPr>
        <p:spPr>
          <a:xfrm rot="12697991">
            <a:off x="-3250160" y="-559536"/>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8B2AB55-69D9-21FA-42B3-F16F9D2C69F1}"/>
              </a:ext>
            </a:extLst>
          </p:cNvPr>
          <p:cNvSpPr/>
          <p:nvPr/>
        </p:nvSpPr>
        <p:spPr>
          <a:xfrm rot="2300298">
            <a:off x="2105278" y="1802189"/>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pic>
        <p:nvPicPr>
          <p:cNvPr id="7" name="Picture 6" descr="A black background with white text&#10;&#10;AI-generated content may be incorrect.">
            <a:extLst>
              <a:ext uri="{FF2B5EF4-FFF2-40B4-BE49-F238E27FC236}">
                <a16:creationId xmlns:a16="http://schemas.microsoft.com/office/drawing/2014/main" id="{F4CEF672-A27D-D453-FB9A-F033FC26262F}"/>
              </a:ext>
            </a:extLst>
          </p:cNvPr>
          <p:cNvPicPr>
            <a:picLocks noChangeAspect="1"/>
          </p:cNvPicPr>
          <p:nvPr/>
        </p:nvPicPr>
        <p:blipFill>
          <a:blip r:embed="rId4"/>
          <a:stretch>
            <a:fillRect/>
          </a:stretch>
        </p:blipFill>
        <p:spPr>
          <a:xfrm>
            <a:off x="194803" y="4768028"/>
            <a:ext cx="4772608" cy="1229308"/>
          </a:xfrm>
          <a:prstGeom prst="rect">
            <a:avLst/>
          </a:prstGeom>
        </p:spPr>
      </p:pic>
    </p:spTree>
    <p:extLst>
      <p:ext uri="{BB962C8B-B14F-4D97-AF65-F5344CB8AC3E}">
        <p14:creationId xmlns:p14="http://schemas.microsoft.com/office/powerpoint/2010/main" val="6926207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B4E04F-5559-3D72-E648-81767198F2D4}"/>
              </a:ext>
            </a:extLst>
          </p:cNvPr>
          <p:cNvSpPr>
            <a:spLocks noGrp="1"/>
          </p:cNvSpPr>
          <p:nvPr>
            <p:ph type="body" sz="quarter" idx="19"/>
          </p:nvPr>
        </p:nvSpPr>
        <p:spPr>
          <a:xfrm>
            <a:off x="904856" y="1989039"/>
            <a:ext cx="10353694" cy="4250335"/>
          </a:xfrm>
        </p:spPr>
        <p:txBody>
          <a:bodyPr/>
          <a:lstStyle/>
          <a:p>
            <a:pPr indent="0"/>
            <a:r>
              <a:rPr lang="en-GB" sz="1200" dirty="0"/>
              <a:t>Axway. (8. juni 2022). </a:t>
            </a:r>
            <a:r>
              <a:rPr lang="en-GB" sz="1200" i="1" dirty="0"/>
              <a:t>HAVI Supply Chain sikrer global logistik med B2B-integration i Axway Cloud Managed Services </a:t>
            </a:r>
            <a:r>
              <a:rPr lang="en-GB" sz="1200" dirty="0"/>
              <a:t>[Video]. YouTube. </a:t>
            </a:r>
            <a:r>
              <a:rPr lang="en-GB" sz="1200" dirty="0">
                <a:solidFill>
                  <a:srgbClr val="29C5F4"/>
                </a:solidFill>
                <a:hlinkClick r:id="rId2">
                  <a:extLst>
                    <a:ext uri="{A12FA001-AC4F-418D-AE19-62706E023703}">
                      <ahyp:hlinkClr xmlns:ahyp="http://schemas.microsoft.com/office/drawing/2018/hyperlinkcolor" val="tx"/>
                    </a:ext>
                  </a:extLst>
                </a:hlinkClick>
              </a:rPr>
              <a:t>https://www.youtube.com/watch?v=_NTuLuhGLWw</a:t>
            </a:r>
            <a:endParaRPr lang="en-GB" sz="1200" dirty="0">
              <a:solidFill>
                <a:srgbClr val="29C5F4"/>
              </a:solidFill>
            </a:endParaRPr>
          </a:p>
          <a:p>
            <a:pPr indent="0"/>
            <a:r>
              <a:rPr lang="en-GB" sz="1200" dirty="0"/>
              <a:t>DHL. (16. november 2022). </a:t>
            </a:r>
            <a:r>
              <a:rPr lang="en-GB" sz="1200" i="1" dirty="0"/>
              <a:t>DHL Supply Chain Iberia: Innovation, excellence, sustainability </a:t>
            </a:r>
            <a:r>
              <a:rPr lang="en-GB" sz="1200" dirty="0"/>
              <a:t>[Video]. YouTube. </a:t>
            </a:r>
            <a:r>
              <a:rPr lang="en-GB" sz="1200" dirty="0">
                <a:solidFill>
                  <a:srgbClr val="29C5F4"/>
                </a:solidFill>
                <a:hlinkClick r:id="rId3">
                  <a:extLst>
                    <a:ext uri="{A12FA001-AC4F-418D-AE19-62706E023703}">
                      <ahyp:hlinkClr xmlns:ahyp="http://schemas.microsoft.com/office/drawing/2018/hyperlinkcolor" val="tx"/>
                    </a:ext>
                  </a:extLst>
                </a:hlinkClick>
              </a:rPr>
              <a:t>https://www.youtube.com/watch?v=iYH7jExleM4</a:t>
            </a:r>
            <a:endParaRPr lang="en-GB" sz="1200" dirty="0">
              <a:solidFill>
                <a:srgbClr val="29C5F4"/>
              </a:solidFill>
            </a:endParaRPr>
          </a:p>
          <a:p>
            <a:pPr indent="0"/>
            <a:r>
              <a:rPr lang="en-GB" sz="1200" dirty="0"/>
              <a:t>Gray, D. (2011). </a:t>
            </a:r>
            <a:r>
              <a:rPr lang="en-GB" sz="1200" i="1" dirty="0"/>
              <a:t>How Now Wow Matrix. </a:t>
            </a:r>
            <a:r>
              <a:rPr lang="en-GB" sz="1200" dirty="0" err="1"/>
              <a:t>Gamestorming</a:t>
            </a:r>
            <a:r>
              <a:rPr lang="en-GB" sz="1200" dirty="0"/>
              <a:t>. </a:t>
            </a:r>
            <a:r>
              <a:rPr lang="en-GB" sz="1200" dirty="0">
                <a:solidFill>
                  <a:srgbClr val="29C5F4"/>
                </a:solidFill>
                <a:hlinkClick r:id="rId4">
                  <a:extLst>
                    <a:ext uri="{A12FA001-AC4F-418D-AE19-62706E023703}">
                      <ahyp:hlinkClr xmlns:ahyp="http://schemas.microsoft.com/office/drawing/2018/hyperlinkcolor" val="tx"/>
                    </a:ext>
                  </a:extLst>
                </a:hlinkClick>
              </a:rPr>
              <a:t>https://gamestorming.com/how-now-wow-matrix/</a:t>
            </a:r>
            <a:endParaRPr lang="en-GB" sz="1200" dirty="0">
              <a:solidFill>
                <a:srgbClr val="29C5F4"/>
              </a:solidFill>
            </a:endParaRPr>
          </a:p>
          <a:p>
            <a:pPr indent="0"/>
            <a:r>
              <a:rPr lang="en-GB" sz="1200" dirty="0"/>
              <a:t>Helmer, J., Huynh, T. og Rossano-Rivero, S. (2021). Digital Innovation Whitepaper. </a:t>
            </a:r>
            <a:r>
              <a:rPr lang="en-GB" sz="1200" i="1" dirty="0"/>
              <a:t>Erasmus+ Strategic Alliances Project “Digital Innovation for Service Sectors”. </a:t>
            </a:r>
            <a:r>
              <a:rPr lang="en-GB" sz="1200" dirty="0">
                <a:solidFill>
                  <a:srgbClr val="29C5F4"/>
                </a:solidFill>
                <a:hlinkClick r:id="rId5">
                  <a:extLst>
                    <a:ext uri="{A12FA001-AC4F-418D-AE19-62706E023703}">
                      <ahyp:hlinkClr xmlns:ahyp="http://schemas.microsoft.com/office/drawing/2018/hyperlinkcolor" val="tx"/>
                    </a:ext>
                  </a:extLst>
                </a:hlinkClick>
              </a:rPr>
              <a:t>https://www.innovatingdigitally.eu/audit/</a:t>
            </a:r>
            <a:endParaRPr lang="en-GB" sz="1200" dirty="0">
              <a:solidFill>
                <a:srgbClr val="29C5F4"/>
              </a:solidFill>
            </a:endParaRPr>
          </a:p>
          <a:p>
            <a:pPr indent="0"/>
            <a:r>
              <a:rPr lang="en-GB" sz="1200" dirty="0"/>
              <a:t>Lanning, M. J., &amp;amp; Michaels, E. G. (1988). </a:t>
            </a:r>
            <a:r>
              <a:rPr lang="en-GB" sz="1200" i="1" dirty="0"/>
              <a:t>A Business is a Value Delivery System. </a:t>
            </a:r>
            <a:r>
              <a:rPr lang="en-GB" sz="1200" dirty="0"/>
              <a:t>McKinsey Staff Paper, 41. </a:t>
            </a:r>
            <a:r>
              <a:rPr lang="en-GB" sz="1200" dirty="0">
                <a:solidFill>
                  <a:srgbClr val="29C5F4"/>
                </a:solidFill>
                <a:hlinkClick r:id="rId6">
                  <a:extLst>
                    <a:ext uri="{A12FA001-AC4F-418D-AE19-62706E023703}">
                      <ahyp:hlinkClr xmlns:ahyp="http://schemas.microsoft.com/office/drawing/2018/hyperlinkcolor" val="tx"/>
                    </a:ext>
                  </a:extLst>
                </a:hlinkClick>
              </a:rPr>
              <a:t>https://www.scribd.com/document/191700424/A-Business-is-a-Value-Delivery-System</a:t>
            </a:r>
            <a:endParaRPr lang="en-GB" sz="1200" dirty="0">
              <a:solidFill>
                <a:srgbClr val="29C5F4"/>
              </a:solidFill>
            </a:endParaRPr>
          </a:p>
          <a:p>
            <a:pPr indent="0"/>
            <a:r>
              <a:rPr lang="en-GB" sz="1200" dirty="0"/>
              <a:t>Supply Chain Movement. (u.d.). </a:t>
            </a:r>
            <a:r>
              <a:rPr lang="en-GB" sz="1200" i="1" dirty="0"/>
              <a:t>H&amp;amp;M reducerer CO2-aftrykket gennem Maersk ECO Delivery </a:t>
            </a:r>
            <a:r>
              <a:rPr lang="en-GB" sz="1200" dirty="0"/>
              <a:t>[Video]. YouTube. </a:t>
            </a:r>
            <a:r>
              <a:rPr lang="en-GB" sz="1200" dirty="0">
                <a:solidFill>
                  <a:srgbClr val="29C5F4"/>
                </a:solidFill>
                <a:hlinkClick r:id="rId7">
                  <a:extLst>
                    <a:ext uri="{A12FA001-AC4F-418D-AE19-62706E023703}">
                      <ahyp:hlinkClr xmlns:ahyp="http://schemas.microsoft.com/office/drawing/2018/hyperlinkcolor" val="tx"/>
                    </a:ext>
                  </a:extLst>
                </a:hlinkClick>
              </a:rPr>
              <a:t>https://www.youtube.com/watch?v=-tKaGL39qmE</a:t>
            </a:r>
            <a:endParaRPr lang="en-GB" sz="1200" dirty="0">
              <a:solidFill>
                <a:srgbClr val="29C5F4"/>
              </a:solidFill>
            </a:endParaRPr>
          </a:p>
          <a:p>
            <a:pPr indent="0"/>
            <a:r>
              <a:rPr lang="en-GB" sz="1200" dirty="0"/>
              <a:t>Tesla Space. (9. december 2022). </a:t>
            </a:r>
            <a:r>
              <a:rPr lang="en-GB" sz="1200" i="1" dirty="0"/>
              <a:t>Den utrolige logistik bag Tesla Gigafactory! </a:t>
            </a:r>
            <a:r>
              <a:rPr lang="en-GB" sz="1200" dirty="0"/>
              <a:t>[Video]. YouTube. </a:t>
            </a:r>
            <a:r>
              <a:rPr lang="en-GB" sz="1200" dirty="0">
                <a:solidFill>
                  <a:srgbClr val="29C5F4"/>
                </a:solidFill>
                <a:hlinkClick r:id="rId8">
                  <a:extLst>
                    <a:ext uri="{A12FA001-AC4F-418D-AE19-62706E023703}">
                      <ahyp:hlinkClr xmlns:ahyp="http://schemas.microsoft.com/office/drawing/2018/hyperlinkcolor" val="tx"/>
                    </a:ext>
                  </a:extLst>
                </a:hlinkClick>
              </a:rPr>
              <a:t>https://www.youtube.com/watch?v=DzaN15_NxBQ</a:t>
            </a:r>
            <a:endParaRPr lang="en-GB" sz="1200" dirty="0">
              <a:solidFill>
                <a:srgbClr val="29C5F4"/>
              </a:solidFill>
            </a:endParaRPr>
          </a:p>
          <a:p>
            <a:pPr indent="0"/>
            <a:r>
              <a:rPr lang="en-GB" sz="1200" dirty="0"/>
              <a:t>Zero100. (2022). </a:t>
            </a:r>
            <a:r>
              <a:rPr lang="en-GB" sz="1200" i="1" dirty="0"/>
              <a:t>Unilevers globale genstart af forsyningskæden: Zero100-casestudie </a:t>
            </a:r>
            <a:r>
              <a:rPr lang="en-GB" sz="1200" dirty="0"/>
              <a:t>[Video]. YouTube. </a:t>
            </a:r>
            <a:r>
              <a:rPr lang="en-GB" sz="1200" dirty="0">
                <a:solidFill>
                  <a:srgbClr val="29C5F4"/>
                </a:solidFill>
                <a:hlinkClick r:id="rId9">
                  <a:extLst>
                    <a:ext uri="{A12FA001-AC4F-418D-AE19-62706E023703}">
                      <ahyp:hlinkClr xmlns:ahyp="http://schemas.microsoft.com/office/drawing/2018/hyperlinkcolor" val="tx"/>
                    </a:ext>
                  </a:extLst>
                </a:hlinkClick>
              </a:rPr>
              <a:t>https://www.youtube.com/watch?v=xvumiNYvOlo</a:t>
            </a:r>
            <a:endParaRPr lang="en-GB" sz="1200" dirty="0">
              <a:solidFill>
                <a:srgbClr val="29C5F4"/>
              </a:solidFill>
            </a:endParaRPr>
          </a:p>
          <a:p>
            <a:pPr indent="0"/>
            <a:r>
              <a:rPr lang="en-GB" sz="1200" dirty="0">
                <a:solidFill>
                  <a:srgbClr val="29C5F4"/>
                </a:solidFill>
              </a:rPr>
              <a:t>TILFØJ ANDRE CASESTUDIEVIDEOER</a:t>
            </a:r>
          </a:p>
        </p:txBody>
      </p:sp>
      <p:sp>
        <p:nvSpPr>
          <p:cNvPr id="3" name="Text Placeholder 2">
            <a:extLst>
              <a:ext uri="{FF2B5EF4-FFF2-40B4-BE49-F238E27FC236}">
                <a16:creationId xmlns:a16="http://schemas.microsoft.com/office/drawing/2014/main" id="{D1BFDA7E-2391-0D00-F2B2-2BD15B791754}"/>
              </a:ext>
            </a:extLst>
          </p:cNvPr>
          <p:cNvSpPr>
            <a:spLocks noGrp="1"/>
          </p:cNvSpPr>
          <p:nvPr>
            <p:ph type="body" sz="quarter" idx="16"/>
          </p:nvPr>
        </p:nvSpPr>
        <p:spPr>
          <a:xfrm>
            <a:off x="0" y="780079"/>
            <a:ext cx="3749039" cy="647667"/>
          </a:xfrm>
        </p:spPr>
        <p:txBody>
          <a:bodyPr/>
          <a:lstStyle/>
          <a:p>
            <a:r>
              <a:rPr lang="en-GB"/>
              <a:t>REFERENCER</a:t>
            </a:r>
          </a:p>
        </p:txBody>
      </p:sp>
    </p:spTree>
    <p:extLst>
      <p:ext uri="{BB962C8B-B14F-4D97-AF65-F5344CB8AC3E}">
        <p14:creationId xmlns:p14="http://schemas.microsoft.com/office/powerpoint/2010/main" val="89836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7">
            <a:extLst>
              <a:ext uri="{FF2B5EF4-FFF2-40B4-BE49-F238E27FC236}">
                <a16:creationId xmlns:a16="http://schemas.microsoft.com/office/drawing/2014/main" id="{DBA1CF19-C37D-DEAE-0FC7-5B89D243446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23" t="8177" r="123" b="30135"/>
          <a:stretch>
            <a:fillRect/>
          </a:stretch>
        </p:blipFill>
        <p:spPr>
          <a:xfrm>
            <a:off x="238772" y="2626822"/>
            <a:ext cx="7708195" cy="3396829"/>
          </a:xfrm>
        </p:spPr>
      </p:pic>
      <p:sp>
        <p:nvSpPr>
          <p:cNvPr id="14" name="Rectangle 13">
            <a:extLst>
              <a:ext uri="{FF2B5EF4-FFF2-40B4-BE49-F238E27FC236}">
                <a16:creationId xmlns:a16="http://schemas.microsoft.com/office/drawing/2014/main" id="{BE59536B-CB14-6A49-9925-C70C0915408D}"/>
              </a:ext>
            </a:extLst>
          </p:cNvPr>
          <p:cNvSpPr/>
          <p:nvPr/>
        </p:nvSpPr>
        <p:spPr>
          <a:xfrm>
            <a:off x="5759532" y="3429000"/>
            <a:ext cx="284658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5906311" y="3483126"/>
            <a:ext cx="2584938" cy="646331"/>
          </a:xfrm>
          <a:prstGeom prst="rect">
            <a:avLst/>
          </a:prstGeom>
          <a:noFill/>
        </p:spPr>
        <p:txBody>
          <a:bodyPr wrap="none" rtlCol="0">
            <a:spAutoFit/>
          </a:bodyPr>
          <a:lstStyle/>
          <a:p>
            <a:r>
              <a:rPr lang="en-US" sz="3600" b="1" spc="324">
                <a:solidFill>
                  <a:srgbClr val="29C5F4"/>
                </a:solidFill>
                <a:latin typeface="Calibri" panose="020F0502020204030204" pitchFamily="34" charset="0"/>
                <a:cs typeface="Calibri" panose="020F0502020204030204" pitchFamily="34" charset="0"/>
              </a:rPr>
              <a:t>MODUL 3</a:t>
            </a:r>
          </a:p>
        </p:txBody>
      </p:sp>
      <p:sp>
        <p:nvSpPr>
          <p:cNvPr id="9" name="Freeform 8">
            <a:extLst>
              <a:ext uri="{FF2B5EF4-FFF2-40B4-BE49-F238E27FC236}">
                <a16:creationId xmlns:a16="http://schemas.microsoft.com/office/drawing/2014/main" id="{E8069F43-CAE2-ECD5-7218-C5641031CA60}"/>
              </a:ext>
            </a:extLst>
          </p:cNvPr>
          <p:cNvSpPr/>
          <p:nvPr/>
        </p:nvSpPr>
        <p:spPr>
          <a:xfrm rot="19451452">
            <a:off x="10266460" y="-2205407"/>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33A5B7F-4E76-BA0D-28BE-B3684B97618E}"/>
              </a:ext>
            </a:extLst>
          </p:cNvPr>
          <p:cNvSpPr/>
          <p:nvPr/>
        </p:nvSpPr>
        <p:spPr>
          <a:xfrm>
            <a:off x="10992110" y="4568038"/>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8E5437FA-74FF-EC86-5E05-E6DDF1123824}"/>
              </a:ext>
            </a:extLst>
          </p:cNvPr>
          <p:cNvSpPr/>
          <p:nvPr/>
        </p:nvSpPr>
        <p:spPr>
          <a:xfrm>
            <a:off x="3206338" y="4231178"/>
            <a:ext cx="5985788"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 name="TextBox 2">
            <a:extLst>
              <a:ext uri="{FF2B5EF4-FFF2-40B4-BE49-F238E27FC236}">
                <a16:creationId xmlns:a16="http://schemas.microsoft.com/office/drawing/2014/main" id="{20494D68-D353-47C6-B730-DE447EE290E3}"/>
              </a:ext>
            </a:extLst>
          </p:cNvPr>
          <p:cNvSpPr txBox="1"/>
          <p:nvPr/>
        </p:nvSpPr>
        <p:spPr>
          <a:xfrm>
            <a:off x="3306881" y="4283476"/>
            <a:ext cx="5184368" cy="646331"/>
          </a:xfrm>
          <a:prstGeom prst="rect">
            <a:avLst/>
          </a:prstGeom>
          <a:noFill/>
        </p:spPr>
        <p:txBody>
          <a:bodyPr wrap="none" rtlCol="0">
            <a:spAutoFit/>
          </a:bodyPr>
          <a:lstStyle/>
          <a:p>
            <a:r>
              <a:rPr lang="en-US" sz="3600" b="1" spc="324">
                <a:solidFill>
                  <a:srgbClr val="29C5F4"/>
                </a:solidFill>
                <a:latin typeface="Calibri" panose="020F0502020204030204" pitchFamily="34" charset="0"/>
                <a:cs typeface="Calibri" panose="020F0502020204030204" pitchFamily="34" charset="0"/>
              </a:rPr>
              <a:t>REALISTISK UDFORDRING</a:t>
            </a:r>
          </a:p>
        </p:txBody>
      </p:sp>
    </p:spTree>
    <p:extLst>
      <p:ext uri="{BB962C8B-B14F-4D97-AF65-F5344CB8AC3E}">
        <p14:creationId xmlns:p14="http://schemas.microsoft.com/office/powerpoint/2010/main" val="257394851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92712FCC7E824DAF43E355A1479632" ma:contentTypeVersion="14" ma:contentTypeDescription="Create a new document." ma:contentTypeScope="" ma:versionID="bcfc4342c7a298ed8c784c74a40d22ef">
  <xsd:schema xmlns:xsd="http://www.w3.org/2001/XMLSchema" xmlns:xs="http://www.w3.org/2001/XMLSchema" xmlns:p="http://schemas.microsoft.com/office/2006/metadata/properties" xmlns:ns2="01af9fa0-a641-4ce8-babf-d6d527220dcd" xmlns:ns3="4ebf2230-6fdc-4eb0-8f23-9af151be2bf6" targetNamespace="http://schemas.microsoft.com/office/2006/metadata/properties" ma:root="true" ma:fieldsID="a3d9c1195349697a569f8f64b644b13d" ns2:_="" ns3:_="">
    <xsd:import namespace="01af9fa0-a641-4ce8-babf-d6d527220dcd"/>
    <xsd:import namespace="4ebf2230-6fdc-4eb0-8f23-9af151be2bf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f9fa0-a641-4ce8-babf-d6d527220d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bf2230-6fdc-4eb0-8f23-9af151be2bf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cfbed3c-d95a-4498-b582-6715fc82435e}" ma:internalName="TaxCatchAll" ma:showField="CatchAllData" ma:web="4ebf2230-6fdc-4eb0-8f23-9af151be2b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1af9fa0-a641-4ce8-babf-d6d527220dcd">
      <Terms xmlns="http://schemas.microsoft.com/office/infopath/2007/PartnerControls"/>
    </lcf76f155ced4ddcb4097134ff3c332f>
    <TaxCatchAll xmlns="4ebf2230-6fdc-4eb0-8f23-9af151be2bf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7E0F25-B21D-41CE-950C-AA28AD9AE7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f9fa0-a641-4ce8-babf-d6d527220dcd"/>
    <ds:schemaRef ds:uri="4ebf2230-6fdc-4eb0-8f23-9af151be2b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FFA12B-1CBD-4026-AD3B-DFE010FB02E3}">
  <ds:schemaRefs>
    <ds:schemaRef ds:uri="http://schemas.microsoft.com/office/2006/metadata/properties"/>
    <ds:schemaRef ds:uri="http://schemas.openxmlformats.org/package/2006/metadata/core-properties"/>
    <ds:schemaRef ds:uri="01af9fa0-a641-4ce8-babf-d6d527220dcd"/>
    <ds:schemaRef ds:uri="http://purl.org/dc/elements/1.1/"/>
    <ds:schemaRef ds:uri="http://www.w3.org/XML/1998/namespace"/>
    <ds:schemaRef ds:uri="4ebf2230-6fdc-4eb0-8f23-9af151be2bf6"/>
    <ds:schemaRef ds:uri="http://schemas.microsoft.com/office/infopath/2007/PartnerControls"/>
    <ds:schemaRef ds:uri="http://schemas.microsoft.com/office/2006/documentManagement/types"/>
    <ds:schemaRef ds:uri="http://purl.org/dc/dcmitype/"/>
    <ds:schemaRef ds:uri="http://purl.org/dc/terms/"/>
  </ds:schemaRefs>
</ds:datastoreItem>
</file>

<file path=customXml/itemProps3.xml><?xml version="1.0" encoding="utf-8"?>
<ds:datastoreItem xmlns:ds="http://schemas.openxmlformats.org/officeDocument/2006/customXml" ds:itemID="{CBABCA7B-3434-4872-891D-5BA1EDEDCDB5}">
  <ds:schemaRefs>
    <ds:schemaRef ds:uri="http://schemas.microsoft.com/sharepoint/v3/contenttype/forms"/>
  </ds:schemaRefs>
</ds:datastoreItem>
</file>

<file path=docMetadata/LabelInfo.xml><?xml version="1.0" encoding="utf-8"?>
<clbl:labelList xmlns:clbl="http://schemas.microsoft.com/office/2020/mipLabelMetadata">
  <clbl:label id="{9680ee5b-5369-4269-9c7b-71743b538e30}" enabled="0" method="" siteId="{9680ee5b-5369-4269-9c7b-71743b538e30}" removed="1"/>
</clbl:labelList>
</file>

<file path=docProps/app.xml><?xml version="1.0" encoding="utf-8"?>
<Properties xmlns="http://schemas.openxmlformats.org/officeDocument/2006/extended-properties" xmlns:vt="http://schemas.openxmlformats.org/officeDocument/2006/docPropsVTypes">
  <TotalTime>13</TotalTime>
  <Words>6631</Words>
  <Application>Microsoft Office PowerPoint</Application>
  <PresentationFormat>Widescreen</PresentationFormat>
  <Paragraphs>666</Paragraphs>
  <Slides>83</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Arial</vt:lpstr>
      <vt:lpstr>Calibri</vt:lpstr>
      <vt:lpstr>Calibri (Body)</vt:lpstr>
      <vt:lpstr>Montserrat</vt:lpstr>
      <vt:lpstr>Montserrat Light</vt:lpstr>
      <vt:lpstr>Open Sans</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docId:08695364B9F8C00CF25969CBF3E56BAA</cp:keywords>
  <cp:lastModifiedBy>Kathryn O'Brien</cp:lastModifiedBy>
  <cp:revision>7</cp:revision>
  <dcterms:created xsi:type="dcterms:W3CDTF">2020-10-14T13:32:04Z</dcterms:created>
  <dcterms:modified xsi:type="dcterms:W3CDTF">2025-08-20T10:49:32Z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0x0101009B92712FCC7E824DAF43E355A1479632</vt:lpwstr>
  </property>
  <property fmtid="{D5CDD505-2E9C-101B-9397-08002B2CF9AE}" pid="3" name="MediaServiceImageTags">
    <vt:lpwstr/>
  </property>
</Properties>
</file>